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9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0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1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2.xml" ContentType="application/vnd.openxmlformats-officedocument.drawingml.chartshape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12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3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14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5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16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7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18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95" r:id="rId2"/>
    <p:sldId id="256" r:id="rId3"/>
    <p:sldId id="297" r:id="rId4"/>
    <p:sldId id="292" r:id="rId5"/>
    <p:sldId id="277" r:id="rId6"/>
    <p:sldId id="257" r:id="rId7"/>
    <p:sldId id="268" r:id="rId8"/>
    <p:sldId id="265" r:id="rId9"/>
    <p:sldId id="266" r:id="rId10"/>
    <p:sldId id="267" r:id="rId11"/>
    <p:sldId id="260" r:id="rId12"/>
    <p:sldId id="261" r:id="rId13"/>
    <p:sldId id="263" r:id="rId14"/>
    <p:sldId id="258" r:id="rId15"/>
    <p:sldId id="293" r:id="rId16"/>
    <p:sldId id="270" r:id="rId17"/>
    <p:sldId id="271" r:id="rId18"/>
    <p:sldId id="279" r:id="rId19"/>
    <p:sldId id="280" r:id="rId20"/>
    <p:sldId id="281" r:id="rId21"/>
    <p:sldId id="275" r:id="rId22"/>
    <p:sldId id="272" r:id="rId23"/>
    <p:sldId id="273" r:id="rId24"/>
    <p:sldId id="291" r:id="rId25"/>
    <p:sldId id="283" r:id="rId26"/>
    <p:sldId id="282" r:id="rId27"/>
    <p:sldId id="284" r:id="rId28"/>
    <p:sldId id="274" r:id="rId29"/>
    <p:sldId id="285" r:id="rId30"/>
    <p:sldId id="286" r:id="rId31"/>
    <p:sldId id="287" r:id="rId32"/>
    <p:sldId id="289" r:id="rId33"/>
    <p:sldId id="288" r:id="rId34"/>
    <p:sldId id="290" r:id="rId35"/>
    <p:sldId id="296" r:id="rId36"/>
  </p:sldIdLst>
  <p:sldSz cx="9906000" cy="6858000" type="A4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5252"/>
    <a:srgbClr val="0000FF"/>
    <a:srgbClr val="9900CC"/>
    <a:srgbClr val="0033CC"/>
    <a:srgbClr val="0099CC"/>
    <a:srgbClr val="00CCFF"/>
    <a:srgbClr val="33CCFF"/>
    <a:srgbClr val="CC00CC"/>
    <a:srgbClr val="FFFF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599" autoAdjust="0"/>
    <p:restoredTop sz="94665" autoAdjust="0"/>
  </p:normalViewPr>
  <p:slideViewPr>
    <p:cSldViewPr>
      <p:cViewPr varScale="1">
        <p:scale>
          <a:sx n="89" d="100"/>
          <a:sy n="89" d="100"/>
        </p:scale>
        <p:origin x="1258" y="8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2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4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5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6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7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8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Лист1!$C$6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chemeClr val="accent4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4429477598063109E-2"/>
                  <c:y val="1.03279785809906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5242231308431517E-2"/>
                  <c:y val="5.698125836680053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5461784876663611E-2"/>
                  <c:y val="1.447791164658634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7233115468410585E-3"/>
                  <c:y val="9.189997083697871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Лист1!$D$6:$G$6</c:f>
              <c:numCache>
                <c:formatCode>#,##0</c:formatCode>
                <c:ptCount val="4"/>
                <c:pt idx="0">
                  <c:v>180850</c:v>
                </c:pt>
                <c:pt idx="1">
                  <c:v>190122</c:v>
                </c:pt>
                <c:pt idx="2">
                  <c:v>147645</c:v>
                </c:pt>
                <c:pt idx="3">
                  <c:v>149571</c:v>
                </c:pt>
              </c:numCache>
            </c:numRef>
          </c:val>
        </c:ser>
        <c:ser>
          <c:idx val="1"/>
          <c:order val="1"/>
          <c:tx>
            <c:strRef>
              <c:f>Лист1!$C$7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accent1">
                <a:lumMod val="75000"/>
                <a:alpha val="94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7387829270974404E-4"/>
                  <c:y val="-2.043842034805892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5438199378043006E-3"/>
                  <c:y val="-3.181726907630523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5854484529351883E-4"/>
                  <c:y val="5.698125836680053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7965622429731563E-2"/>
                  <c:y val="-7.052878179384242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Лист1!$D$7:$G$7</c:f>
              <c:numCache>
                <c:formatCode>#,##0</c:formatCode>
                <c:ptCount val="4"/>
                <c:pt idx="0">
                  <c:v>186167</c:v>
                </c:pt>
                <c:pt idx="1">
                  <c:v>187835</c:v>
                </c:pt>
                <c:pt idx="2">
                  <c:v>150039</c:v>
                </c:pt>
                <c:pt idx="3">
                  <c:v>104479</c:v>
                </c:pt>
              </c:numCache>
            </c:numRef>
          </c:val>
        </c:ser>
        <c:ser>
          <c:idx val="2"/>
          <c:order val="2"/>
          <c:tx>
            <c:strRef>
              <c:f>Лист1!$C$8</c:f>
              <c:strCache>
                <c:ptCount val="1"/>
                <c:pt idx="0">
                  <c:v>Дефицит/профицит</c:v>
                </c:pt>
              </c:strCache>
            </c:strRef>
          </c:tx>
          <c:spPr>
            <a:solidFill>
              <a:srgbClr val="00B050">
                <a:alpha val="9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1.9128387395840839E-2"/>
                  <c:y val="-3.311914323962516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Лист1!$D$8:$G$8</c:f>
              <c:numCache>
                <c:formatCode>#,##0</c:formatCode>
                <c:ptCount val="4"/>
                <c:pt idx="0">
                  <c:v>-5317</c:v>
                </c:pt>
                <c:pt idx="1">
                  <c:v>2277</c:v>
                </c:pt>
                <c:pt idx="2">
                  <c:v>-2394</c:v>
                </c:pt>
                <c:pt idx="3">
                  <c:v>5542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34"/>
        <c:axId val="315687712"/>
        <c:axId val="315688104"/>
      </c:barChart>
      <c:catAx>
        <c:axId val="31568771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5688104"/>
        <c:crosses val="autoZero"/>
        <c:auto val="1"/>
        <c:lblAlgn val="ctr"/>
        <c:lblOffset val="100"/>
        <c:noMultiLvlLbl val="0"/>
      </c:catAx>
      <c:valAx>
        <c:axId val="315688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>
              <a:softEdge rad="0"/>
            </a:effectLst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5687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0555555555555555E-2"/>
          <c:y val="3.8516956559379804E-2"/>
          <c:w val="0.93888888888888888"/>
          <c:h val="0.6117068939562291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'Слайд 18'!$A$20</c:f>
              <c:strCache>
                <c:ptCount val="1"/>
                <c:pt idx="0">
                  <c:v>За счет средств областного бюджета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'Слайд 18'!$B$19:$D$19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'Слайд 18'!$B$20:$D$20</c:f>
              <c:numCache>
                <c:formatCode>#,##0.00</c:formatCode>
                <c:ptCount val="3"/>
                <c:pt idx="0">
                  <c:v>2589.0700000000002</c:v>
                </c:pt>
                <c:pt idx="1">
                  <c:v>2127.66</c:v>
                </c:pt>
                <c:pt idx="2">
                  <c:v>2324.52</c:v>
                </c:pt>
              </c:numCache>
            </c:numRef>
          </c:val>
        </c:ser>
        <c:ser>
          <c:idx val="1"/>
          <c:order val="1"/>
          <c:tx>
            <c:strRef>
              <c:f>'Слайд 18'!$A$21</c:f>
              <c:strCache>
                <c:ptCount val="1"/>
                <c:pt idx="0">
                  <c:v>За счет средств местного бюджета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'Слайд 18'!$B$19:$D$19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'Слайд 18'!$B$21:$D$21</c:f>
              <c:numCache>
                <c:formatCode>#,##0.00</c:formatCode>
                <c:ptCount val="3"/>
                <c:pt idx="0">
                  <c:v>21076.71</c:v>
                </c:pt>
                <c:pt idx="1">
                  <c:v>20147.990000000002</c:v>
                </c:pt>
                <c:pt idx="2">
                  <c:v>20028.29</c:v>
                </c:pt>
              </c:numCache>
            </c:numRef>
          </c:val>
        </c:ser>
        <c:ser>
          <c:idx val="2"/>
          <c:order val="2"/>
          <c:tx>
            <c:strRef>
              <c:f>'Слайд 18'!$A$22</c:f>
              <c:strCache>
                <c:ptCount val="1"/>
                <c:pt idx="0">
                  <c:v>Расходы всего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'Слайд 18'!$B$19:$D$19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'Слайд 18'!$B$22:$D$22</c:f>
              <c:numCache>
                <c:formatCode>#,##0.00</c:formatCode>
                <c:ptCount val="3"/>
                <c:pt idx="0">
                  <c:v>23665.78</c:v>
                </c:pt>
                <c:pt idx="1">
                  <c:v>22275.65</c:v>
                </c:pt>
                <c:pt idx="2">
                  <c:v>22352.81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03885016"/>
        <c:axId val="403885408"/>
        <c:axId val="0"/>
      </c:bar3DChart>
      <c:catAx>
        <c:axId val="403885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3885408"/>
        <c:crosses val="autoZero"/>
        <c:auto val="1"/>
        <c:lblAlgn val="ctr"/>
        <c:lblOffset val="100"/>
        <c:noMultiLvlLbl val="0"/>
      </c:catAx>
      <c:valAx>
        <c:axId val="40388540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crossAx val="403885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627559055118111"/>
          <c:y val="0.74479002624671919"/>
          <c:w val="0.57578215223097118"/>
          <c:h val="0.206892026245569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1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168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Pt>
            <c:idx val="1"/>
            <c:bubble3D val="0"/>
            <c:spPr>
              <a:solidFill>
                <a:srgbClr val="FC525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Lbls>
            <c:dLbl>
              <c:idx val="0"/>
              <c:tx>
                <c:rich>
                  <a:bodyPr/>
                  <a:lstStyle/>
                  <a:p>
                    <a:fld id="{806853D7-0B54-4EFF-87F4-DD40B311311F}" type="VALUE">
                      <a:rPr lang="ru-RU" smtClean="0"/>
                      <a:pPr/>
                      <a:t>[ЗНАЧЕНИЕ]</a:t>
                    </a:fld>
                    <a:r>
                      <a:rPr lang="ru-RU" smtClean="0"/>
                      <a:t> тыс.руб.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6FAC63E9-608A-481E-ADB1-3AC867D54755}" type="VALUE">
                      <a:rPr lang="ru-RU" smtClean="0"/>
                      <a:pPr/>
                      <a:t>[ЗНАЧЕНИЕ]</a:t>
                    </a:fld>
                    <a:r>
                      <a:rPr lang="ru-RU" smtClean="0"/>
                      <a:t> тыс.руб.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'Слайд 19'!$B$5:$B$6</c:f>
              <c:strCache>
                <c:ptCount val="2"/>
                <c:pt idx="0">
                  <c:v>За счет средств местного бюджета</c:v>
                </c:pt>
                <c:pt idx="1">
                  <c:v>За счет средств областного бюджета</c:v>
                </c:pt>
              </c:strCache>
            </c:strRef>
          </c:cat>
          <c:val>
            <c:numRef>
              <c:f>'Слайд 19'!$C$5:$C$6</c:f>
              <c:numCache>
                <c:formatCode>#,##0.00</c:formatCode>
                <c:ptCount val="2"/>
                <c:pt idx="0">
                  <c:v>22981.5</c:v>
                </c:pt>
                <c:pt idx="1">
                  <c:v>3587.35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076142131979696"/>
          <c:y val="0.80613371245261012"/>
          <c:w val="0.80834732270141363"/>
          <c:h val="0.13368110236220473"/>
        </c:manualLayout>
      </c:layout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'Слайд 25'!$A$3</c:f>
              <c:strCache>
                <c:ptCount val="1"/>
                <c:pt idx="0">
                  <c:v>За счет средств местного бюджета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  <a:sp3d/>
            </c:spPr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  <a:sp3d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1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'Слайд 25'!$B$2:$E$2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'Слайд 25'!$B$3:$E$3</c:f>
              <c:numCache>
                <c:formatCode>#,##0.00</c:formatCode>
                <c:ptCount val="3"/>
                <c:pt idx="0">
                  <c:v>28106.400000000001</c:v>
                </c:pt>
                <c:pt idx="1">
                  <c:v>22505.38</c:v>
                </c:pt>
                <c:pt idx="2">
                  <c:v>20901.830000000002</c:v>
                </c:pt>
              </c:numCache>
            </c:numRef>
          </c:val>
        </c:ser>
        <c:ser>
          <c:idx val="1"/>
          <c:order val="1"/>
          <c:tx>
            <c:strRef>
              <c:f>'Слайд 25'!$A$4</c:f>
              <c:strCache>
                <c:ptCount val="1"/>
                <c:pt idx="0">
                  <c:v>За счет средств областного бюджета</c:v>
                </c:pt>
              </c:strCache>
            </c:strRef>
          </c:tx>
          <c:spPr>
            <a:solidFill>
              <a:srgbClr val="ED17C4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1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'Слайд 25'!$B$2:$E$2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'Слайд 25'!$B$4:$E$4</c:f>
              <c:numCache>
                <c:formatCode>#,##0.00</c:formatCode>
                <c:ptCount val="3"/>
                <c:pt idx="0">
                  <c:v>95998.63</c:v>
                </c:pt>
                <c:pt idx="1">
                  <c:v>54605.89</c:v>
                </c:pt>
                <c:pt idx="2">
                  <c:v>54920.11</c:v>
                </c:pt>
              </c:numCache>
            </c:numRef>
          </c:val>
        </c:ser>
        <c:ser>
          <c:idx val="2"/>
          <c:order val="2"/>
          <c:tx>
            <c:strRef>
              <c:f>'Слайд 25'!$A$5</c:f>
              <c:strCache>
                <c:ptCount val="1"/>
                <c:pt idx="0">
                  <c:v>Расходы всего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1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'Слайд 25'!$B$2:$E$2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'Слайд 25'!$B$5:$E$5</c:f>
              <c:numCache>
                <c:formatCode>#,##0.00</c:formatCode>
                <c:ptCount val="3"/>
                <c:pt idx="0">
                  <c:v>124105.03</c:v>
                </c:pt>
                <c:pt idx="1">
                  <c:v>77111.27</c:v>
                </c:pt>
                <c:pt idx="2">
                  <c:v>75821.94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03759928"/>
        <c:axId val="403759536"/>
        <c:axId val="0"/>
      </c:bar3DChart>
      <c:catAx>
        <c:axId val="403759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1" u="sng" strike="noStrike" kern="1200" baseline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3759536"/>
        <c:crosses val="autoZero"/>
        <c:auto val="1"/>
        <c:lblAlgn val="ctr"/>
        <c:lblOffset val="100"/>
        <c:noMultiLvlLbl val="0"/>
      </c:catAx>
      <c:valAx>
        <c:axId val="40375953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crossAx val="403759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2884514435695542E-2"/>
          <c:y val="0.78124890638670164"/>
          <c:w val="0.83423097112860889"/>
          <c:h val="0.1909733158355205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4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explosion val="20"/>
          <c:dPt>
            <c:idx val="0"/>
            <c:bubble3D val="0"/>
            <c:spPr>
              <a:solidFill>
                <a:srgbClr val="00B0F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92D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explosion val="14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explosion val="1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8.7550624353773962E-2"/>
                  <c:y val="1.552192471866509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6671120655372625E-2"/>
                  <c:y val="-0.5704307334109430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6874572496619741E-2"/>
                  <c:y val="-7.264902422703571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69494949494949498"/>
                  <c:y val="-7.372914241365936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'Слайд 25'!$J$18:$J$21</c:f>
              <c:strCache>
                <c:ptCount val="4"/>
                <c:pt idx="0">
                  <c:v>Предоставление субсидий БУ и АУ</c:v>
                </c:pt>
                <c:pt idx="1">
                  <c:v>Расходы на выплаты персоналу (ФОТ)</c:v>
                </c:pt>
                <c:pt idx="2">
                  <c:v>Социальное обеспечение и иные выплаты населению</c:v>
                </c:pt>
                <c:pt idx="3">
                  <c:v>Закупка товаров, работ и услуг</c:v>
                </c:pt>
              </c:strCache>
            </c:strRef>
          </c:cat>
          <c:val>
            <c:numRef>
              <c:f>'Слайд 25'!$K$18:$K$21</c:f>
              <c:numCache>
                <c:formatCode>#,##0.00</c:formatCode>
                <c:ptCount val="4"/>
                <c:pt idx="0">
                  <c:v>72605.77</c:v>
                </c:pt>
                <c:pt idx="1">
                  <c:v>2744.5299999999997</c:v>
                </c:pt>
                <c:pt idx="2">
                  <c:v>48.37</c:v>
                </c:pt>
                <c:pt idx="3">
                  <c:v>423.26</c:v>
                </c:pt>
              </c:numCache>
            </c:numRef>
          </c:val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'Слайд 25'!$J$18:$J$21</c:f>
              <c:strCache>
                <c:ptCount val="4"/>
                <c:pt idx="0">
                  <c:v>Предоставление субсидий БУ и АУ</c:v>
                </c:pt>
                <c:pt idx="1">
                  <c:v>Расходы на выплаты персоналу (ФОТ)</c:v>
                </c:pt>
                <c:pt idx="2">
                  <c:v>Социальное обеспечение и иные выплаты населению</c:v>
                </c:pt>
                <c:pt idx="3">
                  <c:v>Закупка товаров, работ и услуг</c:v>
                </c:pt>
              </c:strCache>
            </c:strRef>
          </c:cat>
          <c:val>
            <c:numRef>
              <c:f>'Слайд 25'!$L$18:$L$21</c:f>
              <c:numCache>
                <c:formatCode>0.00</c:formatCode>
                <c:ptCount val="4"/>
                <c:pt idx="0">
                  <c:v>95.758272046095385</c:v>
                </c:pt>
                <c:pt idx="1">
                  <c:v>3.6197047476897515</c:v>
                </c:pt>
                <c:pt idx="2">
                  <c:v>6.3794208351066764E-2</c:v>
                </c:pt>
                <c:pt idx="3">
                  <c:v>0.55822899786381064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'Слайд 27'!$C$27</c:f>
              <c:strCache>
                <c:ptCount val="1"/>
                <c:pt idx="0">
                  <c:v>За счет средств областного бюджета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'Слайд 27'!$D$25:$F$25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'Слайд 27'!$D$27:$F$27</c:f>
              <c:numCache>
                <c:formatCode>General</c:formatCode>
                <c:ptCount val="3"/>
                <c:pt idx="0">
                  <c:v>2508.6799999999998</c:v>
                </c:pt>
                <c:pt idx="1">
                  <c:v>2304.0300000000002</c:v>
                </c:pt>
                <c:pt idx="2" formatCode="#,##0.00">
                  <c:v>2356.7199999999998</c:v>
                </c:pt>
              </c:numCache>
            </c:numRef>
          </c:val>
        </c:ser>
        <c:ser>
          <c:idx val="1"/>
          <c:order val="1"/>
          <c:tx>
            <c:strRef>
              <c:f>'Слайд 27'!$C$26</c:f>
              <c:strCache>
                <c:ptCount val="1"/>
                <c:pt idx="0">
                  <c:v>За счет средств местного бюджета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'Слайд 27'!$D$25:$F$25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'Слайд 27'!$D$26:$F$26</c:f>
              <c:numCache>
                <c:formatCode>#,##0.00</c:formatCode>
                <c:ptCount val="3"/>
                <c:pt idx="0">
                  <c:v>4968.2299999999996</c:v>
                </c:pt>
                <c:pt idx="1">
                  <c:v>5073.1099999999997</c:v>
                </c:pt>
                <c:pt idx="2">
                  <c:v>4867.21</c:v>
                </c:pt>
              </c:numCache>
            </c:numRef>
          </c:val>
        </c:ser>
        <c:ser>
          <c:idx val="2"/>
          <c:order val="2"/>
          <c:tx>
            <c:strRef>
              <c:f>'Слайд 27'!$C$28</c:f>
              <c:strCache>
                <c:ptCount val="1"/>
                <c:pt idx="0">
                  <c:v>Расходы всего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'Слайд 27'!$D$25:$F$25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'Слайд 27'!$D$28:$F$28</c:f>
              <c:numCache>
                <c:formatCode>#,##0.00</c:formatCode>
                <c:ptCount val="3"/>
                <c:pt idx="0">
                  <c:v>7476.91</c:v>
                </c:pt>
                <c:pt idx="1">
                  <c:v>7377.1399999999994</c:v>
                </c:pt>
                <c:pt idx="2">
                  <c:v>7223.93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03757968"/>
        <c:axId val="403757576"/>
        <c:axId val="0"/>
      </c:bar3DChart>
      <c:catAx>
        <c:axId val="403757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3757576"/>
        <c:crosses val="autoZero"/>
        <c:auto val="1"/>
        <c:lblAlgn val="ctr"/>
        <c:lblOffset val="100"/>
        <c:noMultiLvlLbl val="0"/>
      </c:catAx>
      <c:valAx>
        <c:axId val="4037575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03757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6111111111111108E-2"/>
          <c:y val="5.1301126504067228E-2"/>
          <c:w val="0.93888888888888888"/>
          <c:h val="0.5715975554541951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'Слайд 27'!$C$15</c:f>
              <c:strCache>
                <c:ptCount val="1"/>
                <c:pt idx="0">
                  <c:v>За счет средств местного бюджета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'Слайд 27'!$D$14:$F$14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'Слайд 27'!$D$15:$F$15</c:f>
              <c:numCache>
                <c:formatCode>General</c:formatCode>
                <c:ptCount val="3"/>
                <c:pt idx="0">
                  <c:v>3405.57</c:v>
                </c:pt>
                <c:pt idx="1">
                  <c:v>3071.53</c:v>
                </c:pt>
                <c:pt idx="2" formatCode="#,##0.00">
                  <c:v>3257.88</c:v>
                </c:pt>
              </c:numCache>
            </c:numRef>
          </c:val>
        </c:ser>
        <c:ser>
          <c:idx val="1"/>
          <c:order val="1"/>
          <c:tx>
            <c:strRef>
              <c:f>'Слайд 27'!$C$16</c:f>
              <c:strCache>
                <c:ptCount val="1"/>
                <c:pt idx="0">
                  <c:v>За счет средств областного бюджета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'Слайд 27'!$D$14:$F$14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'Слайд 27'!$D$16:$F$16</c:f>
              <c:numCache>
                <c:formatCode>#,##0.00</c:formatCode>
                <c:ptCount val="3"/>
                <c:pt idx="0">
                  <c:v>9817.9500000000007</c:v>
                </c:pt>
                <c:pt idx="1">
                  <c:v>8433.5400000000009</c:v>
                </c:pt>
                <c:pt idx="2">
                  <c:v>9115.1</c:v>
                </c:pt>
              </c:numCache>
            </c:numRef>
          </c:val>
        </c:ser>
        <c:ser>
          <c:idx val="2"/>
          <c:order val="2"/>
          <c:tx>
            <c:strRef>
              <c:f>'Слайд 27'!$C$17</c:f>
              <c:strCache>
                <c:ptCount val="1"/>
                <c:pt idx="0">
                  <c:v>Расходы всего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'Слайд 27'!$D$14:$F$14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'Слайд 27'!$D$17:$F$17</c:f>
              <c:numCache>
                <c:formatCode>#,##0.00</c:formatCode>
                <c:ptCount val="3"/>
                <c:pt idx="0">
                  <c:v>13223.52</c:v>
                </c:pt>
                <c:pt idx="1">
                  <c:v>11505.070000000002</c:v>
                </c:pt>
                <c:pt idx="2">
                  <c:v>12372.98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03756792"/>
        <c:axId val="403756400"/>
        <c:axId val="0"/>
      </c:bar3DChart>
      <c:catAx>
        <c:axId val="403756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3756400"/>
        <c:crosses val="autoZero"/>
        <c:auto val="1"/>
        <c:lblAlgn val="ctr"/>
        <c:lblOffset val="100"/>
        <c:noMultiLvlLbl val="0"/>
      </c:catAx>
      <c:valAx>
        <c:axId val="40375640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03756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'Слайд 30'!$C$27</c:f>
              <c:strCache>
                <c:ptCount val="1"/>
                <c:pt idx="0">
                  <c:v>За счет средств областного бюджета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'Слайд 30'!$D$26:$F$26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'Слайд 30'!$D$27:$F$27</c:f>
              <c:numCache>
                <c:formatCode>General</c:formatCode>
                <c:ptCount val="3"/>
                <c:pt idx="0">
                  <c:v>456.12</c:v>
                </c:pt>
                <c:pt idx="1">
                  <c:v>389.21</c:v>
                </c:pt>
                <c:pt idx="2" formatCode="#,##0.00">
                  <c:v>471.92</c:v>
                </c:pt>
              </c:numCache>
            </c:numRef>
          </c:val>
        </c:ser>
        <c:ser>
          <c:idx val="1"/>
          <c:order val="1"/>
          <c:tx>
            <c:strRef>
              <c:f>'Слайд 30'!$C$28</c:f>
              <c:strCache>
                <c:ptCount val="1"/>
                <c:pt idx="0">
                  <c:v>За счет средств местного бюджета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'Слайд 30'!$D$26:$F$26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'Слайд 30'!$D$28:$F$28</c:f>
              <c:numCache>
                <c:formatCode>#,##0.00</c:formatCode>
                <c:ptCount val="3"/>
                <c:pt idx="0">
                  <c:v>1046.9100000000001</c:v>
                </c:pt>
                <c:pt idx="1">
                  <c:v>1071.17</c:v>
                </c:pt>
                <c:pt idx="2">
                  <c:v>1389.16</c:v>
                </c:pt>
              </c:numCache>
            </c:numRef>
          </c:val>
        </c:ser>
        <c:ser>
          <c:idx val="2"/>
          <c:order val="2"/>
          <c:tx>
            <c:strRef>
              <c:f>'Слайд 30'!$C$29</c:f>
              <c:strCache>
                <c:ptCount val="1"/>
                <c:pt idx="0">
                  <c:v>Расходы всего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'Слайд 30'!$D$26:$F$26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'Слайд 30'!$D$29:$F$29</c:f>
              <c:numCache>
                <c:formatCode>#,##0.00</c:formatCode>
                <c:ptCount val="3"/>
                <c:pt idx="0">
                  <c:v>1503.0300000000002</c:v>
                </c:pt>
                <c:pt idx="1">
                  <c:v>1460.38</c:v>
                </c:pt>
                <c:pt idx="2">
                  <c:v>1861.0800000000002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05582880"/>
        <c:axId val="405583272"/>
        <c:axId val="0"/>
      </c:bar3DChart>
      <c:catAx>
        <c:axId val="405582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5583272"/>
        <c:crosses val="autoZero"/>
        <c:auto val="1"/>
        <c:lblAlgn val="ctr"/>
        <c:lblOffset val="100"/>
        <c:noMultiLvlLbl val="0"/>
      </c:catAx>
      <c:valAx>
        <c:axId val="4055832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05582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0106736657917767E-2"/>
          <c:y val="0.82291557305336838"/>
          <c:w val="0.96200874890638688"/>
          <c:h val="0.149306649168853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'Слайд 30'!$C$53</c:f>
              <c:strCache>
                <c:ptCount val="1"/>
                <c:pt idx="0">
                  <c:v>За счет средств местного бюджета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'Слайд 30'!$D$52:$F$52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'Слайд 30'!$D$53:$F$53</c:f>
              <c:numCache>
                <c:formatCode>General</c:formatCode>
                <c:ptCount val="3"/>
                <c:pt idx="0">
                  <c:v>238.54</c:v>
                </c:pt>
                <c:pt idx="1">
                  <c:v>270.63</c:v>
                </c:pt>
                <c:pt idx="2" formatCode="#,##0.00">
                  <c:v>273.17</c:v>
                </c:pt>
              </c:numCache>
            </c:numRef>
          </c:val>
        </c:ser>
        <c:ser>
          <c:idx val="1"/>
          <c:order val="1"/>
          <c:tx>
            <c:strRef>
              <c:f>'Слайд 30'!$C$54</c:f>
              <c:strCache>
                <c:ptCount val="1"/>
                <c:pt idx="0">
                  <c:v>За счет средств областного бюджета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'Слайд 30'!$D$52:$F$52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'Слайд 30'!$D$54:$F$54</c:f>
              <c:numCache>
                <c:formatCode>#,##0.00</c:formatCode>
                <c:ptCount val="3"/>
                <c:pt idx="0">
                  <c:v>355.92</c:v>
                </c:pt>
                <c:pt idx="1">
                  <c:v>354.97</c:v>
                </c:pt>
                <c:pt idx="2">
                  <c:v>574.04999999999995</c:v>
                </c:pt>
              </c:numCache>
            </c:numRef>
          </c:val>
        </c:ser>
        <c:ser>
          <c:idx val="2"/>
          <c:order val="2"/>
          <c:tx>
            <c:strRef>
              <c:f>'Слайд 30'!$C$55</c:f>
              <c:strCache>
                <c:ptCount val="1"/>
                <c:pt idx="0">
                  <c:v>Расходы всего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'Слайд 30'!$D$52:$F$52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'Слайд 30'!$D$55:$F$55</c:f>
              <c:numCache>
                <c:formatCode>#,##0.00</c:formatCode>
                <c:ptCount val="3"/>
                <c:pt idx="0">
                  <c:v>594.46</c:v>
                </c:pt>
                <c:pt idx="1">
                  <c:v>625.6</c:v>
                </c:pt>
                <c:pt idx="2">
                  <c:v>847.22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05584056"/>
        <c:axId val="405584448"/>
        <c:axId val="0"/>
      </c:bar3DChart>
      <c:catAx>
        <c:axId val="405584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5584448"/>
        <c:crosses val="autoZero"/>
        <c:auto val="1"/>
        <c:lblAlgn val="ctr"/>
        <c:lblOffset val="100"/>
        <c:noMultiLvlLbl val="0"/>
      </c:catAx>
      <c:valAx>
        <c:axId val="40558444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05584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  <a:sp3d/>
            </c:spPr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  <a:sp3d/>
            </c:spPr>
          </c:dPt>
          <c:dLbls>
            <c:dLbl>
              <c:idx val="0"/>
              <c:layout>
                <c:manualLayout>
                  <c:x val="4.1666666666666664E-2"/>
                  <c:y val="-0.231481481481481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6111111111111108E-2"/>
                  <c:y val="-0.115740740740740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888888888888889E-2"/>
                  <c:y val="-0.115740740740740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6111111111111108E-2"/>
                  <c:y val="-0.365740740740740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Лист2!$B$20:$B$23</c:f>
              <c:strCache>
                <c:ptCount val="4"/>
                <c:pt idx="0">
                  <c:v>Оплата труда и начисления на выплаты по оплате труда 1 757,79</c:v>
                </c:pt>
                <c:pt idx="1">
                  <c:v>Услуги связи, содержание имущества 110,10</c:v>
                </c:pt>
                <c:pt idx="2">
                  <c:v>Прочие расходы 27,35</c:v>
                </c:pt>
                <c:pt idx="3">
                  <c:v>Поступление нефинансовых активов 3 839,64</c:v>
                </c:pt>
              </c:strCache>
            </c:strRef>
          </c:cat>
          <c:val>
            <c:numRef>
              <c:f>Лист2!$J$20:$J$23</c:f>
              <c:numCache>
                <c:formatCode>0.00</c:formatCode>
                <c:ptCount val="4"/>
                <c:pt idx="0">
                  <c:v>0.30650859303071731</c:v>
                </c:pt>
                <c:pt idx="1">
                  <c:v>1.9198309293306924E-2</c:v>
                </c:pt>
                <c:pt idx="2">
                  <c:v>4.7690622994727011E-3</c:v>
                </c:pt>
                <c:pt idx="3">
                  <c:v>0.66952403537650318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9"/>
        <c:gapDepth val="18"/>
        <c:shape val="cylinder"/>
        <c:axId val="413640424"/>
        <c:axId val="413640816"/>
        <c:axId val="0"/>
      </c:bar3DChart>
      <c:catAx>
        <c:axId val="413640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3640816"/>
        <c:crosses val="autoZero"/>
        <c:auto val="0"/>
        <c:lblAlgn val="ctr"/>
        <c:lblOffset val="100"/>
        <c:noMultiLvlLbl val="0"/>
      </c:catAx>
      <c:valAx>
        <c:axId val="4136408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crossAx val="413640424"/>
        <c:crossesAt val="1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/>
              <a:t>Доходы местного бюджета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891191363119271E-2"/>
          <c:y val="8.9431178826223964E-2"/>
          <c:w val="0.9337274058872953"/>
          <c:h val="0.68563867091873865"/>
        </c:manualLayout>
      </c:layout>
      <c:bar3DChart>
        <c:barDir val="col"/>
        <c:grouping val="clustered"/>
        <c:varyColors val="0"/>
        <c:ser>
          <c:idx val="1"/>
          <c:order val="0"/>
          <c:tx>
            <c:strRef>
              <c:f>Лист2!$A$2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Лист2!$B$1:$D$1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Лист2!$B$2:$D$2</c:f>
              <c:numCache>
                <c:formatCode>_-* #\ ##0.0_р_._-;\-* #\ ##0.0_р_._-;_-* "-"??_р_._-;_-@_-</c:formatCode>
                <c:ptCount val="3"/>
                <c:pt idx="0">
                  <c:v>27199.32</c:v>
                </c:pt>
                <c:pt idx="1">
                  <c:v>28831.29</c:v>
                </c:pt>
                <c:pt idx="2">
                  <c:v>26534.1</c:v>
                </c:pt>
              </c:numCache>
            </c:numRef>
          </c:val>
        </c:ser>
        <c:ser>
          <c:idx val="0"/>
          <c:order val="1"/>
          <c:tx>
            <c:strRef>
              <c:f>Лист2!$A$3</c:f>
              <c:strCache>
                <c:ptCount val="1"/>
                <c:pt idx="0">
                  <c:v>безвозмездные перечисления 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numFmt formatCode="#,##0.00" sourceLinked="0"/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Лист2!$B$1:$D$1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Лист2!$B$3:$D$3</c:f>
              <c:numCache>
                <c:formatCode>_-* #\ ##0.0_р_._-;\-* #\ ##0.0_р_._-;_-* "-"??_р_._-;_-@_-</c:formatCode>
                <c:ptCount val="3"/>
                <c:pt idx="0">
                  <c:v>162912.82</c:v>
                </c:pt>
                <c:pt idx="1">
                  <c:v>118813.86</c:v>
                </c:pt>
                <c:pt idx="2">
                  <c:v>123037.3</c:v>
                </c:pt>
              </c:numCache>
            </c:numRef>
          </c:val>
        </c:ser>
        <c:ser>
          <c:idx val="2"/>
          <c:order val="2"/>
          <c:tx>
            <c:strRef>
              <c:f>Лист2!$A$4</c:f>
              <c:strCache>
                <c:ptCount val="1"/>
                <c:pt idx="0">
                  <c:v>всего доходов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Лист2!$B$1:$D$1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Лист2!$B$4:$D$4</c:f>
              <c:numCache>
                <c:formatCode>_-* #\ ##0.0_р_._-;\-* #\ ##0.0_р_._-;_-* "-"??_р_._-;_-@_-</c:formatCode>
                <c:ptCount val="3"/>
                <c:pt idx="0">
                  <c:v>190112.14</c:v>
                </c:pt>
                <c:pt idx="1">
                  <c:v>147645.15</c:v>
                </c:pt>
                <c:pt idx="2">
                  <c:v>149571.4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320397288"/>
        <c:axId val="320397680"/>
        <c:axId val="0"/>
      </c:bar3DChart>
      <c:catAx>
        <c:axId val="320397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320397680"/>
        <c:crosses val="autoZero"/>
        <c:auto val="1"/>
        <c:lblAlgn val="ctr"/>
        <c:lblOffset val="100"/>
        <c:noMultiLvlLbl val="0"/>
      </c:catAx>
      <c:valAx>
        <c:axId val="320397680"/>
        <c:scaling>
          <c:orientation val="minMax"/>
        </c:scaling>
        <c:delete val="1"/>
        <c:axPos val="l"/>
        <c:majorGridlines/>
        <c:numFmt formatCode="_-* #\ ##0.0_р_._-;\-* #\ ##0.0_р_._-;_-* &quot;-&quot;??_р_._-;_-@_-" sourceLinked="1"/>
        <c:majorTickMark val="out"/>
        <c:minorTickMark val="none"/>
        <c:tickLblPos val="nextTo"/>
        <c:crossAx val="32039728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7.1942777691032245E-3"/>
          <c:y val="0.83740065012198683"/>
          <c:w val="0.9683452670399203"/>
          <c:h val="0.14363172083164399"/>
        </c:manualLayout>
      </c:layout>
      <c:overlay val="0"/>
      <c:txPr>
        <a:bodyPr/>
        <a:lstStyle/>
        <a:p>
          <a:pPr>
            <a:defRPr sz="1180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0655754239045082"/>
          <c:y val="4.2735131909246271E-2"/>
          <c:w val="0.52131189269970923"/>
          <c:h val="0.67948859735701572"/>
        </c:manualLayout>
      </c:layout>
      <c:pieChart>
        <c:varyColors val="1"/>
        <c:ser>
          <c:idx val="0"/>
          <c:order val="0"/>
          <c:tx>
            <c:strRef>
              <c:f>Лист1!$D$1</c:f>
              <c:strCache>
                <c:ptCount val="1"/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00B0F0"/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rgbClr val="FF0000"/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rgbClr val="00FF00"/>
              </a:solidFill>
              <a:ln>
                <a:solidFill>
                  <a:schemeClr val="bg1"/>
                </a:solidFill>
              </a:ln>
            </c:spPr>
          </c:dPt>
          <c:dPt>
            <c:idx val="3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4"/>
            <c:bubble3D val="0"/>
            <c:spPr>
              <a:solidFill>
                <a:srgbClr val="FF00FF"/>
              </a:solidFill>
              <a:ln>
                <a:solidFill>
                  <a:schemeClr val="bg1"/>
                </a:solidFill>
              </a:ln>
            </c:spPr>
          </c:dPt>
          <c:dPt>
            <c:idx val="5"/>
            <c:bubble3D val="0"/>
            <c:spPr>
              <a:solidFill>
                <a:srgbClr val="FFFF66"/>
              </a:solidFill>
              <a:ln>
                <a:solidFill>
                  <a:schemeClr val="bg1"/>
                </a:solidFill>
              </a:ln>
            </c:spPr>
          </c:dPt>
          <c:dLbls>
            <c:dLbl>
              <c:idx val="0"/>
              <c:layout>
                <c:manualLayout>
                  <c:x val="-8.3146325459317591E-2"/>
                  <c:y val="-0.17647755569015411"/>
                </c:manualLayout>
              </c:layout>
              <c:numFmt formatCode="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1571522309711283E-2"/>
                  <c:y val="-0.10257958139847903"/>
                </c:manualLayout>
              </c:layout>
              <c:numFmt formatCode="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9.5701142825896757E-2"/>
                  <c:y val="-9.3281288556879109E-3"/>
                </c:manualLayout>
              </c:layout>
              <c:numFmt formatCode="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7.4643618766404199E-2"/>
                  <c:y val="2.8394687843506742E-2"/>
                </c:manualLayout>
              </c:layout>
              <c:numFmt formatCode="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5.5550875006887164E-2"/>
                  <c:y val="6.4951206626650007E-2"/>
                </c:manualLayout>
              </c:layout>
              <c:numFmt formatCode="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10285994578546534"/>
                  <c:y val="0.15943042376113242"/>
                </c:manualLayout>
              </c:layout>
              <c:numFmt formatCode="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0.11497715087480352"/>
                  <c:y val="-6.6938887650581144E-3"/>
                </c:manualLayout>
              </c:layout>
              <c:numFmt formatCode="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0.2088417996423014"/>
                  <c:y val="-0.44585403446622585"/>
                </c:manualLayout>
              </c:layout>
              <c:numFmt formatCode="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Mode val="edge"/>
                  <c:yMode val="edge"/>
                  <c:x val="0.34513274336283184"/>
                  <c:y val="0.15527973857200264"/>
                </c:manualLayout>
              </c:layout>
              <c:numFmt formatCode="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Mode val="edge"/>
                  <c:yMode val="edge"/>
                  <c:x val="0.26817468650189197"/>
                  <c:y val="1.2170397449446002E-2"/>
                </c:manualLayout>
              </c:layout>
              <c:numFmt formatCode="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Mode val="edge"/>
                  <c:yMode val="edge"/>
                  <c:x val="0.31987101161069043"/>
                  <c:y val="1.2170397449446002E-2"/>
                </c:manualLayout>
              </c:layout>
              <c:numFmt formatCode="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Лист1!$B$2:$B$7</c:f>
              <c:strCache>
                <c:ptCount val="6"/>
                <c:pt idx="0">
                  <c:v>НДФЛ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Оказание платных услуг</c:v>
                </c:pt>
                <c:pt idx="4">
                  <c:v>Прочие доходы</c:v>
                </c:pt>
                <c:pt idx="5">
                  <c:v>Доходы от использования имущества</c:v>
                </c:pt>
              </c:strCache>
            </c:strRef>
          </c:cat>
          <c:val>
            <c:numRef>
              <c:f>Лист1!$D$2:$D$7</c:f>
              <c:numCache>
                <c:formatCode>0.0%</c:formatCode>
                <c:ptCount val="6"/>
                <c:pt idx="0">
                  <c:v>0.30459033692620791</c:v>
                </c:pt>
                <c:pt idx="1">
                  <c:v>8.7020426622446675E-2</c:v>
                </c:pt>
                <c:pt idx="2">
                  <c:v>0.10710786161151729</c:v>
                </c:pt>
                <c:pt idx="3">
                  <c:v>2.6042059244742594E-2</c:v>
                </c:pt>
                <c:pt idx="4">
                  <c:v>7.3189115851360523E-2</c:v>
                </c:pt>
                <c:pt idx="5">
                  <c:v>0.40205019974372502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03"/>
      </c:pieChart>
      <c:spPr>
        <a:noFill/>
        <a:ln w="2540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01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01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01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01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01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01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ayout>
        <c:manualLayout>
          <c:xMode val="edge"/>
          <c:yMode val="edge"/>
          <c:x val="8.1967683727034116E-3"/>
          <c:y val="0.73077080108576176"/>
          <c:w val="0.97868944116360446"/>
          <c:h val="0.24145344011485748"/>
        </c:manualLayout>
      </c:layout>
      <c:overlay val="0"/>
      <c:spPr>
        <a:ln>
          <a:noFill/>
        </a:ln>
      </c:spPr>
      <c:txPr>
        <a:bodyPr/>
        <a:lstStyle/>
        <a:p>
          <a:pPr>
            <a:defRPr sz="1010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0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view3D>
      <c:rotX val="15"/>
      <c:rotY val="40"/>
      <c:depthPercent val="100"/>
      <c:rAngAx val="1"/>
    </c:view3D>
    <c:floor>
      <c:thickness val="0"/>
      <c:spPr>
        <a:noFill/>
        <a:ln w="3175">
          <a:solidFill>
            <a:srgbClr val="CCFFFF"/>
          </a:solidFill>
          <a:prstDash val="solid"/>
        </a:ln>
      </c:spPr>
    </c:floor>
    <c:sideWall>
      <c:thickness val="0"/>
      <c:spPr>
        <a:noFill/>
        <a:ln w="3175">
          <a:solidFill>
            <a:srgbClr val="FFFFFF"/>
          </a:solidFill>
          <a:prstDash val="solid"/>
        </a:ln>
      </c:spPr>
    </c:sideWall>
    <c:backWall>
      <c:thickness val="0"/>
      <c:spPr>
        <a:noFill/>
        <a:ln w="3175">
          <a:solidFill>
            <a:srgbClr val="FFFFFF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2889499846038799"/>
          <c:y val="1.8980223873044148E-2"/>
          <c:w val="0.78648233486943164"/>
          <c:h val="0.7506426735218508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Лист2!$B$45</c:f>
              <c:strCache>
                <c:ptCount val="1"/>
                <c:pt idx="0">
                  <c:v>2014 год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-5.9361934596884958E-3"/>
                  <c:y val="0.24181527437604999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5396120177715215E-3"/>
                  <c:y val="5.6173646674628396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7097758031642692E-2"/>
                  <c:y val="-4.728457785964541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Лист2!$A$46:$A$48</c:f>
              <c:strCache>
                <c:ptCount val="3"/>
                <c:pt idx="0">
                  <c:v>аренда земельных участков</c:v>
                </c:pt>
                <c:pt idx="1">
                  <c:v>аренда муниципального имущества</c:v>
                </c:pt>
                <c:pt idx="2">
                  <c:v>соц.найм жилья</c:v>
                </c:pt>
              </c:strCache>
            </c:strRef>
          </c:cat>
          <c:val>
            <c:numRef>
              <c:f>Лист2!$B$46:$B$48</c:f>
              <c:numCache>
                <c:formatCode>_-* #\ ##0.0_р_._-;\-* #\ ##0.0_р_._-;_-* "-"??_р_._-;_-@_-</c:formatCode>
                <c:ptCount val="3"/>
                <c:pt idx="0">
                  <c:v>8862</c:v>
                </c:pt>
                <c:pt idx="1">
                  <c:v>776.6</c:v>
                </c:pt>
                <c:pt idx="2">
                  <c:v>261</c:v>
                </c:pt>
              </c:numCache>
            </c:numRef>
          </c:val>
        </c:ser>
        <c:ser>
          <c:idx val="1"/>
          <c:order val="1"/>
          <c:tx>
            <c:strRef>
              <c:f>Лист2!$C$45</c:f>
              <c:strCache>
                <c:ptCount val="1"/>
                <c:pt idx="0">
                  <c:v>2015 год</c:v>
                </c:pt>
              </c:strCache>
            </c:strRef>
          </c:tx>
          <c:spPr>
            <a:solidFill>
              <a:srgbClr val="CC00CC"/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0"/>
              <c:layout>
                <c:manualLayout>
                  <c:x val="-9.7616830154296814E-4"/>
                  <c:y val="0.18267203746061306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0808076364756081E-3"/>
                  <c:y val="0.11170090885168917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722385958738398E-2"/>
                  <c:y val="-1.5527801955346841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Лист2!$A$46:$A$48</c:f>
              <c:strCache>
                <c:ptCount val="3"/>
                <c:pt idx="0">
                  <c:v>аренда земельных участков</c:v>
                </c:pt>
                <c:pt idx="1">
                  <c:v>аренда муниципального имущества</c:v>
                </c:pt>
                <c:pt idx="2">
                  <c:v>соц.найм жилья</c:v>
                </c:pt>
              </c:strCache>
            </c:strRef>
          </c:cat>
          <c:val>
            <c:numRef>
              <c:f>Лист2!$C$46:$C$48</c:f>
              <c:numCache>
                <c:formatCode>General</c:formatCode>
                <c:ptCount val="3"/>
                <c:pt idx="0">
                  <c:v>9000</c:v>
                </c:pt>
                <c:pt idx="1">
                  <c:v>2259.3000000000002</c:v>
                </c:pt>
                <c:pt idx="2">
                  <c:v>182.6</c:v>
                </c:pt>
              </c:numCache>
            </c:numRef>
          </c:val>
        </c:ser>
        <c:ser>
          <c:idx val="2"/>
          <c:order val="2"/>
          <c:tx>
            <c:strRef>
              <c:f>Лист2!$D$45</c:f>
              <c:strCache>
                <c:ptCount val="1"/>
                <c:pt idx="0">
                  <c:v>2016 год</c:v>
                </c:pt>
              </c:strCache>
            </c:strRef>
          </c:tx>
          <c:spPr>
            <a:solidFill>
              <a:srgbClr val="00B0F0"/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2.7566386603909148E-3"/>
                  <c:y val="0.15786301776545283"/>
                </c:manualLayout>
              </c:layout>
              <c:numFmt formatCode="#,##0.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7816186737913822E-2"/>
                  <c:y val="8.6905458713638556E-2"/>
                </c:manualLayout>
              </c:layout>
              <c:numFmt formatCode="#,##0.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8785612692268212E-2"/>
                  <c:y val="-1.7210290873023906E-2"/>
                </c:manualLayout>
              </c:layout>
              <c:numFmt formatCode="#,##0.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Лист2!$A$46:$A$48</c:f>
              <c:strCache>
                <c:ptCount val="3"/>
                <c:pt idx="0">
                  <c:v>аренда земельных участков</c:v>
                </c:pt>
                <c:pt idx="1">
                  <c:v>аренда муниципального имущества</c:v>
                </c:pt>
                <c:pt idx="2">
                  <c:v>соц.найм жилья</c:v>
                </c:pt>
              </c:strCache>
            </c:strRef>
          </c:cat>
          <c:val>
            <c:numRef>
              <c:f>Лист2!$D$46:$D$48</c:f>
              <c:numCache>
                <c:formatCode>General</c:formatCode>
                <c:ptCount val="3"/>
                <c:pt idx="0">
                  <c:v>8259.7999999999993</c:v>
                </c:pt>
                <c:pt idx="1">
                  <c:v>2120.1999999999998</c:v>
                </c:pt>
                <c:pt idx="2">
                  <c:v>288.10000000000002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gapDepth val="120"/>
        <c:shape val="box"/>
        <c:axId val="320264080"/>
        <c:axId val="320264472"/>
        <c:axId val="0"/>
      </c:bar3DChart>
      <c:catAx>
        <c:axId val="320264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320264472"/>
        <c:crosses val="autoZero"/>
        <c:auto val="1"/>
        <c:lblAlgn val="ctr"/>
        <c:lblOffset val="100"/>
        <c:noMultiLvlLbl val="0"/>
      </c:catAx>
      <c:valAx>
        <c:axId val="320264472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_-* #\ ##0.0_р_._-;\-* #\ ##0.0_р_._-;_-* &quot;-&quot;??_р_._-;_-@_-" sourceLinked="1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320264080"/>
        <c:crosses val="autoZero"/>
        <c:crossBetween val="between"/>
        <c:majorUnit val="1000"/>
        <c:minorUnit val="250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3.8402518416315784E-2"/>
          <c:y val="0.92030848329048842"/>
          <c:w val="0.85253451324626728"/>
          <c:h val="6.1696658097686319E-2"/>
        </c:manualLayout>
      </c:layout>
      <c:overlay val="0"/>
      <c:spPr>
        <a:solidFill>
          <a:srgbClr val="FFFFFF"/>
        </a:solidFill>
        <a:ln w="3175">
          <a:solidFill>
            <a:srgbClr val="FFFFFF"/>
          </a:solidFill>
          <a:prstDash val="solid"/>
        </a:ln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view3D>
      <c:rotX val="15"/>
      <c:rotY val="20"/>
      <c:depthPercent val="100"/>
      <c:rAngAx val="0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Лист1!$B$36</c:f>
              <c:strCache>
                <c:ptCount val="1"/>
                <c:pt idx="0">
                  <c:v>Датации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ln>
                <a:solidFill>
                  <a:schemeClr val="accent1"/>
                </a:solidFill>
              </a:ln>
            </c:spPr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39,3%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Лист1!$C$36</c:f>
              <c:numCache>
                <c:formatCode>#,##0.00</c:formatCode>
                <c:ptCount val="1"/>
                <c:pt idx="0">
                  <c:v>48484</c:v>
                </c:pt>
              </c:numCache>
            </c:numRef>
          </c:val>
        </c:ser>
        <c:ser>
          <c:idx val="1"/>
          <c:order val="1"/>
          <c:tx>
            <c:strRef>
              <c:f>Лист1!$B$37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2.540650406504065E-2"/>
                  <c:y val="0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2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38,4%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9136258882273875E-2"/>
                      <c:h val="4.394646071539908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Лист1!$C$37</c:f>
              <c:numCache>
                <c:formatCode>#,##0.00</c:formatCode>
                <c:ptCount val="1"/>
                <c:pt idx="0">
                  <c:v>47344.54</c:v>
                </c:pt>
              </c:numCache>
            </c:numRef>
          </c:val>
        </c:ser>
        <c:ser>
          <c:idx val="2"/>
          <c:order val="2"/>
          <c:tx>
            <c:strRef>
              <c:f>Лист1!$B$38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2.809706257982120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12,8%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Лист1!$C$38</c:f>
              <c:numCache>
                <c:formatCode>#,##0.00</c:formatCode>
                <c:ptCount val="1"/>
                <c:pt idx="0">
                  <c:v>15758.1</c:v>
                </c:pt>
              </c:numCache>
            </c:numRef>
          </c:val>
        </c:ser>
        <c:ser>
          <c:idx val="3"/>
          <c:order val="3"/>
          <c:tx>
            <c:strRef>
              <c:f>Лист1!$B$39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2.2988505747126461E-2"/>
                </c:manualLayout>
              </c:layout>
              <c:tx>
                <c:rich>
                  <a:bodyPr/>
                  <a:lstStyle/>
                  <a:p>
                    <a:r>
                      <a:rPr lang="en-US" sz="12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9,5%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Лист1!$C$39</c:f>
              <c:numCache>
                <c:formatCode>#,##0.00</c:formatCode>
                <c:ptCount val="1"/>
                <c:pt idx="0">
                  <c:v>11778.15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4"/>
        <c:gapDepth val="62"/>
        <c:shape val="pyramid"/>
        <c:axId val="320265256"/>
        <c:axId val="244053032"/>
        <c:axId val="0"/>
      </c:bar3DChart>
      <c:catAx>
        <c:axId val="320265256"/>
        <c:scaling>
          <c:orientation val="minMax"/>
        </c:scaling>
        <c:delete val="1"/>
        <c:axPos val="b"/>
        <c:majorTickMark val="out"/>
        <c:minorTickMark val="none"/>
        <c:tickLblPos val="nextTo"/>
        <c:crossAx val="244053032"/>
        <c:crosses val="autoZero"/>
        <c:auto val="1"/>
        <c:lblAlgn val="ctr"/>
        <c:lblOffset val="100"/>
        <c:noMultiLvlLbl val="0"/>
      </c:catAx>
      <c:valAx>
        <c:axId val="244053032"/>
        <c:scaling>
          <c:orientation val="minMax"/>
        </c:scaling>
        <c:delete val="1"/>
        <c:axPos val="l"/>
        <c:numFmt formatCode="#,##0.00" sourceLinked="1"/>
        <c:majorTickMark val="out"/>
        <c:minorTickMark val="none"/>
        <c:tickLblPos val="nextTo"/>
        <c:crossAx val="32026525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994831494937583"/>
          <c:y val="3.2732210400843308E-2"/>
          <c:w val="0.54148670137731159"/>
          <c:h val="0.61626104660921088"/>
        </c:manualLayout>
      </c:layout>
      <c:doughnutChart>
        <c:varyColors val="1"/>
        <c:ser>
          <c:idx val="0"/>
          <c:order val="0"/>
          <c:explosion val="1"/>
          <c:dPt>
            <c:idx val="0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1.3620615104833155E-2"/>
                  <c:y val="-3.87415331542300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405153776208289E-2"/>
                  <c:y val="1.93707665771149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3576315931061101E-2"/>
                  <c:y val="-2.14792440138898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7.659397393243067E-2"/>
                  <c:y val="-6.92033981968028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4429967426710098E-2"/>
                  <c:y val="-5.88408355398646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2239248785539883E-2"/>
                  <c:y val="-0.101227317280382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Бюджет!$B$5:$B$10</c:f>
              <c:strCache>
                <c:ptCount val="6"/>
                <c:pt idx="0">
                  <c:v>Администрация муниципального образования "Город Кедровый"</c:v>
                </c:pt>
                <c:pt idx="1">
                  <c:v>Отдел финансов и экономики администрации муниципального образования "Город Кедровый"</c:v>
                </c:pt>
                <c:pt idx="2">
                  <c:v>Отдел образования Администрации муниципального образования "Город Кедровый"</c:v>
                </c:pt>
                <c:pt idx="3">
                  <c:v>Муниципальное учреждение "Кедровская ценрализованная библиотечная система"</c:v>
                </c:pt>
                <c:pt idx="4">
                  <c:v>Муниципальное учреждение "Культура"</c:v>
                </c:pt>
                <c:pt idx="5">
                  <c:v>Муниципальное учреждение "Централизованная бухгалтерия" города Кедрового</c:v>
                </c:pt>
              </c:strCache>
            </c:strRef>
          </c:cat>
          <c:val>
            <c:numRef>
              <c:f>Бюджет!$E$5:$E$10</c:f>
              <c:numCache>
                <c:formatCode>0.00</c:formatCode>
                <c:ptCount val="6"/>
                <c:pt idx="0">
                  <c:v>31.356315387480318</c:v>
                </c:pt>
                <c:pt idx="1">
                  <c:v>3.5528638000740238</c:v>
                </c:pt>
                <c:pt idx="2">
                  <c:v>51.599889243660748</c:v>
                </c:pt>
                <c:pt idx="3">
                  <c:v>2.3009991207333509</c:v>
                </c:pt>
                <c:pt idx="4">
                  <c:v>7.9583630420537625</c:v>
                </c:pt>
                <c:pt idx="5">
                  <c:v>3.23156940599781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39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9251284550343256E-2"/>
          <c:y val="0.61756839088847348"/>
          <c:w val="0.64532311513119855"/>
          <c:h val="0.370883747651578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02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explosion val="11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explosion val="5"/>
            <c:spPr>
              <a:solidFill>
                <a:srgbClr val="7030A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explosion val="48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6"/>
            <c:bubble3D val="0"/>
            <c:explosion val="15"/>
            <c:spPr>
              <a:solidFill>
                <a:srgbClr val="00B0F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4"/>
              <c:layout>
                <c:manualLayout>
                  <c:x val="-0.1243827885942118"/>
                  <c:y val="0.1479987379066131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829335387802893"/>
                      <c:h val="0.29062031488024181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1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'Слайд 12'!$B$2:$B$8</c:f>
              <c:strCache>
                <c:ptCount val="7"/>
                <c:pt idx="0">
                  <c:v>Расходы на выплаты персоналу в целях обеспечения выполнения функций государственными (муниципальными) органами, казенными учреждениями, органами управления государственными внебюджетными фондами</c:v>
                </c:pt>
                <c:pt idx="1">
                  <c:v>Закупка товаров, работ и услуг для государственных (муниципальных) нужд</c:v>
                </c:pt>
                <c:pt idx="2">
                  <c:v>Социальное обеспечение и иные выплаты населению</c:v>
                </c:pt>
                <c:pt idx="3">
                  <c:v>Капитальные вложения в объекты государственной (муниципальной) собственности</c:v>
                </c:pt>
                <c:pt idx="4">
                  <c:v>Предоставление субсидий бюджетным, автономным учреждениям и иным некоммерческим организациям</c:v>
                </c:pt>
                <c:pt idx="5">
                  <c:v>Обслуживание государственного (муниципального) долга</c:v>
                </c:pt>
                <c:pt idx="6">
                  <c:v>Иные бюджетные ассигнования</c:v>
                </c:pt>
              </c:strCache>
            </c:strRef>
          </c:cat>
          <c:val>
            <c:numRef>
              <c:f>'Слайд 12'!$F$2:$F$8</c:f>
              <c:numCache>
                <c:formatCode>0.00</c:formatCode>
                <c:ptCount val="7"/>
                <c:pt idx="0">
                  <c:v>30.177573916104055</c:v>
                </c:pt>
                <c:pt idx="1">
                  <c:v>16.131918798977587</c:v>
                </c:pt>
                <c:pt idx="2">
                  <c:v>2.1065203256105334</c:v>
                </c:pt>
                <c:pt idx="3">
                  <c:v>0.43680094359923843</c:v>
                </c:pt>
                <c:pt idx="4">
                  <c:v>49.568532805422997</c:v>
                </c:pt>
                <c:pt idx="5">
                  <c:v>6.1384182605180478E-2</c:v>
                </c:pt>
                <c:pt idx="6">
                  <c:v>1.5172690276804173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rgbClr val="00B0F0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</c:dPt>
          <c:dPt>
            <c:idx val="4"/>
            <c:bubble3D val="0"/>
            <c:spPr>
              <a:solidFill>
                <a:srgbClr val="FF0000"/>
              </a:solidFill>
              <a:ln w="19050">
                <a:noFill/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</c:dPt>
          <c:dPt>
            <c:idx val="6"/>
            <c:bubble3D val="0"/>
            <c:spPr>
              <a:solidFill>
                <a:srgbClr val="7030A0"/>
              </a:solidFill>
              <a:ln w="19050">
                <a:noFill/>
              </a:ln>
              <a:effectLst/>
            </c:spPr>
          </c:dPt>
          <c:dPt>
            <c:idx val="7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noFill/>
              </a:ln>
              <a:effectLst/>
            </c:spPr>
          </c:dPt>
          <c:dPt>
            <c:idx val="9"/>
            <c:bubble3D val="0"/>
            <c:spPr>
              <a:solidFill>
                <a:srgbClr val="00B050"/>
              </a:solidFill>
              <a:ln w="19050">
                <a:noFill/>
              </a:ln>
              <a:effectLst/>
            </c:spPr>
          </c:dPt>
          <c:dPt>
            <c:idx val="10"/>
            <c:bubble3D val="0"/>
            <c:spPr>
              <a:solidFill>
                <a:srgbClr val="ED17C4"/>
              </a:solidFill>
              <a:ln w="19050">
                <a:noFill/>
              </a:ln>
              <a:effectLst/>
            </c:spPr>
          </c:dPt>
          <c:dPt>
            <c:idx val="11"/>
            <c:bubble3D val="0"/>
            <c:spPr>
              <a:solidFill>
                <a:srgbClr val="FFFF00"/>
              </a:solidFill>
              <a:ln w="19050">
                <a:noFill/>
              </a:ln>
              <a:effectLst/>
            </c:spPr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'Слайд 16'!$B$2:$B$14</c:f>
              <c:strCache>
                <c:ptCount val="13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КУЛЬТУРА, КИНЕМАТОГРАФИЯ</c:v>
                </c:pt>
                <c:pt idx="8">
                  <c:v>ЗДРАВООХРАНЕНИЕ</c:v>
                </c:pt>
                <c:pt idx="9">
                  <c:v>СОЦИАЛЬНАЯ ПОЛИТИКА</c:v>
                </c:pt>
                <c:pt idx="10">
                  <c:v>ФИЗИЧЕСКАЯ КУЛЬТУРА И СПОРТ</c:v>
                </c:pt>
                <c:pt idx="11">
                  <c:v>СРЕДСТВА МАССОВОЙ ИНФОРМАЦИИ</c:v>
                </c:pt>
                <c:pt idx="12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'Слайд 16'!$F$2:$F$14</c:f>
              <c:numCache>
                <c:formatCode>0.00</c:formatCode>
                <c:ptCount val="13"/>
                <c:pt idx="0">
                  <c:v>24.408286578001086</c:v>
                </c:pt>
                <c:pt idx="1">
                  <c:v>0.22979824642166186</c:v>
                </c:pt>
                <c:pt idx="2">
                  <c:v>0.1765494813910172</c:v>
                </c:pt>
                <c:pt idx="3">
                  <c:v>7.4020151402032068</c:v>
                </c:pt>
                <c:pt idx="4">
                  <c:v>3.2466595135962146</c:v>
                </c:pt>
                <c:pt idx="5">
                  <c:v>6.4530514402043743E-2</c:v>
                </c:pt>
                <c:pt idx="6">
                  <c:v>51.748585839882566</c:v>
                </c:pt>
                <c:pt idx="7">
                  <c:v>8.4445770923976653</c:v>
                </c:pt>
                <c:pt idx="8">
                  <c:v>1.8209139336293253E-2</c:v>
                </c:pt>
                <c:pt idx="9">
                  <c:v>2.4267295423424939</c:v>
                </c:pt>
                <c:pt idx="10">
                  <c:v>1.2701898439276105</c:v>
                </c:pt>
                <c:pt idx="11">
                  <c:v>0.50248488549297388</c:v>
                </c:pt>
                <c:pt idx="12">
                  <c:v>6.1384182605180478E-2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58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2665307913681217E-2"/>
          <c:y val="0.38581867607458159"/>
          <c:w val="0.93733469208631881"/>
          <c:h val="0.592536302280396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0555555555555555E-2"/>
          <c:y val="3.6656545226882234E-2"/>
          <c:w val="0.93888888888888888"/>
          <c:h val="0.6004701588957589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'Слайд 18'!$A$8</c:f>
              <c:strCache>
                <c:ptCount val="1"/>
                <c:pt idx="0">
                  <c:v>За счет средств областного бюджета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'Слайд 18'!$B$7:$D$7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'Слайд 18'!$B$8:$D$8</c:f>
              <c:numCache>
                <c:formatCode>#,##0.00</c:formatCode>
                <c:ptCount val="3"/>
                <c:pt idx="0">
                  <c:v>3690.02</c:v>
                </c:pt>
                <c:pt idx="1">
                  <c:v>6194.29</c:v>
                </c:pt>
                <c:pt idx="2">
                  <c:v>4437.3599999999997</c:v>
                </c:pt>
              </c:numCache>
            </c:numRef>
          </c:val>
        </c:ser>
        <c:ser>
          <c:idx val="1"/>
          <c:order val="1"/>
          <c:tx>
            <c:strRef>
              <c:f>'Слайд 18'!$A$9</c:f>
              <c:strCache>
                <c:ptCount val="1"/>
                <c:pt idx="0">
                  <c:v>За счет средств местного бюджета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'Слайд 18'!$B$7:$D$7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'Слайд 18'!$B$9:$D$9</c:f>
              <c:numCache>
                <c:formatCode>#,##0.00</c:formatCode>
                <c:ptCount val="3"/>
                <c:pt idx="0">
                  <c:v>32835.370000000003</c:v>
                </c:pt>
                <c:pt idx="1">
                  <c:v>31947.18</c:v>
                </c:pt>
                <c:pt idx="2">
                  <c:v>31325.63</c:v>
                </c:pt>
              </c:numCache>
            </c:numRef>
          </c:val>
        </c:ser>
        <c:ser>
          <c:idx val="2"/>
          <c:order val="2"/>
          <c:tx>
            <c:strRef>
              <c:f>'Слайд 18'!$A$10</c:f>
              <c:strCache>
                <c:ptCount val="1"/>
                <c:pt idx="0">
                  <c:v>Расходы всего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'Слайд 18'!$B$7:$D$7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'Слайд 18'!$B$10:$D$10</c:f>
              <c:numCache>
                <c:formatCode>#,##0.00</c:formatCode>
                <c:ptCount val="3"/>
                <c:pt idx="0">
                  <c:v>36525.39</c:v>
                </c:pt>
                <c:pt idx="1">
                  <c:v>38141.47</c:v>
                </c:pt>
                <c:pt idx="2">
                  <c:v>35762.99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03883840"/>
        <c:axId val="403884232"/>
        <c:axId val="0"/>
      </c:bar3DChart>
      <c:catAx>
        <c:axId val="403883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3884232"/>
        <c:crosses val="autoZero"/>
        <c:auto val="1"/>
        <c:lblAlgn val="ctr"/>
        <c:lblOffset val="100"/>
        <c:noMultiLvlLbl val="0"/>
      </c:catAx>
      <c:valAx>
        <c:axId val="40388423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crossAx val="403883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18311461067367"/>
          <c:y val="0.74479002624671919"/>
          <c:w val="0.64244881889763783"/>
          <c:h val="0.1899359694959044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1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F067AD-8177-4CEC-8ED5-FC16889141BC}" type="doc">
      <dgm:prSet loTypeId="urn:microsoft.com/office/officeart/2005/8/layout/chevron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EC91691-6F3D-4FBB-B85D-B78967DC33DB}">
      <dgm:prSet phldrT="[Текст]" custT="1"/>
      <dgm:spPr>
        <a:solidFill>
          <a:srgbClr val="92D050"/>
        </a:solidFill>
      </dgm:spPr>
      <dgm:t>
        <a:bodyPr/>
        <a:lstStyle/>
        <a:p>
          <a:pPr algn="ctr">
            <a:tabLst>
              <a:tab pos="1795463" algn="l"/>
              <a:tab pos="1879600" algn="l"/>
            </a:tabLst>
          </a:pPr>
          <a:endParaRPr lang="ru-RU" sz="1400" b="1" u="none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>
            <a:tabLst>
              <a:tab pos="1795463" algn="l"/>
              <a:tab pos="1879600" algn="l"/>
            </a:tabLst>
          </a:pPr>
          <a:r>
            <a:rPr lang="ru-RU" sz="1400" b="1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89,94 </a:t>
          </a:r>
        </a:p>
        <a:p>
          <a:pPr algn="ctr">
            <a:tabLst>
              <a:tab pos="1795463" algn="l"/>
              <a:tab pos="1879600" algn="l"/>
            </a:tabLst>
          </a:pPr>
          <a:r>
            <a:rPr lang="ru-RU" sz="1400" b="1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400" b="1" u="non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306F8C-F2E9-441F-A2F4-9066C0099609}" type="parTrans" cxnId="{0B560E14-B178-4506-8D56-737C87B17961}">
      <dgm:prSet/>
      <dgm:spPr/>
      <dgm:t>
        <a:bodyPr/>
        <a:lstStyle/>
        <a:p>
          <a:endParaRPr lang="ru-RU"/>
        </a:p>
      </dgm:t>
    </dgm:pt>
    <dgm:pt modelId="{AA799908-2E17-44C2-863D-BD5FF417FBE2}" type="sibTrans" cxnId="{0B560E14-B178-4506-8D56-737C87B17961}">
      <dgm:prSet/>
      <dgm:spPr/>
      <dgm:t>
        <a:bodyPr/>
        <a:lstStyle/>
        <a:p>
          <a:endParaRPr lang="ru-RU"/>
        </a:p>
      </dgm:t>
    </dgm:pt>
    <dgm:pt modelId="{3ED63099-1EF3-4570-ACCC-EC868FACD78D}">
      <dgm:prSet custT="1"/>
      <dgm:spPr>
        <a:ln>
          <a:solidFill>
            <a:srgbClr val="00B050"/>
          </a:solidFill>
        </a:ln>
      </dgm:spPr>
      <dgm:t>
        <a:bodyPr/>
        <a:lstStyle/>
        <a:p>
          <a:pPr algn="just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ОБЪЕМ РАСХОДОВ НА ОБСЛУЖИВАНИЕ МУНИЦИПАЛЬНОГО ДОЛГА В 2016 ГОДУ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642D45-39A5-4115-8BD1-5376D2C1BFD3}" type="parTrans" cxnId="{1031D6AB-0EF9-4641-8FCF-047C01D2740D}">
      <dgm:prSet/>
      <dgm:spPr/>
      <dgm:t>
        <a:bodyPr/>
        <a:lstStyle/>
        <a:p>
          <a:endParaRPr lang="ru-RU"/>
        </a:p>
      </dgm:t>
    </dgm:pt>
    <dgm:pt modelId="{6145FDE5-C7D8-4A77-9DB7-32CFE443183E}" type="sibTrans" cxnId="{1031D6AB-0EF9-4641-8FCF-047C01D2740D}">
      <dgm:prSet/>
      <dgm:spPr/>
      <dgm:t>
        <a:bodyPr/>
        <a:lstStyle/>
        <a:p>
          <a:endParaRPr lang="ru-RU"/>
        </a:p>
      </dgm:t>
    </dgm:pt>
    <dgm:pt modelId="{B1A22D14-D1BF-4677-85AF-C2A528E73538}" type="pres">
      <dgm:prSet presAssocID="{81F067AD-8177-4CEC-8ED5-FC16889141BC}" presName="linearFlow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77DE4B4-372F-4475-B233-FC4A9F129925}" type="pres">
      <dgm:prSet presAssocID="{8EC91691-6F3D-4FBB-B85D-B78967DC33DB}" presName="composite" presStyleCnt="0"/>
      <dgm:spPr/>
    </dgm:pt>
    <dgm:pt modelId="{FC59E3E4-3793-4A7F-9AC8-60DB7AE6E186}" type="pres">
      <dgm:prSet presAssocID="{8EC91691-6F3D-4FBB-B85D-B78967DC33DB}" presName="parentText" presStyleLbl="alignNode1" presStyleIdx="0" presStyleCnt="1" custScaleY="93334" custLinFactNeighborX="0" custLinFactNeighborY="916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EF3B67-8735-45A5-9616-2B633913A939}" type="pres">
      <dgm:prSet presAssocID="{8EC91691-6F3D-4FBB-B85D-B78967DC33DB}" presName="descendantText" presStyleLbl="alignAcc1" presStyleIdx="0" presStyleCnt="1" custLinFactNeighborX="0" custLinFactNeighborY="51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B560E14-B178-4506-8D56-737C87B17961}" srcId="{81F067AD-8177-4CEC-8ED5-FC16889141BC}" destId="{8EC91691-6F3D-4FBB-B85D-B78967DC33DB}" srcOrd="0" destOrd="0" parTransId="{7A306F8C-F2E9-441F-A2F4-9066C0099609}" sibTransId="{AA799908-2E17-44C2-863D-BD5FF417FBE2}"/>
    <dgm:cxn modelId="{1031D6AB-0EF9-4641-8FCF-047C01D2740D}" srcId="{8EC91691-6F3D-4FBB-B85D-B78967DC33DB}" destId="{3ED63099-1EF3-4570-ACCC-EC868FACD78D}" srcOrd="0" destOrd="0" parTransId="{CB642D45-39A5-4115-8BD1-5376D2C1BFD3}" sibTransId="{6145FDE5-C7D8-4A77-9DB7-32CFE443183E}"/>
    <dgm:cxn modelId="{1BDB2F95-3D1A-4594-864B-AAAD44214E0F}" type="presOf" srcId="{8EC91691-6F3D-4FBB-B85D-B78967DC33DB}" destId="{FC59E3E4-3793-4A7F-9AC8-60DB7AE6E186}" srcOrd="0" destOrd="0" presId="urn:microsoft.com/office/officeart/2005/8/layout/chevron2"/>
    <dgm:cxn modelId="{D73C7705-1BE2-42AC-9FB2-38FF25CC3BB3}" type="presOf" srcId="{81F067AD-8177-4CEC-8ED5-FC16889141BC}" destId="{B1A22D14-D1BF-4677-85AF-C2A528E73538}" srcOrd="0" destOrd="0" presId="urn:microsoft.com/office/officeart/2005/8/layout/chevron2"/>
    <dgm:cxn modelId="{88DBA207-DB0A-4A06-8574-C5ECF38D9477}" type="presOf" srcId="{3ED63099-1EF3-4570-ACCC-EC868FACD78D}" destId="{A6EF3B67-8735-45A5-9616-2B633913A939}" srcOrd="0" destOrd="0" presId="urn:microsoft.com/office/officeart/2005/8/layout/chevron2"/>
    <dgm:cxn modelId="{0F50682D-3323-4222-A173-524DEFD7E2F4}" type="presParOf" srcId="{B1A22D14-D1BF-4677-85AF-C2A528E73538}" destId="{C77DE4B4-372F-4475-B233-FC4A9F129925}" srcOrd="0" destOrd="0" presId="urn:microsoft.com/office/officeart/2005/8/layout/chevron2"/>
    <dgm:cxn modelId="{5167F8A0-CE04-40A8-A786-A2BC609B6DD8}" type="presParOf" srcId="{C77DE4B4-372F-4475-B233-FC4A9F129925}" destId="{FC59E3E4-3793-4A7F-9AC8-60DB7AE6E186}" srcOrd="0" destOrd="0" presId="urn:microsoft.com/office/officeart/2005/8/layout/chevron2"/>
    <dgm:cxn modelId="{CE4F7469-25EA-40CF-999A-7CEC5427043D}" type="presParOf" srcId="{C77DE4B4-372F-4475-B233-FC4A9F129925}" destId="{A6EF3B67-8735-45A5-9616-2B633913A93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F067AD-8177-4CEC-8ED5-FC16889141BC}" type="doc">
      <dgm:prSet loTypeId="urn:microsoft.com/office/officeart/2005/8/layout/chevron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EC91691-6F3D-4FBB-B85D-B78967DC33DB}">
      <dgm:prSet phldrT="[Текст]" custT="1"/>
      <dgm:spPr/>
      <dgm:t>
        <a:bodyPr/>
        <a:lstStyle/>
        <a:p>
          <a:pPr algn="ctr">
            <a:tabLst>
              <a:tab pos="1795463" algn="l"/>
              <a:tab pos="1879600" algn="l"/>
            </a:tabLst>
          </a:pPr>
          <a:endParaRPr lang="ru-RU" sz="1400" b="1" u="none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>
            <a:tabLst>
              <a:tab pos="1795463" algn="l"/>
              <a:tab pos="1879600" algn="l"/>
            </a:tabLst>
          </a:pPr>
          <a:r>
            <a:rPr lang="ru-RU" sz="1400" b="1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2 000,00</a:t>
          </a:r>
        </a:p>
        <a:p>
          <a:pPr algn="ctr">
            <a:tabLst>
              <a:tab pos="1795463" algn="l"/>
              <a:tab pos="1879600" algn="l"/>
            </a:tabLst>
          </a:pPr>
          <a:r>
            <a:rPr lang="ru-RU" sz="1400" b="1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400" b="1" u="non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306F8C-F2E9-441F-A2F4-9066C0099609}" type="parTrans" cxnId="{0B560E14-B178-4506-8D56-737C87B17961}">
      <dgm:prSet/>
      <dgm:spPr/>
      <dgm:t>
        <a:bodyPr/>
        <a:lstStyle/>
        <a:p>
          <a:endParaRPr lang="ru-RU"/>
        </a:p>
      </dgm:t>
    </dgm:pt>
    <dgm:pt modelId="{AA799908-2E17-44C2-863D-BD5FF417FBE2}" type="sibTrans" cxnId="{0B560E14-B178-4506-8D56-737C87B17961}">
      <dgm:prSet/>
      <dgm:spPr/>
      <dgm:t>
        <a:bodyPr/>
        <a:lstStyle/>
        <a:p>
          <a:endParaRPr lang="ru-RU"/>
        </a:p>
      </dgm:t>
    </dgm:pt>
    <dgm:pt modelId="{3ED63099-1EF3-4570-ACCC-EC868FACD78D}">
      <dgm:prSet custT="1"/>
      <dgm:spPr/>
      <dgm:t>
        <a:bodyPr/>
        <a:lstStyle/>
        <a:p>
          <a:pPr algn="just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ОБЪЕМ МУНИЦИПАЛЬНОГО ДОЛГА НА 01.01.2016 ГОДА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642D45-39A5-4115-8BD1-5376D2C1BFD3}" type="parTrans" cxnId="{1031D6AB-0EF9-4641-8FCF-047C01D2740D}">
      <dgm:prSet/>
      <dgm:spPr/>
      <dgm:t>
        <a:bodyPr/>
        <a:lstStyle/>
        <a:p>
          <a:endParaRPr lang="ru-RU"/>
        </a:p>
      </dgm:t>
    </dgm:pt>
    <dgm:pt modelId="{6145FDE5-C7D8-4A77-9DB7-32CFE443183E}" type="sibTrans" cxnId="{1031D6AB-0EF9-4641-8FCF-047C01D2740D}">
      <dgm:prSet/>
      <dgm:spPr/>
      <dgm:t>
        <a:bodyPr/>
        <a:lstStyle/>
        <a:p>
          <a:endParaRPr lang="ru-RU"/>
        </a:p>
      </dgm:t>
    </dgm:pt>
    <dgm:pt modelId="{B1A22D14-D1BF-4677-85AF-C2A528E73538}" type="pres">
      <dgm:prSet presAssocID="{81F067AD-8177-4CEC-8ED5-FC16889141BC}" presName="linearFlow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77DE4B4-372F-4475-B233-FC4A9F129925}" type="pres">
      <dgm:prSet presAssocID="{8EC91691-6F3D-4FBB-B85D-B78967DC33DB}" presName="composite" presStyleCnt="0"/>
      <dgm:spPr/>
    </dgm:pt>
    <dgm:pt modelId="{FC59E3E4-3793-4A7F-9AC8-60DB7AE6E186}" type="pres">
      <dgm:prSet presAssocID="{8EC91691-6F3D-4FBB-B85D-B78967DC33DB}" presName="parentText" presStyleLbl="alignNode1" presStyleIdx="0" presStyleCnt="1" custScaleY="93334" custLinFactNeighborX="0" custLinFactNeighborY="916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EF3B67-8735-45A5-9616-2B633913A939}" type="pres">
      <dgm:prSet presAssocID="{8EC91691-6F3D-4FBB-B85D-B78967DC33DB}" presName="descendantText" presStyleLbl="alignAcc1" presStyleIdx="0" presStyleCnt="1" custLinFactNeighborX="0" custLinFactNeighborY="51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B560E14-B178-4506-8D56-737C87B17961}" srcId="{81F067AD-8177-4CEC-8ED5-FC16889141BC}" destId="{8EC91691-6F3D-4FBB-B85D-B78967DC33DB}" srcOrd="0" destOrd="0" parTransId="{7A306F8C-F2E9-441F-A2F4-9066C0099609}" sibTransId="{AA799908-2E17-44C2-863D-BD5FF417FBE2}"/>
    <dgm:cxn modelId="{1031D6AB-0EF9-4641-8FCF-047C01D2740D}" srcId="{8EC91691-6F3D-4FBB-B85D-B78967DC33DB}" destId="{3ED63099-1EF3-4570-ACCC-EC868FACD78D}" srcOrd="0" destOrd="0" parTransId="{CB642D45-39A5-4115-8BD1-5376D2C1BFD3}" sibTransId="{6145FDE5-C7D8-4A77-9DB7-32CFE443183E}"/>
    <dgm:cxn modelId="{481BBB39-15CF-4FE8-B30B-9A9604048230}" type="presOf" srcId="{81F067AD-8177-4CEC-8ED5-FC16889141BC}" destId="{B1A22D14-D1BF-4677-85AF-C2A528E73538}" srcOrd="0" destOrd="0" presId="urn:microsoft.com/office/officeart/2005/8/layout/chevron2"/>
    <dgm:cxn modelId="{A30B21E7-7D66-4742-8F33-C280E170F2BB}" type="presOf" srcId="{3ED63099-1EF3-4570-ACCC-EC868FACD78D}" destId="{A6EF3B67-8735-45A5-9616-2B633913A939}" srcOrd="0" destOrd="0" presId="urn:microsoft.com/office/officeart/2005/8/layout/chevron2"/>
    <dgm:cxn modelId="{12230DF9-C8D6-401B-B172-4DE6402C2070}" type="presOf" srcId="{8EC91691-6F3D-4FBB-B85D-B78967DC33DB}" destId="{FC59E3E4-3793-4A7F-9AC8-60DB7AE6E186}" srcOrd="0" destOrd="0" presId="urn:microsoft.com/office/officeart/2005/8/layout/chevron2"/>
    <dgm:cxn modelId="{C1772D07-4F03-4DC3-8495-3692B0AD5D43}" type="presParOf" srcId="{B1A22D14-D1BF-4677-85AF-C2A528E73538}" destId="{C77DE4B4-372F-4475-B233-FC4A9F129925}" srcOrd="0" destOrd="0" presId="urn:microsoft.com/office/officeart/2005/8/layout/chevron2"/>
    <dgm:cxn modelId="{6BBE9498-97ED-45F0-88A3-C1FBF4EA4307}" type="presParOf" srcId="{C77DE4B4-372F-4475-B233-FC4A9F129925}" destId="{FC59E3E4-3793-4A7F-9AC8-60DB7AE6E186}" srcOrd="0" destOrd="0" presId="urn:microsoft.com/office/officeart/2005/8/layout/chevron2"/>
    <dgm:cxn modelId="{1980186C-E884-4CE6-8B33-7A6D3F22EAFE}" type="presParOf" srcId="{C77DE4B4-372F-4475-B233-FC4A9F129925}" destId="{A6EF3B67-8735-45A5-9616-2B633913A93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F067AD-8177-4CEC-8ED5-FC16889141BC}" type="doc">
      <dgm:prSet loTypeId="urn:microsoft.com/office/officeart/2005/8/layout/chevron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EC91691-6F3D-4FBB-B85D-B78967DC33DB}">
      <dgm:prSet phldrT="[Текст]" custT="1"/>
      <dgm:spPr/>
      <dgm:t>
        <a:bodyPr/>
        <a:lstStyle/>
        <a:p>
          <a:pPr algn="ctr">
            <a:tabLst>
              <a:tab pos="1795463" algn="l"/>
              <a:tab pos="1879600" algn="l"/>
            </a:tabLst>
          </a:pPr>
          <a:endParaRPr lang="ru-RU" sz="1400" b="1" u="none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>
            <a:tabLst>
              <a:tab pos="1795463" algn="l"/>
              <a:tab pos="1879600" algn="l"/>
            </a:tabLst>
          </a:pPr>
          <a:r>
            <a:rPr lang="ru-RU" sz="1400" b="1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1 000,00 </a:t>
          </a:r>
        </a:p>
        <a:p>
          <a:pPr algn="ctr">
            <a:tabLst>
              <a:tab pos="1795463" algn="l"/>
              <a:tab pos="1879600" algn="l"/>
            </a:tabLst>
          </a:pPr>
          <a:r>
            <a:rPr lang="ru-RU" sz="1400" b="1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400" b="1" u="non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306F8C-F2E9-441F-A2F4-9066C0099609}" type="parTrans" cxnId="{0B560E14-B178-4506-8D56-737C87B17961}">
      <dgm:prSet/>
      <dgm:spPr/>
      <dgm:t>
        <a:bodyPr/>
        <a:lstStyle/>
        <a:p>
          <a:endParaRPr lang="ru-RU"/>
        </a:p>
      </dgm:t>
    </dgm:pt>
    <dgm:pt modelId="{AA799908-2E17-44C2-863D-BD5FF417FBE2}" type="sibTrans" cxnId="{0B560E14-B178-4506-8D56-737C87B17961}">
      <dgm:prSet/>
      <dgm:spPr/>
      <dgm:t>
        <a:bodyPr/>
        <a:lstStyle/>
        <a:p>
          <a:endParaRPr lang="ru-RU"/>
        </a:p>
      </dgm:t>
    </dgm:pt>
    <dgm:pt modelId="{3ED63099-1EF3-4570-ACCC-EC868FACD78D}">
      <dgm:prSet custT="1"/>
      <dgm:spPr/>
      <dgm:t>
        <a:bodyPr/>
        <a:lstStyle/>
        <a:p>
          <a:pPr algn="just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ОБЪЕМ МУНИЦИПАЛЬНОГО ДОЛГА НА 01.01.2017 ГОДА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642D45-39A5-4115-8BD1-5376D2C1BFD3}" type="parTrans" cxnId="{1031D6AB-0EF9-4641-8FCF-047C01D2740D}">
      <dgm:prSet/>
      <dgm:spPr/>
      <dgm:t>
        <a:bodyPr/>
        <a:lstStyle/>
        <a:p>
          <a:endParaRPr lang="ru-RU"/>
        </a:p>
      </dgm:t>
    </dgm:pt>
    <dgm:pt modelId="{6145FDE5-C7D8-4A77-9DB7-32CFE443183E}" type="sibTrans" cxnId="{1031D6AB-0EF9-4641-8FCF-047C01D2740D}">
      <dgm:prSet/>
      <dgm:spPr/>
      <dgm:t>
        <a:bodyPr/>
        <a:lstStyle/>
        <a:p>
          <a:endParaRPr lang="ru-RU"/>
        </a:p>
      </dgm:t>
    </dgm:pt>
    <dgm:pt modelId="{B1A22D14-D1BF-4677-85AF-C2A528E73538}" type="pres">
      <dgm:prSet presAssocID="{81F067AD-8177-4CEC-8ED5-FC16889141BC}" presName="linearFlow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77DE4B4-372F-4475-B233-FC4A9F129925}" type="pres">
      <dgm:prSet presAssocID="{8EC91691-6F3D-4FBB-B85D-B78967DC33DB}" presName="composite" presStyleCnt="0"/>
      <dgm:spPr/>
    </dgm:pt>
    <dgm:pt modelId="{FC59E3E4-3793-4A7F-9AC8-60DB7AE6E186}" type="pres">
      <dgm:prSet presAssocID="{8EC91691-6F3D-4FBB-B85D-B78967DC33DB}" presName="parentText" presStyleLbl="alignNode1" presStyleIdx="0" presStyleCnt="1" custScaleY="93334" custLinFactNeighborX="-1136" custLinFactNeighborY="-2920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EF3B67-8735-45A5-9616-2B633913A939}" type="pres">
      <dgm:prSet presAssocID="{8EC91691-6F3D-4FBB-B85D-B78967DC33DB}" presName="descendantText" presStyleLbl="alignAcc1" presStyleIdx="0" presStyleCnt="1" custLinFactNeighborX="-1056" custLinFactNeighborY="-323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B560E14-B178-4506-8D56-737C87B17961}" srcId="{81F067AD-8177-4CEC-8ED5-FC16889141BC}" destId="{8EC91691-6F3D-4FBB-B85D-B78967DC33DB}" srcOrd="0" destOrd="0" parTransId="{7A306F8C-F2E9-441F-A2F4-9066C0099609}" sibTransId="{AA799908-2E17-44C2-863D-BD5FF417FBE2}"/>
    <dgm:cxn modelId="{1031D6AB-0EF9-4641-8FCF-047C01D2740D}" srcId="{8EC91691-6F3D-4FBB-B85D-B78967DC33DB}" destId="{3ED63099-1EF3-4570-ACCC-EC868FACD78D}" srcOrd="0" destOrd="0" parTransId="{CB642D45-39A5-4115-8BD1-5376D2C1BFD3}" sibTransId="{6145FDE5-C7D8-4A77-9DB7-32CFE443183E}"/>
    <dgm:cxn modelId="{9918F7BF-35EC-487E-B2A2-67CA0BDD3B14}" type="presOf" srcId="{3ED63099-1EF3-4570-ACCC-EC868FACD78D}" destId="{A6EF3B67-8735-45A5-9616-2B633913A939}" srcOrd="0" destOrd="0" presId="urn:microsoft.com/office/officeart/2005/8/layout/chevron2"/>
    <dgm:cxn modelId="{4E45EDA7-C6A2-4088-83CA-7A2615A789EA}" type="presOf" srcId="{8EC91691-6F3D-4FBB-B85D-B78967DC33DB}" destId="{FC59E3E4-3793-4A7F-9AC8-60DB7AE6E186}" srcOrd="0" destOrd="0" presId="urn:microsoft.com/office/officeart/2005/8/layout/chevron2"/>
    <dgm:cxn modelId="{C1BCC5E5-72B1-404F-AF4D-7B341874FEFD}" type="presOf" srcId="{81F067AD-8177-4CEC-8ED5-FC16889141BC}" destId="{B1A22D14-D1BF-4677-85AF-C2A528E73538}" srcOrd="0" destOrd="0" presId="urn:microsoft.com/office/officeart/2005/8/layout/chevron2"/>
    <dgm:cxn modelId="{E0616A79-D53F-416D-986B-C8FBB6C05CD2}" type="presParOf" srcId="{B1A22D14-D1BF-4677-85AF-C2A528E73538}" destId="{C77DE4B4-372F-4475-B233-FC4A9F129925}" srcOrd="0" destOrd="0" presId="urn:microsoft.com/office/officeart/2005/8/layout/chevron2"/>
    <dgm:cxn modelId="{4D7430E2-993B-4008-9CDD-FC40F4DA414B}" type="presParOf" srcId="{C77DE4B4-372F-4475-B233-FC4A9F129925}" destId="{FC59E3E4-3793-4A7F-9AC8-60DB7AE6E186}" srcOrd="0" destOrd="0" presId="urn:microsoft.com/office/officeart/2005/8/layout/chevron2"/>
    <dgm:cxn modelId="{0D88D4A0-179A-47BF-8979-FBB0C41FD57A}" type="presParOf" srcId="{C77DE4B4-372F-4475-B233-FC4A9F129925}" destId="{A6EF3B67-8735-45A5-9616-2B633913A93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BD80632-10C6-4ADA-B0C7-524614E414FE}" type="doc">
      <dgm:prSet loTypeId="urn:microsoft.com/office/officeart/2005/8/layout/hierarchy1" loCatId="hierarchy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490C1B8B-7103-40AE-9B79-E025D5499DD8}">
      <dgm:prSet phldrT="[Текст]" custT="1"/>
      <dgm:spPr>
        <a:xfrm>
          <a:off x="1210553" y="155885"/>
          <a:ext cx="1647199" cy="930712"/>
        </a:xfrm>
      </dgm:spPr>
      <dgm:t>
        <a:bodyPr/>
        <a:lstStyle/>
        <a:p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РАСХОДЫ БЮДЖЕТА ГОРОДА КЕДРОВОГО</a:t>
          </a:r>
        </a:p>
        <a:p>
          <a:r>
            <a:rPr lang="ru-RU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146 519,83 тыс.руб.</a:t>
          </a:r>
        </a:p>
      </dgm:t>
    </dgm:pt>
    <dgm:pt modelId="{8826218A-B63A-446E-B9A9-5DF465DA251F}" type="parTrans" cxnId="{2840DE04-14DB-450F-84D1-7C282F077EB4}">
      <dgm:prSet/>
      <dgm:spPr/>
      <dgm:t>
        <a:bodyPr/>
        <a:lstStyle/>
        <a:p>
          <a:endParaRPr lang="ru-RU" sz="1000" b="0">
            <a:latin typeface="Times New Roman" pitchFamily="18" charset="0"/>
            <a:cs typeface="Times New Roman" pitchFamily="18" charset="0"/>
          </a:endParaRPr>
        </a:p>
      </dgm:t>
    </dgm:pt>
    <dgm:pt modelId="{B89680E0-74BF-4C0E-8C23-8F6A0AC3A7E4}" type="sibTrans" cxnId="{2840DE04-14DB-450F-84D1-7C282F077EB4}">
      <dgm:prSet/>
      <dgm:spPr/>
      <dgm:t>
        <a:bodyPr/>
        <a:lstStyle/>
        <a:p>
          <a:endParaRPr lang="ru-RU" sz="1000" b="0">
            <a:latin typeface="Times New Roman" pitchFamily="18" charset="0"/>
            <a:cs typeface="Times New Roman" pitchFamily="18" charset="0"/>
          </a:endParaRPr>
        </a:p>
      </dgm:t>
    </dgm:pt>
    <dgm:pt modelId="{524FA087-8342-45DD-8FDD-454283DAB47C}">
      <dgm:prSet phldrT="[Текст]" custT="1"/>
      <dgm:spPr>
        <a:xfrm>
          <a:off x="405610" y="1512868"/>
          <a:ext cx="1465689" cy="930712"/>
        </a:xfrm>
      </dgm:spPr>
      <dgm:t>
        <a:bodyPr/>
        <a:lstStyle/>
        <a:p>
          <a:r>
            <a:rPr lang="ru-RU" sz="1400" b="0" dirty="0" smtClean="0">
              <a:latin typeface="Times New Roman" pitchFamily="18" charset="0"/>
              <a:ea typeface="+mn-ea"/>
              <a:cs typeface="Times New Roman" pitchFamily="18" charset="0"/>
            </a:rPr>
            <a:t>Расходы за счет средств федерального бюджета</a:t>
          </a:r>
        </a:p>
        <a:p>
          <a:r>
            <a:rPr lang="ru-RU" sz="1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1 002,23 тыс.руб.</a:t>
          </a:r>
        </a:p>
        <a:p>
          <a:r>
            <a:rPr lang="ru-RU" sz="1200" b="0" dirty="0" smtClean="0">
              <a:latin typeface="Times New Roman" pitchFamily="18" charset="0"/>
              <a:ea typeface="+mn-ea"/>
              <a:cs typeface="Times New Roman" pitchFamily="18" charset="0"/>
            </a:rPr>
            <a:t>(0,7% от всех расходов) </a:t>
          </a:r>
          <a:endParaRPr lang="ru-RU" sz="1200" b="0" dirty="0"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D4E5289D-3B88-400C-B74C-AE13BACDECDD}" type="parTrans" cxnId="{4EEF8908-003A-4D37-886A-02A825E7AA2F}">
      <dgm:prSet/>
      <dgm:spPr>
        <a:xfrm>
          <a:off x="975600" y="931886"/>
          <a:ext cx="895698" cy="426271"/>
        </a:xfrm>
        <a:noFill/>
        <a:ln>
          <a:noFill/>
        </a:ln>
      </dgm:spPr>
      <dgm:t>
        <a:bodyPr/>
        <a:lstStyle/>
        <a:p>
          <a:endParaRPr lang="ru-RU" sz="1000" b="0">
            <a:latin typeface="Times New Roman" pitchFamily="18" charset="0"/>
            <a:cs typeface="Times New Roman" pitchFamily="18" charset="0"/>
          </a:endParaRPr>
        </a:p>
      </dgm:t>
    </dgm:pt>
    <dgm:pt modelId="{7363D8C6-E074-4FB2-B4CF-767872D37D14}" type="sibTrans" cxnId="{4EEF8908-003A-4D37-886A-02A825E7AA2F}">
      <dgm:prSet/>
      <dgm:spPr/>
      <dgm:t>
        <a:bodyPr/>
        <a:lstStyle/>
        <a:p>
          <a:endParaRPr lang="ru-RU" sz="1000" b="0">
            <a:latin typeface="Times New Roman" pitchFamily="18" charset="0"/>
            <a:cs typeface="Times New Roman" pitchFamily="18" charset="0"/>
          </a:endParaRPr>
        </a:p>
      </dgm:t>
    </dgm:pt>
    <dgm:pt modelId="{27724F26-2E16-4995-B664-ABCDB0B4C363}">
      <dgm:prSet phldrT="[Текст]" custT="1"/>
      <dgm:spPr>
        <a:xfrm>
          <a:off x="2197008" y="1512868"/>
          <a:ext cx="1465689" cy="930712"/>
        </a:xfrm>
      </dgm:spPr>
      <dgm:t>
        <a:bodyPr/>
        <a:lstStyle/>
        <a:p>
          <a:r>
            <a:rPr lang="ru-RU" sz="1400" b="0" dirty="0" smtClean="0">
              <a:latin typeface="Times New Roman" pitchFamily="18" charset="0"/>
              <a:ea typeface="+mn-ea"/>
              <a:cs typeface="Times New Roman" pitchFamily="18" charset="0"/>
            </a:rPr>
            <a:t>Расходы за счет средств областного бюджета</a:t>
          </a:r>
        </a:p>
        <a:p>
          <a:r>
            <a:rPr lang="ru-RU" sz="1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118 983,54 тыс.руб.</a:t>
          </a:r>
        </a:p>
        <a:p>
          <a:r>
            <a:rPr lang="ru-RU" sz="1200" b="0" dirty="0" smtClean="0">
              <a:effectLst/>
              <a:latin typeface="Times New Roman" pitchFamily="18" charset="0"/>
              <a:ea typeface="+mn-ea"/>
              <a:cs typeface="Times New Roman" pitchFamily="18" charset="0"/>
            </a:rPr>
            <a:t>(81,2% от всех расходов)</a:t>
          </a:r>
          <a:r>
            <a:rPr lang="ru-RU" sz="1400" b="0" dirty="0" smtClean="0">
              <a:effectLst/>
              <a:latin typeface="Times New Roman" pitchFamily="18" charset="0"/>
              <a:ea typeface="+mn-ea"/>
              <a:cs typeface="Times New Roman" pitchFamily="18" charset="0"/>
            </a:rPr>
            <a:t> </a:t>
          </a:r>
        </a:p>
      </dgm:t>
    </dgm:pt>
    <dgm:pt modelId="{29DF08A9-84CD-48CA-9CCD-5C93485226F2}" type="parTrans" cxnId="{1BCAF3D8-07FF-433C-9E13-1DA75D21A015}">
      <dgm:prSet/>
      <dgm:spPr>
        <a:xfrm>
          <a:off x="1871299" y="931886"/>
          <a:ext cx="895698" cy="426271"/>
        </a:xfrm>
        <a:ln>
          <a:noFill/>
        </a:ln>
      </dgm:spPr>
      <dgm:t>
        <a:bodyPr/>
        <a:lstStyle/>
        <a:p>
          <a:endParaRPr lang="ru-RU" sz="1000" b="0">
            <a:latin typeface="Times New Roman" pitchFamily="18" charset="0"/>
            <a:cs typeface="Times New Roman" pitchFamily="18" charset="0"/>
          </a:endParaRPr>
        </a:p>
      </dgm:t>
    </dgm:pt>
    <dgm:pt modelId="{57F0C10F-A836-48BF-93A3-F76D7372DA47}" type="sibTrans" cxnId="{1BCAF3D8-07FF-433C-9E13-1DA75D21A015}">
      <dgm:prSet/>
      <dgm:spPr/>
      <dgm:t>
        <a:bodyPr/>
        <a:lstStyle/>
        <a:p>
          <a:endParaRPr lang="ru-RU" sz="1000" b="0">
            <a:latin typeface="Times New Roman" pitchFamily="18" charset="0"/>
            <a:cs typeface="Times New Roman" pitchFamily="18" charset="0"/>
          </a:endParaRPr>
        </a:p>
      </dgm:t>
    </dgm:pt>
    <dgm:pt modelId="{0E93F468-9131-401D-88C1-8C6DF903E38B}">
      <dgm:prSet phldrT="[Текст]" custT="1"/>
      <dgm:spPr>
        <a:xfrm>
          <a:off x="2197008" y="1512868"/>
          <a:ext cx="1465689" cy="930712"/>
        </a:xfrm>
      </dgm:spPr>
      <dgm:t>
        <a:bodyPr/>
        <a:lstStyle/>
        <a:p>
          <a:r>
            <a:rPr lang="ru-RU" sz="1200" b="0" dirty="0" smtClean="0">
              <a:effectLst/>
              <a:latin typeface="Times New Roman" pitchFamily="18" charset="0"/>
              <a:ea typeface="+mn-ea"/>
              <a:cs typeface="Times New Roman" pitchFamily="18" charset="0"/>
            </a:rPr>
            <a:t>За счет целевой финансовой помощи</a:t>
          </a:r>
        </a:p>
        <a:p>
          <a:r>
            <a:rPr lang="ru-RU" sz="1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70 499,54 </a:t>
          </a:r>
          <a:r>
            <a:rPr lang="ru-RU" sz="1200" b="1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тыс.руб</a:t>
          </a:r>
          <a:r>
            <a:rPr lang="ru-RU" sz="1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.</a:t>
          </a:r>
          <a:endParaRPr lang="ru-RU" sz="1200" dirty="0">
            <a:solidFill>
              <a:srgbClr val="FF0000"/>
            </a:solidFill>
          </a:endParaRPr>
        </a:p>
      </dgm:t>
    </dgm:pt>
    <dgm:pt modelId="{69F232AA-F84F-4E1B-BB65-1C3105FBB56A}" type="parTrans" cxnId="{DFD504D8-009C-4F0D-84A7-97A1CBEFDBD8}">
      <dgm:prSet/>
      <dgm:spPr/>
      <dgm:t>
        <a:bodyPr/>
        <a:lstStyle/>
        <a:p>
          <a:endParaRPr lang="ru-RU"/>
        </a:p>
      </dgm:t>
    </dgm:pt>
    <dgm:pt modelId="{9DF87B0B-71E5-4133-BFB8-1A4A16636020}" type="sibTrans" cxnId="{DFD504D8-009C-4F0D-84A7-97A1CBEFDBD8}">
      <dgm:prSet/>
      <dgm:spPr/>
      <dgm:t>
        <a:bodyPr/>
        <a:lstStyle/>
        <a:p>
          <a:endParaRPr lang="ru-RU"/>
        </a:p>
      </dgm:t>
    </dgm:pt>
    <dgm:pt modelId="{336393D0-0378-4955-B517-AC8240C2CBDC}">
      <dgm:prSet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 счет нецелевой финансовой помощи (дотаций) </a:t>
          </a:r>
        </a:p>
        <a:p>
          <a:r>
            <a:rPr lang="ru-RU" sz="1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48 484,00 </a:t>
          </a:r>
          <a:r>
            <a:rPr lang="ru-RU" sz="1200" b="1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тыс.руб</a:t>
          </a:r>
          <a:r>
            <a:rPr lang="ru-RU" sz="1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2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72C33C-4236-44B3-BDBE-DE10144C1AA9}" type="parTrans" cxnId="{C86CC243-E5FF-46F6-9EDD-307D46C95F7E}">
      <dgm:prSet/>
      <dgm:spPr/>
      <dgm:t>
        <a:bodyPr/>
        <a:lstStyle/>
        <a:p>
          <a:endParaRPr lang="ru-RU"/>
        </a:p>
      </dgm:t>
    </dgm:pt>
    <dgm:pt modelId="{F85A29F6-1D52-4498-9F9A-F9ADBE32252C}" type="sibTrans" cxnId="{C86CC243-E5FF-46F6-9EDD-307D46C95F7E}">
      <dgm:prSet/>
      <dgm:spPr/>
      <dgm:t>
        <a:bodyPr/>
        <a:lstStyle/>
        <a:p>
          <a:endParaRPr lang="ru-RU"/>
        </a:p>
      </dgm:t>
    </dgm:pt>
    <dgm:pt modelId="{2B584E10-2177-44FB-924C-FFAE8A88F48E}">
      <dgm:prSet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Расходы за счет средств местного бюджета</a:t>
          </a:r>
        </a:p>
        <a:p>
          <a:r>
            <a:rPr kumimoji="0" lang="ru-RU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rPr>
            <a:t>26 534,06</a:t>
          </a:r>
          <a:r>
            <a:rPr lang="ru-RU" sz="1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тыс.руб</a:t>
          </a:r>
          <a:r>
            <a:rPr lang="ru-RU" sz="1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  <a:p>
          <a:r>
            <a:rPr lang="ru-RU" sz="1200" b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(18,1% от всех расходов)</a:t>
          </a:r>
          <a:endParaRPr lang="ru-RU" sz="1200" b="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630B04-AA82-4CF3-87FD-E508C70D2416}" type="parTrans" cxnId="{DF6E0CC5-AC77-4DFA-B7CF-5CABE0B67784}">
      <dgm:prSet/>
      <dgm:spPr>
        <a:ln>
          <a:noFill/>
        </a:ln>
      </dgm:spPr>
      <dgm:t>
        <a:bodyPr/>
        <a:lstStyle/>
        <a:p>
          <a:endParaRPr lang="ru-RU"/>
        </a:p>
      </dgm:t>
    </dgm:pt>
    <dgm:pt modelId="{C2B9F320-74E4-473A-8107-29EA30478747}" type="sibTrans" cxnId="{DF6E0CC5-AC77-4DFA-B7CF-5CABE0B67784}">
      <dgm:prSet/>
      <dgm:spPr/>
      <dgm:t>
        <a:bodyPr/>
        <a:lstStyle/>
        <a:p>
          <a:endParaRPr lang="ru-RU"/>
        </a:p>
      </dgm:t>
    </dgm:pt>
    <dgm:pt modelId="{131E363D-D749-4636-AC65-ACCD652482D0}">
      <dgm:prSet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Из них за счет благотворительной помощи от физических и юридических лиц</a:t>
          </a:r>
        </a:p>
        <a:p>
          <a:r>
            <a:rPr lang="ru-RU" sz="1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1 678,33 тыс.руб.</a:t>
          </a:r>
          <a:endParaRPr lang="ru-RU" sz="12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C7934A-0FA4-4ED7-A6C5-4A53432E4B4B}" type="parTrans" cxnId="{B4B77361-A9AE-46AF-AFCB-3AC9A3527FC5}">
      <dgm:prSet/>
      <dgm:spPr/>
      <dgm:t>
        <a:bodyPr/>
        <a:lstStyle/>
        <a:p>
          <a:endParaRPr lang="ru-RU"/>
        </a:p>
      </dgm:t>
    </dgm:pt>
    <dgm:pt modelId="{C60750B4-EE94-47F7-8F5A-BC0B0731F95F}" type="sibTrans" cxnId="{B4B77361-A9AE-46AF-AFCB-3AC9A3527FC5}">
      <dgm:prSet/>
      <dgm:spPr/>
      <dgm:t>
        <a:bodyPr/>
        <a:lstStyle/>
        <a:p>
          <a:endParaRPr lang="ru-RU"/>
        </a:p>
      </dgm:t>
    </dgm:pt>
    <dgm:pt modelId="{14E1B64E-1DA6-4FA7-ADE7-DEE74043E63E}" type="pres">
      <dgm:prSet presAssocID="{CBD80632-10C6-4ADA-B0C7-524614E414F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3F9B37A-9FA9-4F42-8299-2AA7A6385401}" type="pres">
      <dgm:prSet presAssocID="{490C1B8B-7103-40AE-9B79-E025D5499DD8}" presName="hierRoot1" presStyleCnt="0"/>
      <dgm:spPr/>
      <dgm:t>
        <a:bodyPr/>
        <a:lstStyle/>
        <a:p>
          <a:endParaRPr lang="ru-RU"/>
        </a:p>
      </dgm:t>
    </dgm:pt>
    <dgm:pt modelId="{5964B8BE-FFE8-4135-9A54-9B9EB522BFC3}" type="pres">
      <dgm:prSet presAssocID="{490C1B8B-7103-40AE-9B79-E025D5499DD8}" presName="composite" presStyleCnt="0"/>
      <dgm:spPr/>
      <dgm:t>
        <a:bodyPr/>
        <a:lstStyle/>
        <a:p>
          <a:endParaRPr lang="ru-RU"/>
        </a:p>
      </dgm:t>
    </dgm:pt>
    <dgm:pt modelId="{DA416385-ED88-44FB-AECA-C0E3F5908E06}" type="pres">
      <dgm:prSet presAssocID="{490C1B8B-7103-40AE-9B79-E025D5499DD8}" presName="background" presStyleLbl="node0" presStyleIdx="0" presStyleCnt="1"/>
      <dgm:spPr>
        <a:xfrm>
          <a:off x="1047699" y="1173"/>
          <a:ext cx="1647199" cy="930712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24859731-66EC-4736-A29A-FA66C8AC56B0}" type="pres">
      <dgm:prSet presAssocID="{490C1B8B-7103-40AE-9B79-E025D5499DD8}" presName="text" presStyleLbl="fgAcc0" presStyleIdx="0" presStyleCnt="1" custScaleX="112384" custLinFactNeighborX="-3404" custLinFactNeighborY="261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E6257DEE-C60E-4671-B2E8-6D5CC69450C4}" type="pres">
      <dgm:prSet presAssocID="{490C1B8B-7103-40AE-9B79-E025D5499DD8}" presName="hierChild2" presStyleCnt="0"/>
      <dgm:spPr/>
      <dgm:t>
        <a:bodyPr/>
        <a:lstStyle/>
        <a:p>
          <a:endParaRPr lang="ru-RU"/>
        </a:p>
      </dgm:t>
    </dgm:pt>
    <dgm:pt modelId="{2D5E955D-7631-4FF9-85DA-6C8EC9D9BCB8}" type="pres">
      <dgm:prSet presAssocID="{D4E5289D-3B88-400C-B74C-AE13BACDECDD}" presName="Name10" presStyleLbl="parChTrans1D2" presStyleIdx="0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895698" y="0"/>
              </a:moveTo>
              <a:lnTo>
                <a:pt x="895698" y="290491"/>
              </a:lnTo>
              <a:lnTo>
                <a:pt x="0" y="290491"/>
              </a:lnTo>
              <a:lnTo>
                <a:pt x="0" y="426271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7942C387-20F5-4F4A-8035-D1A4A8165608}" type="pres">
      <dgm:prSet presAssocID="{524FA087-8342-45DD-8FDD-454283DAB47C}" presName="hierRoot2" presStyleCnt="0"/>
      <dgm:spPr/>
      <dgm:t>
        <a:bodyPr/>
        <a:lstStyle/>
        <a:p>
          <a:endParaRPr lang="ru-RU"/>
        </a:p>
      </dgm:t>
    </dgm:pt>
    <dgm:pt modelId="{87235AB0-0088-40FD-AB14-7012CC0EE0FA}" type="pres">
      <dgm:prSet presAssocID="{524FA087-8342-45DD-8FDD-454283DAB47C}" presName="composite2" presStyleCnt="0"/>
      <dgm:spPr/>
      <dgm:t>
        <a:bodyPr/>
        <a:lstStyle/>
        <a:p>
          <a:endParaRPr lang="ru-RU"/>
        </a:p>
      </dgm:t>
    </dgm:pt>
    <dgm:pt modelId="{E09E3212-B9B4-4F07-BD6E-2F5FA041700B}" type="pres">
      <dgm:prSet presAssocID="{524FA087-8342-45DD-8FDD-454283DAB47C}" presName="background2" presStyleLbl="node2" presStyleIdx="0" presStyleCnt="3"/>
      <dgm:spPr>
        <a:xfrm>
          <a:off x="242755" y="1358157"/>
          <a:ext cx="1465689" cy="930712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20418A30-428A-4095-903A-5BB2A2C5387C}" type="pres">
      <dgm:prSet presAssocID="{524FA087-8342-45DD-8FDD-454283DAB47C}" presName="text2" presStyleLbl="fgAcc2" presStyleIdx="0" presStyleCnt="3" custLinFactNeighborX="-19950" custLinFactNeighborY="1950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5F5254F0-CE9E-4B63-80F6-4A12213B980E}" type="pres">
      <dgm:prSet presAssocID="{524FA087-8342-45DD-8FDD-454283DAB47C}" presName="hierChild3" presStyleCnt="0"/>
      <dgm:spPr/>
      <dgm:t>
        <a:bodyPr/>
        <a:lstStyle/>
        <a:p>
          <a:endParaRPr lang="ru-RU"/>
        </a:p>
      </dgm:t>
    </dgm:pt>
    <dgm:pt modelId="{091E91C1-6648-48AF-B8A2-B20B517B2D80}" type="pres">
      <dgm:prSet presAssocID="{29DF08A9-84CD-48CA-9CCD-5C93485226F2}" presName="Name10" presStyleLbl="parChTrans1D2" presStyleIdx="1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0491"/>
              </a:lnTo>
              <a:lnTo>
                <a:pt x="895698" y="290491"/>
              </a:lnTo>
              <a:lnTo>
                <a:pt x="895698" y="426271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E36AD44E-44FB-4CE5-83D4-C23EB7BAE48C}" type="pres">
      <dgm:prSet presAssocID="{27724F26-2E16-4995-B664-ABCDB0B4C363}" presName="hierRoot2" presStyleCnt="0"/>
      <dgm:spPr/>
      <dgm:t>
        <a:bodyPr/>
        <a:lstStyle/>
        <a:p>
          <a:endParaRPr lang="ru-RU"/>
        </a:p>
      </dgm:t>
    </dgm:pt>
    <dgm:pt modelId="{8BF2E11B-95E6-4C5F-8828-00A03C616A23}" type="pres">
      <dgm:prSet presAssocID="{27724F26-2E16-4995-B664-ABCDB0B4C363}" presName="composite2" presStyleCnt="0"/>
      <dgm:spPr/>
      <dgm:t>
        <a:bodyPr/>
        <a:lstStyle/>
        <a:p>
          <a:endParaRPr lang="ru-RU"/>
        </a:p>
      </dgm:t>
    </dgm:pt>
    <dgm:pt modelId="{634E986F-358B-4F25-8D93-C54625E49ED5}" type="pres">
      <dgm:prSet presAssocID="{27724F26-2E16-4995-B664-ABCDB0B4C363}" presName="background2" presStyleLbl="node2" presStyleIdx="1" presStyleCnt="3"/>
      <dgm:spPr>
        <a:xfrm>
          <a:off x="2034153" y="1358157"/>
          <a:ext cx="1465689" cy="930712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1E017BBA-BDFC-4D62-B799-D9B4AAD73784}" type="pres">
      <dgm:prSet presAssocID="{27724F26-2E16-4995-B664-ABCDB0B4C363}" presName="text2" presStyleLbl="fgAcc2" presStyleIdx="1" presStyleCnt="3" custScaleX="102224" custScaleY="95143" custLinFactNeighborX="27060" custLinFactNeighborY="4378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84560D06-48AA-4F01-865C-EDFB51A83EBB}" type="pres">
      <dgm:prSet presAssocID="{27724F26-2E16-4995-B664-ABCDB0B4C363}" presName="hierChild3" presStyleCnt="0"/>
      <dgm:spPr/>
      <dgm:t>
        <a:bodyPr/>
        <a:lstStyle/>
        <a:p>
          <a:endParaRPr lang="ru-RU"/>
        </a:p>
      </dgm:t>
    </dgm:pt>
    <dgm:pt modelId="{B1892DD2-9FB7-48A7-819C-9DAD72163097}" type="pres">
      <dgm:prSet presAssocID="{69F232AA-F84F-4E1B-BB65-1C3105FBB56A}" presName="Name17" presStyleLbl="parChTrans1D3" presStyleIdx="0" presStyleCnt="3"/>
      <dgm:spPr/>
      <dgm:t>
        <a:bodyPr/>
        <a:lstStyle/>
        <a:p>
          <a:endParaRPr lang="ru-RU"/>
        </a:p>
      </dgm:t>
    </dgm:pt>
    <dgm:pt modelId="{13EB4029-7BA5-4E44-984D-C04D3D2F5EE3}" type="pres">
      <dgm:prSet presAssocID="{0E93F468-9131-401D-88C1-8C6DF903E38B}" presName="hierRoot3" presStyleCnt="0"/>
      <dgm:spPr/>
      <dgm:t>
        <a:bodyPr/>
        <a:lstStyle/>
        <a:p>
          <a:endParaRPr lang="ru-RU"/>
        </a:p>
      </dgm:t>
    </dgm:pt>
    <dgm:pt modelId="{3B34C90E-347A-4629-86CC-1A2A6EEFACF5}" type="pres">
      <dgm:prSet presAssocID="{0E93F468-9131-401D-88C1-8C6DF903E38B}" presName="composite3" presStyleCnt="0"/>
      <dgm:spPr/>
      <dgm:t>
        <a:bodyPr/>
        <a:lstStyle/>
        <a:p>
          <a:endParaRPr lang="ru-RU"/>
        </a:p>
      </dgm:t>
    </dgm:pt>
    <dgm:pt modelId="{B48B8456-2354-4A17-8D85-C59AE33542B8}" type="pres">
      <dgm:prSet presAssocID="{0E93F468-9131-401D-88C1-8C6DF903E38B}" presName="background3" presStyleLbl="node3" presStyleIdx="0" presStyleCnt="3"/>
      <dgm:spPr/>
      <dgm:t>
        <a:bodyPr/>
        <a:lstStyle/>
        <a:p>
          <a:endParaRPr lang="ru-RU"/>
        </a:p>
      </dgm:t>
    </dgm:pt>
    <dgm:pt modelId="{7C15A82C-E379-4E5D-B030-094EA89DD421}" type="pres">
      <dgm:prSet presAssocID="{0E93F468-9131-401D-88C1-8C6DF903E38B}" presName="text3" presStyleLbl="fgAcc3" presStyleIdx="0" presStyleCnt="3" custScaleX="78121" custScaleY="102291" custLinFactNeighborX="11365" custLinFactNeighborY="2472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89D548F8-DC03-4747-A5FA-F578EE716C8D}" type="pres">
      <dgm:prSet presAssocID="{0E93F468-9131-401D-88C1-8C6DF903E38B}" presName="hierChild4" presStyleCnt="0"/>
      <dgm:spPr/>
      <dgm:t>
        <a:bodyPr/>
        <a:lstStyle/>
        <a:p>
          <a:endParaRPr lang="ru-RU"/>
        </a:p>
      </dgm:t>
    </dgm:pt>
    <dgm:pt modelId="{D7CE8875-752E-40E4-9D2C-672A3B00D7DA}" type="pres">
      <dgm:prSet presAssocID="{7872C33C-4236-44B3-BDBE-DE10144C1AA9}" presName="Name17" presStyleLbl="parChTrans1D3" presStyleIdx="1" presStyleCnt="3"/>
      <dgm:spPr/>
      <dgm:t>
        <a:bodyPr/>
        <a:lstStyle/>
        <a:p>
          <a:endParaRPr lang="ru-RU"/>
        </a:p>
      </dgm:t>
    </dgm:pt>
    <dgm:pt modelId="{0B012654-2DC5-4E82-96F4-2A93E5B65025}" type="pres">
      <dgm:prSet presAssocID="{336393D0-0378-4955-B517-AC8240C2CBDC}" presName="hierRoot3" presStyleCnt="0"/>
      <dgm:spPr/>
      <dgm:t>
        <a:bodyPr/>
        <a:lstStyle/>
        <a:p>
          <a:endParaRPr lang="ru-RU"/>
        </a:p>
      </dgm:t>
    </dgm:pt>
    <dgm:pt modelId="{732744B8-4025-4C63-A036-EEF7F6497DFE}" type="pres">
      <dgm:prSet presAssocID="{336393D0-0378-4955-B517-AC8240C2CBDC}" presName="composite3" presStyleCnt="0"/>
      <dgm:spPr/>
      <dgm:t>
        <a:bodyPr/>
        <a:lstStyle/>
        <a:p>
          <a:endParaRPr lang="ru-RU"/>
        </a:p>
      </dgm:t>
    </dgm:pt>
    <dgm:pt modelId="{B25EC125-6AC0-4045-9FC5-4B0C244A4896}" type="pres">
      <dgm:prSet presAssocID="{336393D0-0378-4955-B517-AC8240C2CBDC}" presName="background3" presStyleLbl="node3" presStyleIdx="1" presStyleCnt="3"/>
      <dgm:spPr/>
      <dgm:t>
        <a:bodyPr/>
        <a:lstStyle/>
        <a:p>
          <a:endParaRPr lang="ru-RU"/>
        </a:p>
      </dgm:t>
    </dgm:pt>
    <dgm:pt modelId="{3C87737F-22A6-4A4B-9A02-992AB1413056}" type="pres">
      <dgm:prSet presAssocID="{336393D0-0378-4955-B517-AC8240C2CBDC}" presName="text3" presStyleLbl="fgAcc3" presStyleIdx="1" presStyleCnt="3" custScaleX="85587" custLinFactNeighborX="33515" custLinFactNeighborY="247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4A2C3A8-6741-40EE-A318-11B8D251F334}" type="pres">
      <dgm:prSet presAssocID="{336393D0-0378-4955-B517-AC8240C2CBDC}" presName="hierChild4" presStyleCnt="0"/>
      <dgm:spPr/>
      <dgm:t>
        <a:bodyPr/>
        <a:lstStyle/>
        <a:p>
          <a:endParaRPr lang="ru-RU"/>
        </a:p>
      </dgm:t>
    </dgm:pt>
    <dgm:pt modelId="{3B4E7237-E713-40ED-86BB-8E23BB897E8C}" type="pres">
      <dgm:prSet presAssocID="{A5630B04-AA82-4CF3-87FD-E508C70D2416}" presName="Name10" presStyleLbl="parChTrans1D2" presStyleIdx="2" presStyleCnt="3"/>
      <dgm:spPr/>
      <dgm:t>
        <a:bodyPr/>
        <a:lstStyle/>
        <a:p>
          <a:endParaRPr lang="ru-RU"/>
        </a:p>
      </dgm:t>
    </dgm:pt>
    <dgm:pt modelId="{4E83CB83-2447-4126-AB93-E12F3F4FFE1A}" type="pres">
      <dgm:prSet presAssocID="{2B584E10-2177-44FB-924C-FFAE8A88F48E}" presName="hierRoot2" presStyleCnt="0"/>
      <dgm:spPr/>
      <dgm:t>
        <a:bodyPr/>
        <a:lstStyle/>
        <a:p>
          <a:endParaRPr lang="ru-RU"/>
        </a:p>
      </dgm:t>
    </dgm:pt>
    <dgm:pt modelId="{C7158281-D377-4A08-9231-0C2711EE2629}" type="pres">
      <dgm:prSet presAssocID="{2B584E10-2177-44FB-924C-FFAE8A88F48E}" presName="composite2" presStyleCnt="0"/>
      <dgm:spPr/>
      <dgm:t>
        <a:bodyPr/>
        <a:lstStyle/>
        <a:p>
          <a:endParaRPr lang="ru-RU"/>
        </a:p>
      </dgm:t>
    </dgm:pt>
    <dgm:pt modelId="{33D07660-67E6-41D8-932B-1C6394BB174A}" type="pres">
      <dgm:prSet presAssocID="{2B584E10-2177-44FB-924C-FFAE8A88F48E}" presName="background2" presStyleLbl="node2" presStyleIdx="2" presStyleCnt="3"/>
      <dgm:spPr/>
      <dgm:t>
        <a:bodyPr/>
        <a:lstStyle/>
        <a:p>
          <a:endParaRPr lang="ru-RU"/>
        </a:p>
      </dgm:t>
    </dgm:pt>
    <dgm:pt modelId="{1D873DD9-8A0C-4066-9A53-79B0FF827E6F}" type="pres">
      <dgm:prSet presAssocID="{2B584E10-2177-44FB-924C-FFAE8A88F48E}" presName="text2" presStyleLbl="fgAcc2" presStyleIdx="2" presStyleCnt="3" custLinFactNeighborX="35236" custLinFactNeighborY="19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4BCE301-D0E7-435E-99E6-76D5A331276F}" type="pres">
      <dgm:prSet presAssocID="{2B584E10-2177-44FB-924C-FFAE8A88F48E}" presName="hierChild3" presStyleCnt="0"/>
      <dgm:spPr/>
      <dgm:t>
        <a:bodyPr/>
        <a:lstStyle/>
        <a:p>
          <a:endParaRPr lang="ru-RU"/>
        </a:p>
      </dgm:t>
    </dgm:pt>
    <dgm:pt modelId="{93D066AE-CDC6-4044-8C7F-D5B06553C1A9}" type="pres">
      <dgm:prSet presAssocID="{88C7934A-0FA4-4ED7-A6C5-4A53432E4B4B}" presName="Name17" presStyleLbl="parChTrans1D3" presStyleIdx="2" presStyleCnt="3"/>
      <dgm:spPr/>
      <dgm:t>
        <a:bodyPr/>
        <a:lstStyle/>
        <a:p>
          <a:endParaRPr lang="ru-RU"/>
        </a:p>
      </dgm:t>
    </dgm:pt>
    <dgm:pt modelId="{C9E02A54-CA71-4D45-AB87-A2EAD64D0C4A}" type="pres">
      <dgm:prSet presAssocID="{131E363D-D749-4636-AC65-ACCD652482D0}" presName="hierRoot3" presStyleCnt="0"/>
      <dgm:spPr/>
      <dgm:t>
        <a:bodyPr/>
        <a:lstStyle/>
        <a:p>
          <a:endParaRPr lang="ru-RU"/>
        </a:p>
      </dgm:t>
    </dgm:pt>
    <dgm:pt modelId="{7DFC9A7D-9AFB-4E4D-85E0-D6DC573FC416}" type="pres">
      <dgm:prSet presAssocID="{131E363D-D749-4636-AC65-ACCD652482D0}" presName="composite3" presStyleCnt="0"/>
      <dgm:spPr/>
      <dgm:t>
        <a:bodyPr/>
        <a:lstStyle/>
        <a:p>
          <a:endParaRPr lang="ru-RU"/>
        </a:p>
      </dgm:t>
    </dgm:pt>
    <dgm:pt modelId="{E6955737-E3C9-49E7-87B5-81BE687451AF}" type="pres">
      <dgm:prSet presAssocID="{131E363D-D749-4636-AC65-ACCD652482D0}" presName="background3" presStyleLbl="node3" presStyleIdx="2" presStyleCnt="3"/>
      <dgm:spPr/>
      <dgm:t>
        <a:bodyPr/>
        <a:lstStyle/>
        <a:p>
          <a:endParaRPr lang="ru-RU"/>
        </a:p>
      </dgm:t>
    </dgm:pt>
    <dgm:pt modelId="{DBA804CB-7CAA-4BA3-89C7-1A76E860645C}" type="pres">
      <dgm:prSet presAssocID="{131E363D-D749-4636-AC65-ACCD652482D0}" presName="text3" presStyleLbl="fgAcc3" presStyleIdx="2" presStyleCnt="3" custLinFactNeighborX="36433" custLinFactNeighborY="32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D815EF4-E293-4D19-A57F-873B481B1E95}" type="pres">
      <dgm:prSet presAssocID="{131E363D-D749-4636-AC65-ACCD652482D0}" presName="hierChild4" presStyleCnt="0"/>
      <dgm:spPr/>
      <dgm:t>
        <a:bodyPr/>
        <a:lstStyle/>
        <a:p>
          <a:endParaRPr lang="ru-RU"/>
        </a:p>
      </dgm:t>
    </dgm:pt>
  </dgm:ptLst>
  <dgm:cxnLst>
    <dgm:cxn modelId="{CE3BFBE7-B1C7-4337-A525-6F4CB32890C4}" type="presOf" srcId="{27724F26-2E16-4995-B664-ABCDB0B4C363}" destId="{1E017BBA-BDFC-4D62-B799-D9B4AAD73784}" srcOrd="0" destOrd="0" presId="urn:microsoft.com/office/officeart/2005/8/layout/hierarchy1"/>
    <dgm:cxn modelId="{AF1FCDBE-A012-4530-8879-F2C7ABF2AD09}" type="presOf" srcId="{A5630B04-AA82-4CF3-87FD-E508C70D2416}" destId="{3B4E7237-E713-40ED-86BB-8E23BB897E8C}" srcOrd="0" destOrd="0" presId="urn:microsoft.com/office/officeart/2005/8/layout/hierarchy1"/>
    <dgm:cxn modelId="{41A30A0A-08EB-4086-82AF-1B793B02459B}" type="presOf" srcId="{490C1B8B-7103-40AE-9B79-E025D5499DD8}" destId="{24859731-66EC-4736-A29A-FA66C8AC56B0}" srcOrd="0" destOrd="0" presId="urn:microsoft.com/office/officeart/2005/8/layout/hierarchy1"/>
    <dgm:cxn modelId="{1839C04A-DB73-4451-90FA-16BB52404E94}" type="presOf" srcId="{CBD80632-10C6-4ADA-B0C7-524614E414FE}" destId="{14E1B64E-1DA6-4FA7-ADE7-DEE74043E63E}" srcOrd="0" destOrd="0" presId="urn:microsoft.com/office/officeart/2005/8/layout/hierarchy1"/>
    <dgm:cxn modelId="{C86CC243-E5FF-46F6-9EDD-307D46C95F7E}" srcId="{27724F26-2E16-4995-B664-ABCDB0B4C363}" destId="{336393D0-0378-4955-B517-AC8240C2CBDC}" srcOrd="1" destOrd="0" parTransId="{7872C33C-4236-44B3-BDBE-DE10144C1AA9}" sibTransId="{F85A29F6-1D52-4498-9F9A-F9ADBE32252C}"/>
    <dgm:cxn modelId="{78A56BB9-8315-4FFF-AFB3-A3A827010F54}" type="presOf" srcId="{131E363D-D749-4636-AC65-ACCD652482D0}" destId="{DBA804CB-7CAA-4BA3-89C7-1A76E860645C}" srcOrd="0" destOrd="0" presId="urn:microsoft.com/office/officeart/2005/8/layout/hierarchy1"/>
    <dgm:cxn modelId="{1870B715-02FB-417B-9DBB-D85FBC24A957}" type="presOf" srcId="{88C7934A-0FA4-4ED7-A6C5-4A53432E4B4B}" destId="{93D066AE-CDC6-4044-8C7F-D5B06553C1A9}" srcOrd="0" destOrd="0" presId="urn:microsoft.com/office/officeart/2005/8/layout/hierarchy1"/>
    <dgm:cxn modelId="{056334CB-C983-4912-9522-C761C3BCB0D9}" type="presOf" srcId="{29DF08A9-84CD-48CA-9CCD-5C93485226F2}" destId="{091E91C1-6648-48AF-B8A2-B20B517B2D80}" srcOrd="0" destOrd="0" presId="urn:microsoft.com/office/officeart/2005/8/layout/hierarchy1"/>
    <dgm:cxn modelId="{DFD504D8-009C-4F0D-84A7-97A1CBEFDBD8}" srcId="{27724F26-2E16-4995-B664-ABCDB0B4C363}" destId="{0E93F468-9131-401D-88C1-8C6DF903E38B}" srcOrd="0" destOrd="0" parTransId="{69F232AA-F84F-4E1B-BB65-1C3105FBB56A}" sibTransId="{9DF87B0B-71E5-4133-BFB8-1A4A16636020}"/>
    <dgm:cxn modelId="{93946C89-4324-454C-A4B2-E6BFC37637B9}" type="presOf" srcId="{524FA087-8342-45DD-8FDD-454283DAB47C}" destId="{20418A30-428A-4095-903A-5BB2A2C5387C}" srcOrd="0" destOrd="0" presId="urn:microsoft.com/office/officeart/2005/8/layout/hierarchy1"/>
    <dgm:cxn modelId="{8AF1AD4A-6B6C-4618-B2E0-32295A75431E}" type="presOf" srcId="{7872C33C-4236-44B3-BDBE-DE10144C1AA9}" destId="{D7CE8875-752E-40E4-9D2C-672A3B00D7DA}" srcOrd="0" destOrd="0" presId="urn:microsoft.com/office/officeart/2005/8/layout/hierarchy1"/>
    <dgm:cxn modelId="{B4B77361-A9AE-46AF-AFCB-3AC9A3527FC5}" srcId="{2B584E10-2177-44FB-924C-FFAE8A88F48E}" destId="{131E363D-D749-4636-AC65-ACCD652482D0}" srcOrd="0" destOrd="0" parTransId="{88C7934A-0FA4-4ED7-A6C5-4A53432E4B4B}" sibTransId="{C60750B4-EE94-47F7-8F5A-BC0B0731F95F}"/>
    <dgm:cxn modelId="{B405C43C-76F1-4814-8758-93BDF4420C09}" type="presOf" srcId="{0E93F468-9131-401D-88C1-8C6DF903E38B}" destId="{7C15A82C-E379-4E5D-B030-094EA89DD421}" srcOrd="0" destOrd="0" presId="urn:microsoft.com/office/officeart/2005/8/layout/hierarchy1"/>
    <dgm:cxn modelId="{1BCAF3D8-07FF-433C-9E13-1DA75D21A015}" srcId="{490C1B8B-7103-40AE-9B79-E025D5499DD8}" destId="{27724F26-2E16-4995-B664-ABCDB0B4C363}" srcOrd="1" destOrd="0" parTransId="{29DF08A9-84CD-48CA-9CCD-5C93485226F2}" sibTransId="{57F0C10F-A836-48BF-93A3-F76D7372DA47}"/>
    <dgm:cxn modelId="{759C5CCF-A836-4228-AA08-E8FB86BC8064}" type="presOf" srcId="{D4E5289D-3B88-400C-B74C-AE13BACDECDD}" destId="{2D5E955D-7631-4FF9-85DA-6C8EC9D9BCB8}" srcOrd="0" destOrd="0" presId="urn:microsoft.com/office/officeart/2005/8/layout/hierarchy1"/>
    <dgm:cxn modelId="{D35D9C06-0FC6-4BC4-BA09-DDF30439E6DD}" type="presOf" srcId="{2B584E10-2177-44FB-924C-FFAE8A88F48E}" destId="{1D873DD9-8A0C-4066-9A53-79B0FF827E6F}" srcOrd="0" destOrd="0" presId="urn:microsoft.com/office/officeart/2005/8/layout/hierarchy1"/>
    <dgm:cxn modelId="{DF6E0CC5-AC77-4DFA-B7CF-5CABE0B67784}" srcId="{490C1B8B-7103-40AE-9B79-E025D5499DD8}" destId="{2B584E10-2177-44FB-924C-FFAE8A88F48E}" srcOrd="2" destOrd="0" parTransId="{A5630B04-AA82-4CF3-87FD-E508C70D2416}" sibTransId="{C2B9F320-74E4-473A-8107-29EA30478747}"/>
    <dgm:cxn modelId="{2840DE04-14DB-450F-84D1-7C282F077EB4}" srcId="{CBD80632-10C6-4ADA-B0C7-524614E414FE}" destId="{490C1B8B-7103-40AE-9B79-E025D5499DD8}" srcOrd="0" destOrd="0" parTransId="{8826218A-B63A-446E-B9A9-5DF465DA251F}" sibTransId="{B89680E0-74BF-4C0E-8C23-8F6A0AC3A7E4}"/>
    <dgm:cxn modelId="{4EEF8908-003A-4D37-886A-02A825E7AA2F}" srcId="{490C1B8B-7103-40AE-9B79-E025D5499DD8}" destId="{524FA087-8342-45DD-8FDD-454283DAB47C}" srcOrd="0" destOrd="0" parTransId="{D4E5289D-3B88-400C-B74C-AE13BACDECDD}" sibTransId="{7363D8C6-E074-4FB2-B4CF-767872D37D14}"/>
    <dgm:cxn modelId="{C583CA4E-1E0B-4A2F-830C-F64337930500}" type="presOf" srcId="{69F232AA-F84F-4E1B-BB65-1C3105FBB56A}" destId="{B1892DD2-9FB7-48A7-819C-9DAD72163097}" srcOrd="0" destOrd="0" presId="urn:microsoft.com/office/officeart/2005/8/layout/hierarchy1"/>
    <dgm:cxn modelId="{95A15779-E3B0-4E44-B2CD-1270DA69FBFB}" type="presOf" srcId="{336393D0-0378-4955-B517-AC8240C2CBDC}" destId="{3C87737F-22A6-4A4B-9A02-992AB1413056}" srcOrd="0" destOrd="0" presId="urn:microsoft.com/office/officeart/2005/8/layout/hierarchy1"/>
    <dgm:cxn modelId="{3AEEF824-5FDE-47A0-A94F-2B142ECD22DF}" type="presParOf" srcId="{14E1B64E-1DA6-4FA7-ADE7-DEE74043E63E}" destId="{C3F9B37A-9FA9-4F42-8299-2AA7A6385401}" srcOrd="0" destOrd="0" presId="urn:microsoft.com/office/officeart/2005/8/layout/hierarchy1"/>
    <dgm:cxn modelId="{3B803EC7-FF32-4E02-ABB3-AE19A94C4CA4}" type="presParOf" srcId="{C3F9B37A-9FA9-4F42-8299-2AA7A6385401}" destId="{5964B8BE-FFE8-4135-9A54-9B9EB522BFC3}" srcOrd="0" destOrd="0" presId="urn:microsoft.com/office/officeart/2005/8/layout/hierarchy1"/>
    <dgm:cxn modelId="{358A83CB-3E40-497C-B063-2A34A6849122}" type="presParOf" srcId="{5964B8BE-FFE8-4135-9A54-9B9EB522BFC3}" destId="{DA416385-ED88-44FB-AECA-C0E3F5908E06}" srcOrd="0" destOrd="0" presId="urn:microsoft.com/office/officeart/2005/8/layout/hierarchy1"/>
    <dgm:cxn modelId="{7E76629E-DC03-40A9-BA97-88B87EA7571C}" type="presParOf" srcId="{5964B8BE-FFE8-4135-9A54-9B9EB522BFC3}" destId="{24859731-66EC-4736-A29A-FA66C8AC56B0}" srcOrd="1" destOrd="0" presId="urn:microsoft.com/office/officeart/2005/8/layout/hierarchy1"/>
    <dgm:cxn modelId="{C2BD9B45-BADA-4825-9DF6-B5DDBA1231CF}" type="presParOf" srcId="{C3F9B37A-9FA9-4F42-8299-2AA7A6385401}" destId="{E6257DEE-C60E-4671-B2E8-6D5CC69450C4}" srcOrd="1" destOrd="0" presId="urn:microsoft.com/office/officeart/2005/8/layout/hierarchy1"/>
    <dgm:cxn modelId="{D5E936CD-04CC-4330-880C-1DDE4CFAFFA1}" type="presParOf" srcId="{E6257DEE-C60E-4671-B2E8-6D5CC69450C4}" destId="{2D5E955D-7631-4FF9-85DA-6C8EC9D9BCB8}" srcOrd="0" destOrd="0" presId="urn:microsoft.com/office/officeart/2005/8/layout/hierarchy1"/>
    <dgm:cxn modelId="{00022128-AD5B-4256-9AEF-D03A497D911A}" type="presParOf" srcId="{E6257DEE-C60E-4671-B2E8-6D5CC69450C4}" destId="{7942C387-20F5-4F4A-8035-D1A4A8165608}" srcOrd="1" destOrd="0" presId="urn:microsoft.com/office/officeart/2005/8/layout/hierarchy1"/>
    <dgm:cxn modelId="{092D21DE-73E8-4282-9CDA-1AEE2606246F}" type="presParOf" srcId="{7942C387-20F5-4F4A-8035-D1A4A8165608}" destId="{87235AB0-0088-40FD-AB14-7012CC0EE0FA}" srcOrd="0" destOrd="0" presId="urn:microsoft.com/office/officeart/2005/8/layout/hierarchy1"/>
    <dgm:cxn modelId="{B9A6146D-100C-4AA7-917F-3B760D5FCFEC}" type="presParOf" srcId="{87235AB0-0088-40FD-AB14-7012CC0EE0FA}" destId="{E09E3212-B9B4-4F07-BD6E-2F5FA041700B}" srcOrd="0" destOrd="0" presId="urn:microsoft.com/office/officeart/2005/8/layout/hierarchy1"/>
    <dgm:cxn modelId="{78513019-012E-43D5-86F9-D7B79F61570A}" type="presParOf" srcId="{87235AB0-0088-40FD-AB14-7012CC0EE0FA}" destId="{20418A30-428A-4095-903A-5BB2A2C5387C}" srcOrd="1" destOrd="0" presId="urn:microsoft.com/office/officeart/2005/8/layout/hierarchy1"/>
    <dgm:cxn modelId="{F28149C8-1206-4EB2-9736-16F846131C22}" type="presParOf" srcId="{7942C387-20F5-4F4A-8035-D1A4A8165608}" destId="{5F5254F0-CE9E-4B63-80F6-4A12213B980E}" srcOrd="1" destOrd="0" presId="urn:microsoft.com/office/officeart/2005/8/layout/hierarchy1"/>
    <dgm:cxn modelId="{405D9720-3436-43EF-B8B5-1BB11EBAC0B1}" type="presParOf" srcId="{E6257DEE-C60E-4671-B2E8-6D5CC69450C4}" destId="{091E91C1-6648-48AF-B8A2-B20B517B2D80}" srcOrd="2" destOrd="0" presId="urn:microsoft.com/office/officeart/2005/8/layout/hierarchy1"/>
    <dgm:cxn modelId="{AE6F7CB8-F5B8-42F1-9406-7E768B471482}" type="presParOf" srcId="{E6257DEE-C60E-4671-B2E8-6D5CC69450C4}" destId="{E36AD44E-44FB-4CE5-83D4-C23EB7BAE48C}" srcOrd="3" destOrd="0" presId="urn:microsoft.com/office/officeart/2005/8/layout/hierarchy1"/>
    <dgm:cxn modelId="{F29957BC-3093-4D78-AA9A-E32F618162A7}" type="presParOf" srcId="{E36AD44E-44FB-4CE5-83D4-C23EB7BAE48C}" destId="{8BF2E11B-95E6-4C5F-8828-00A03C616A23}" srcOrd="0" destOrd="0" presId="urn:microsoft.com/office/officeart/2005/8/layout/hierarchy1"/>
    <dgm:cxn modelId="{20E1DFE9-C1ED-43AA-A577-6A612BC82D10}" type="presParOf" srcId="{8BF2E11B-95E6-4C5F-8828-00A03C616A23}" destId="{634E986F-358B-4F25-8D93-C54625E49ED5}" srcOrd="0" destOrd="0" presId="urn:microsoft.com/office/officeart/2005/8/layout/hierarchy1"/>
    <dgm:cxn modelId="{B77B7CBA-CB5C-477C-9D5A-C99AE90F3CAA}" type="presParOf" srcId="{8BF2E11B-95E6-4C5F-8828-00A03C616A23}" destId="{1E017BBA-BDFC-4D62-B799-D9B4AAD73784}" srcOrd="1" destOrd="0" presId="urn:microsoft.com/office/officeart/2005/8/layout/hierarchy1"/>
    <dgm:cxn modelId="{29F6E9FE-F8E2-4137-B4D5-CBB4DDDA9F3C}" type="presParOf" srcId="{E36AD44E-44FB-4CE5-83D4-C23EB7BAE48C}" destId="{84560D06-48AA-4F01-865C-EDFB51A83EBB}" srcOrd="1" destOrd="0" presId="urn:microsoft.com/office/officeart/2005/8/layout/hierarchy1"/>
    <dgm:cxn modelId="{B4720024-1AC7-4781-8694-BAB978CF11C8}" type="presParOf" srcId="{84560D06-48AA-4F01-865C-EDFB51A83EBB}" destId="{B1892DD2-9FB7-48A7-819C-9DAD72163097}" srcOrd="0" destOrd="0" presId="urn:microsoft.com/office/officeart/2005/8/layout/hierarchy1"/>
    <dgm:cxn modelId="{D759AA49-338D-4BDC-AB70-C4FE9841E24F}" type="presParOf" srcId="{84560D06-48AA-4F01-865C-EDFB51A83EBB}" destId="{13EB4029-7BA5-4E44-984D-C04D3D2F5EE3}" srcOrd="1" destOrd="0" presId="urn:microsoft.com/office/officeart/2005/8/layout/hierarchy1"/>
    <dgm:cxn modelId="{4A4447BB-A5EF-4C2C-9930-5169C1603824}" type="presParOf" srcId="{13EB4029-7BA5-4E44-984D-C04D3D2F5EE3}" destId="{3B34C90E-347A-4629-86CC-1A2A6EEFACF5}" srcOrd="0" destOrd="0" presId="urn:microsoft.com/office/officeart/2005/8/layout/hierarchy1"/>
    <dgm:cxn modelId="{DB303224-B587-4648-AA4C-9354AA8E478A}" type="presParOf" srcId="{3B34C90E-347A-4629-86CC-1A2A6EEFACF5}" destId="{B48B8456-2354-4A17-8D85-C59AE33542B8}" srcOrd="0" destOrd="0" presId="urn:microsoft.com/office/officeart/2005/8/layout/hierarchy1"/>
    <dgm:cxn modelId="{F0DB4D30-4D18-4739-83FB-D230D5CD563F}" type="presParOf" srcId="{3B34C90E-347A-4629-86CC-1A2A6EEFACF5}" destId="{7C15A82C-E379-4E5D-B030-094EA89DD421}" srcOrd="1" destOrd="0" presId="urn:microsoft.com/office/officeart/2005/8/layout/hierarchy1"/>
    <dgm:cxn modelId="{CC4B6F31-AEA1-4D80-933E-5139BF8D8AB1}" type="presParOf" srcId="{13EB4029-7BA5-4E44-984D-C04D3D2F5EE3}" destId="{89D548F8-DC03-4747-A5FA-F578EE716C8D}" srcOrd="1" destOrd="0" presId="urn:microsoft.com/office/officeart/2005/8/layout/hierarchy1"/>
    <dgm:cxn modelId="{181F79E4-3C9F-44EC-A656-A0CCA853A18C}" type="presParOf" srcId="{84560D06-48AA-4F01-865C-EDFB51A83EBB}" destId="{D7CE8875-752E-40E4-9D2C-672A3B00D7DA}" srcOrd="2" destOrd="0" presId="urn:microsoft.com/office/officeart/2005/8/layout/hierarchy1"/>
    <dgm:cxn modelId="{97F0ADC4-0A3C-4013-AD4A-67C3D5AE2CDE}" type="presParOf" srcId="{84560D06-48AA-4F01-865C-EDFB51A83EBB}" destId="{0B012654-2DC5-4E82-96F4-2A93E5B65025}" srcOrd="3" destOrd="0" presId="urn:microsoft.com/office/officeart/2005/8/layout/hierarchy1"/>
    <dgm:cxn modelId="{340D9FDE-BBD7-4E5E-820A-FC65FBA97168}" type="presParOf" srcId="{0B012654-2DC5-4E82-96F4-2A93E5B65025}" destId="{732744B8-4025-4C63-A036-EEF7F6497DFE}" srcOrd="0" destOrd="0" presId="urn:microsoft.com/office/officeart/2005/8/layout/hierarchy1"/>
    <dgm:cxn modelId="{5D10BBD7-B003-4658-BE6F-23FE27B40BDE}" type="presParOf" srcId="{732744B8-4025-4C63-A036-EEF7F6497DFE}" destId="{B25EC125-6AC0-4045-9FC5-4B0C244A4896}" srcOrd="0" destOrd="0" presId="urn:microsoft.com/office/officeart/2005/8/layout/hierarchy1"/>
    <dgm:cxn modelId="{A5D8FF50-5A03-472E-9869-92069AE6A76A}" type="presParOf" srcId="{732744B8-4025-4C63-A036-EEF7F6497DFE}" destId="{3C87737F-22A6-4A4B-9A02-992AB1413056}" srcOrd="1" destOrd="0" presId="urn:microsoft.com/office/officeart/2005/8/layout/hierarchy1"/>
    <dgm:cxn modelId="{C5DE68DE-2947-43BD-8C47-EB57EFB5C710}" type="presParOf" srcId="{0B012654-2DC5-4E82-96F4-2A93E5B65025}" destId="{64A2C3A8-6741-40EE-A318-11B8D251F334}" srcOrd="1" destOrd="0" presId="urn:microsoft.com/office/officeart/2005/8/layout/hierarchy1"/>
    <dgm:cxn modelId="{B02F7628-72C2-49D4-A5C4-935E8816EAFE}" type="presParOf" srcId="{E6257DEE-C60E-4671-B2E8-6D5CC69450C4}" destId="{3B4E7237-E713-40ED-86BB-8E23BB897E8C}" srcOrd="4" destOrd="0" presId="urn:microsoft.com/office/officeart/2005/8/layout/hierarchy1"/>
    <dgm:cxn modelId="{144B9F98-97B7-40F1-9242-543083AEF868}" type="presParOf" srcId="{E6257DEE-C60E-4671-B2E8-6D5CC69450C4}" destId="{4E83CB83-2447-4126-AB93-E12F3F4FFE1A}" srcOrd="5" destOrd="0" presId="urn:microsoft.com/office/officeart/2005/8/layout/hierarchy1"/>
    <dgm:cxn modelId="{2035F6AE-CC98-4205-A1DD-7F2560DB66C8}" type="presParOf" srcId="{4E83CB83-2447-4126-AB93-E12F3F4FFE1A}" destId="{C7158281-D377-4A08-9231-0C2711EE2629}" srcOrd="0" destOrd="0" presId="urn:microsoft.com/office/officeart/2005/8/layout/hierarchy1"/>
    <dgm:cxn modelId="{4AF61B35-107D-4587-9B96-F0E94AF81DDF}" type="presParOf" srcId="{C7158281-D377-4A08-9231-0C2711EE2629}" destId="{33D07660-67E6-41D8-932B-1C6394BB174A}" srcOrd="0" destOrd="0" presId="urn:microsoft.com/office/officeart/2005/8/layout/hierarchy1"/>
    <dgm:cxn modelId="{A35EA2A9-3502-4831-97E7-55FF95033795}" type="presParOf" srcId="{C7158281-D377-4A08-9231-0C2711EE2629}" destId="{1D873DD9-8A0C-4066-9A53-79B0FF827E6F}" srcOrd="1" destOrd="0" presId="urn:microsoft.com/office/officeart/2005/8/layout/hierarchy1"/>
    <dgm:cxn modelId="{4B8402B0-79F7-41DE-A9B4-222FB71F1EA4}" type="presParOf" srcId="{4E83CB83-2447-4126-AB93-E12F3F4FFE1A}" destId="{54BCE301-D0E7-435E-99E6-76D5A331276F}" srcOrd="1" destOrd="0" presId="urn:microsoft.com/office/officeart/2005/8/layout/hierarchy1"/>
    <dgm:cxn modelId="{D864204C-0316-4C54-84FB-809B2216A5A8}" type="presParOf" srcId="{54BCE301-D0E7-435E-99E6-76D5A331276F}" destId="{93D066AE-CDC6-4044-8C7F-D5B06553C1A9}" srcOrd="0" destOrd="0" presId="urn:microsoft.com/office/officeart/2005/8/layout/hierarchy1"/>
    <dgm:cxn modelId="{DDABA640-2DFF-425F-AE26-6B740751FD57}" type="presParOf" srcId="{54BCE301-D0E7-435E-99E6-76D5A331276F}" destId="{C9E02A54-CA71-4D45-AB87-A2EAD64D0C4A}" srcOrd="1" destOrd="0" presId="urn:microsoft.com/office/officeart/2005/8/layout/hierarchy1"/>
    <dgm:cxn modelId="{D9966FC1-EB70-4E34-9028-9CE921634C4F}" type="presParOf" srcId="{C9E02A54-CA71-4D45-AB87-A2EAD64D0C4A}" destId="{7DFC9A7D-9AFB-4E4D-85E0-D6DC573FC416}" srcOrd="0" destOrd="0" presId="urn:microsoft.com/office/officeart/2005/8/layout/hierarchy1"/>
    <dgm:cxn modelId="{F9289DF9-E977-47B1-9684-C10A4F26C0D7}" type="presParOf" srcId="{7DFC9A7D-9AFB-4E4D-85E0-D6DC573FC416}" destId="{E6955737-E3C9-49E7-87B5-81BE687451AF}" srcOrd="0" destOrd="0" presId="urn:microsoft.com/office/officeart/2005/8/layout/hierarchy1"/>
    <dgm:cxn modelId="{5ADE3DF3-690C-4143-A839-40EAD7B0F9E2}" type="presParOf" srcId="{7DFC9A7D-9AFB-4E4D-85E0-D6DC573FC416}" destId="{DBA804CB-7CAA-4BA3-89C7-1A76E860645C}" srcOrd="1" destOrd="0" presId="urn:microsoft.com/office/officeart/2005/8/layout/hierarchy1"/>
    <dgm:cxn modelId="{2EEF750C-AA76-4F42-89BF-C93F5647BDEE}" type="presParOf" srcId="{C9E02A54-CA71-4D45-AB87-A2EAD64D0C4A}" destId="{0D815EF4-E293-4D19-A57F-873B481B1E9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BD80632-10C6-4ADA-B0C7-524614E414FE}" type="doc">
      <dgm:prSet loTypeId="urn:microsoft.com/office/officeart/2005/8/layout/hierarchy1" loCatId="hierarchy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490C1B8B-7103-40AE-9B79-E025D5499DD8}">
      <dgm:prSet phldrT="[Текст]" custT="1"/>
      <dgm:spPr>
        <a:xfrm>
          <a:off x="1210553" y="155885"/>
          <a:ext cx="1647199" cy="930712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gm:spPr>
      <dgm:t>
        <a:bodyPr/>
        <a:lstStyle/>
        <a:p>
          <a:r>
            <a:rPr lang="ru-RU" sz="1200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Фактическая численность работников ОМСУ </a:t>
          </a:r>
        </a:p>
        <a:p>
          <a:r>
            <a:rPr lang="ru-RU" sz="1200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на 01.01.2017</a:t>
          </a:r>
          <a:endParaRPr lang="ru-RU" sz="1200" b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8826218A-B63A-446E-B9A9-5DF465DA251F}" type="parTrans" cxnId="{2840DE04-14DB-450F-84D1-7C282F077EB4}">
      <dgm:prSet/>
      <dgm:spPr/>
      <dgm:t>
        <a:bodyPr/>
        <a:lstStyle/>
        <a:p>
          <a:endParaRPr lang="ru-RU" sz="1000" b="0">
            <a:latin typeface="Times New Roman" pitchFamily="18" charset="0"/>
            <a:cs typeface="Times New Roman" pitchFamily="18" charset="0"/>
          </a:endParaRPr>
        </a:p>
      </dgm:t>
    </dgm:pt>
    <dgm:pt modelId="{B89680E0-74BF-4C0E-8C23-8F6A0AC3A7E4}" type="sibTrans" cxnId="{2840DE04-14DB-450F-84D1-7C282F077EB4}">
      <dgm:prSet/>
      <dgm:spPr/>
      <dgm:t>
        <a:bodyPr/>
        <a:lstStyle/>
        <a:p>
          <a:endParaRPr lang="ru-RU" sz="1000" b="0">
            <a:latin typeface="Times New Roman" pitchFamily="18" charset="0"/>
            <a:cs typeface="Times New Roman" pitchFamily="18" charset="0"/>
          </a:endParaRPr>
        </a:p>
      </dgm:t>
    </dgm:pt>
    <dgm:pt modelId="{524FA087-8342-45DD-8FDD-454283DAB47C}">
      <dgm:prSet phldrT="[Текст]" custT="1"/>
      <dgm:spPr>
        <a:xfrm>
          <a:off x="405610" y="1512868"/>
          <a:ext cx="1465689" cy="930712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gm:spPr>
      <dgm:t>
        <a:bodyPr/>
        <a:lstStyle/>
        <a:p>
          <a:r>
            <a:rPr lang="ru-RU" sz="1200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За счет средств местного бюджета</a:t>
          </a:r>
        </a:p>
        <a:p>
          <a:r>
            <a:rPr lang="ru-RU" sz="1200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37 шт.ед. </a:t>
          </a:r>
          <a:endParaRPr lang="ru-RU" sz="1200" b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D4E5289D-3B88-400C-B74C-AE13BACDECDD}" type="parTrans" cxnId="{4EEF8908-003A-4D37-886A-02A825E7AA2F}">
      <dgm:prSet/>
      <dgm:spPr>
        <a:xfrm>
          <a:off x="975600" y="931886"/>
          <a:ext cx="895698" cy="426271"/>
        </a:xfrm>
        <a:noFill/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 sz="1000" b="0">
            <a:latin typeface="Times New Roman" pitchFamily="18" charset="0"/>
            <a:cs typeface="Times New Roman" pitchFamily="18" charset="0"/>
          </a:endParaRPr>
        </a:p>
      </dgm:t>
    </dgm:pt>
    <dgm:pt modelId="{7363D8C6-E074-4FB2-B4CF-767872D37D14}" type="sibTrans" cxnId="{4EEF8908-003A-4D37-886A-02A825E7AA2F}">
      <dgm:prSet/>
      <dgm:spPr/>
      <dgm:t>
        <a:bodyPr/>
        <a:lstStyle/>
        <a:p>
          <a:endParaRPr lang="ru-RU" sz="1000" b="0">
            <a:latin typeface="Times New Roman" pitchFamily="18" charset="0"/>
            <a:cs typeface="Times New Roman" pitchFamily="18" charset="0"/>
          </a:endParaRPr>
        </a:p>
      </dgm:t>
    </dgm:pt>
    <dgm:pt modelId="{27724F26-2E16-4995-B664-ABCDB0B4C363}">
      <dgm:prSet phldrT="[Текст]" custT="1"/>
      <dgm:spPr>
        <a:xfrm>
          <a:off x="2197008" y="1512868"/>
          <a:ext cx="1465689" cy="930712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gm:spPr>
      <dgm:t>
        <a:bodyPr/>
        <a:lstStyle/>
        <a:p>
          <a:r>
            <a:rPr lang="ru-RU" sz="1200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По переданным гос. полномочиям</a:t>
          </a:r>
        </a:p>
        <a:p>
          <a:r>
            <a:rPr lang="ru-RU" sz="1200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6 шт.ед.</a:t>
          </a:r>
          <a:endParaRPr lang="ru-RU" sz="1200" b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29DF08A9-84CD-48CA-9CCD-5C93485226F2}" type="parTrans" cxnId="{1BCAF3D8-07FF-433C-9E13-1DA75D21A015}">
      <dgm:prSet/>
      <dgm:spPr>
        <a:xfrm>
          <a:off x="1871299" y="931886"/>
          <a:ext cx="895698" cy="426271"/>
        </a:xfrm>
        <a:noFill/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 sz="1000" b="0">
            <a:latin typeface="Times New Roman" pitchFamily="18" charset="0"/>
            <a:cs typeface="Times New Roman" pitchFamily="18" charset="0"/>
          </a:endParaRPr>
        </a:p>
      </dgm:t>
    </dgm:pt>
    <dgm:pt modelId="{57F0C10F-A836-48BF-93A3-F76D7372DA47}" type="sibTrans" cxnId="{1BCAF3D8-07FF-433C-9E13-1DA75D21A015}">
      <dgm:prSet/>
      <dgm:spPr/>
      <dgm:t>
        <a:bodyPr/>
        <a:lstStyle/>
        <a:p>
          <a:endParaRPr lang="ru-RU" sz="1000" b="0">
            <a:latin typeface="Times New Roman" pitchFamily="18" charset="0"/>
            <a:cs typeface="Times New Roman" pitchFamily="18" charset="0"/>
          </a:endParaRPr>
        </a:p>
      </dgm:t>
    </dgm:pt>
    <dgm:pt modelId="{14E1B64E-1DA6-4FA7-ADE7-DEE74043E63E}" type="pres">
      <dgm:prSet presAssocID="{CBD80632-10C6-4ADA-B0C7-524614E414F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3F9B37A-9FA9-4F42-8299-2AA7A6385401}" type="pres">
      <dgm:prSet presAssocID="{490C1B8B-7103-40AE-9B79-E025D5499DD8}" presName="hierRoot1" presStyleCnt="0"/>
      <dgm:spPr/>
    </dgm:pt>
    <dgm:pt modelId="{5964B8BE-FFE8-4135-9A54-9B9EB522BFC3}" type="pres">
      <dgm:prSet presAssocID="{490C1B8B-7103-40AE-9B79-E025D5499DD8}" presName="composite" presStyleCnt="0"/>
      <dgm:spPr/>
    </dgm:pt>
    <dgm:pt modelId="{DA416385-ED88-44FB-AECA-C0E3F5908E06}" type="pres">
      <dgm:prSet presAssocID="{490C1B8B-7103-40AE-9B79-E025D5499DD8}" presName="background" presStyleLbl="node0" presStyleIdx="0" presStyleCnt="1"/>
      <dgm:spPr>
        <a:xfrm>
          <a:off x="1047699" y="1173"/>
          <a:ext cx="1647199" cy="930712"/>
        </a:xfrm>
        <a:prstGeom prst="roundRect">
          <a:avLst>
            <a:gd name="adj" fmla="val 10000"/>
          </a:avLst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endParaRPr lang="ru-RU"/>
        </a:p>
      </dgm:t>
    </dgm:pt>
    <dgm:pt modelId="{24859731-66EC-4736-A29A-FA66C8AC56B0}" type="pres">
      <dgm:prSet presAssocID="{490C1B8B-7103-40AE-9B79-E025D5499DD8}" presName="text" presStyleLbl="fgAcc0" presStyleIdx="0" presStyleCnt="1" custScaleX="131200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E6257DEE-C60E-4671-B2E8-6D5CC69450C4}" type="pres">
      <dgm:prSet presAssocID="{490C1B8B-7103-40AE-9B79-E025D5499DD8}" presName="hierChild2" presStyleCnt="0"/>
      <dgm:spPr/>
    </dgm:pt>
    <dgm:pt modelId="{2D5E955D-7631-4FF9-85DA-6C8EC9D9BCB8}" type="pres">
      <dgm:prSet presAssocID="{D4E5289D-3B88-400C-B74C-AE13BACDECDD}" presName="Name10" presStyleLbl="parChTrans1D2" presStyleIdx="0" presStyleCnt="2"/>
      <dgm:spPr>
        <a:custGeom>
          <a:avLst/>
          <a:gdLst/>
          <a:ahLst/>
          <a:cxnLst/>
          <a:rect l="0" t="0" r="0" b="0"/>
          <a:pathLst>
            <a:path>
              <a:moveTo>
                <a:pt x="895698" y="0"/>
              </a:moveTo>
              <a:lnTo>
                <a:pt x="895698" y="290491"/>
              </a:lnTo>
              <a:lnTo>
                <a:pt x="0" y="290491"/>
              </a:lnTo>
              <a:lnTo>
                <a:pt x="0" y="426271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7942C387-20F5-4F4A-8035-D1A4A8165608}" type="pres">
      <dgm:prSet presAssocID="{524FA087-8342-45DD-8FDD-454283DAB47C}" presName="hierRoot2" presStyleCnt="0"/>
      <dgm:spPr/>
    </dgm:pt>
    <dgm:pt modelId="{87235AB0-0088-40FD-AB14-7012CC0EE0FA}" type="pres">
      <dgm:prSet presAssocID="{524FA087-8342-45DD-8FDD-454283DAB47C}" presName="composite2" presStyleCnt="0"/>
      <dgm:spPr/>
    </dgm:pt>
    <dgm:pt modelId="{E09E3212-B9B4-4F07-BD6E-2F5FA041700B}" type="pres">
      <dgm:prSet presAssocID="{524FA087-8342-45DD-8FDD-454283DAB47C}" presName="background2" presStyleLbl="node2" presStyleIdx="0" presStyleCnt="2"/>
      <dgm:spPr>
        <a:xfrm>
          <a:off x="242755" y="1358157"/>
          <a:ext cx="1465689" cy="930712"/>
        </a:xfrm>
        <a:prstGeom prst="roundRect">
          <a:avLst>
            <a:gd name="adj" fmla="val 10000"/>
          </a:avLst>
        </a:prstGeom>
        <a:solidFill>
          <a:srgbClr val="FF505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endParaRPr lang="ru-RU"/>
        </a:p>
      </dgm:t>
    </dgm:pt>
    <dgm:pt modelId="{20418A30-428A-4095-903A-5BB2A2C5387C}" type="pres">
      <dgm:prSet presAssocID="{524FA087-8342-45DD-8FDD-454283DAB47C}" presName="text2" presStyleLbl="fgAcc2" presStyleIdx="0" presStyleCnt="2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5F5254F0-CE9E-4B63-80F6-4A12213B980E}" type="pres">
      <dgm:prSet presAssocID="{524FA087-8342-45DD-8FDD-454283DAB47C}" presName="hierChild3" presStyleCnt="0"/>
      <dgm:spPr/>
    </dgm:pt>
    <dgm:pt modelId="{091E91C1-6648-48AF-B8A2-B20B517B2D80}" type="pres">
      <dgm:prSet presAssocID="{29DF08A9-84CD-48CA-9CCD-5C93485226F2}" presName="Name10" presStyleLbl="parChTrans1D2" presStyleIdx="1" presStyleCnt="2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0491"/>
              </a:lnTo>
              <a:lnTo>
                <a:pt x="895698" y="290491"/>
              </a:lnTo>
              <a:lnTo>
                <a:pt x="895698" y="426271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E36AD44E-44FB-4CE5-83D4-C23EB7BAE48C}" type="pres">
      <dgm:prSet presAssocID="{27724F26-2E16-4995-B664-ABCDB0B4C363}" presName="hierRoot2" presStyleCnt="0"/>
      <dgm:spPr/>
    </dgm:pt>
    <dgm:pt modelId="{8BF2E11B-95E6-4C5F-8828-00A03C616A23}" type="pres">
      <dgm:prSet presAssocID="{27724F26-2E16-4995-B664-ABCDB0B4C363}" presName="composite2" presStyleCnt="0"/>
      <dgm:spPr/>
    </dgm:pt>
    <dgm:pt modelId="{634E986F-358B-4F25-8D93-C54625E49ED5}" type="pres">
      <dgm:prSet presAssocID="{27724F26-2E16-4995-B664-ABCDB0B4C363}" presName="background2" presStyleLbl="node2" presStyleIdx="1" presStyleCnt="2"/>
      <dgm:spPr>
        <a:xfrm>
          <a:off x="2034153" y="1358157"/>
          <a:ext cx="1465689" cy="930712"/>
        </a:xfrm>
        <a:prstGeom prst="roundRect">
          <a:avLst>
            <a:gd name="adj" fmla="val 10000"/>
          </a:avLst>
        </a:prstGeom>
        <a:solidFill>
          <a:srgbClr val="FF505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endParaRPr lang="ru-RU"/>
        </a:p>
      </dgm:t>
    </dgm:pt>
    <dgm:pt modelId="{1E017BBA-BDFC-4D62-B799-D9B4AAD73784}" type="pres">
      <dgm:prSet presAssocID="{27724F26-2E16-4995-B664-ABCDB0B4C363}" presName="text2" presStyleLbl="fgAcc2" presStyleIdx="1" presStyleCnt="2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84560D06-48AA-4F01-865C-EDFB51A83EBB}" type="pres">
      <dgm:prSet presAssocID="{27724F26-2E16-4995-B664-ABCDB0B4C363}" presName="hierChild3" presStyleCnt="0"/>
      <dgm:spPr/>
    </dgm:pt>
  </dgm:ptLst>
  <dgm:cxnLst>
    <dgm:cxn modelId="{89070A91-153C-4BB4-AAEC-6869E1B8DD17}" type="presOf" srcId="{D4E5289D-3B88-400C-B74C-AE13BACDECDD}" destId="{2D5E955D-7631-4FF9-85DA-6C8EC9D9BCB8}" srcOrd="0" destOrd="0" presId="urn:microsoft.com/office/officeart/2005/8/layout/hierarchy1"/>
    <dgm:cxn modelId="{4A400B3D-EDBD-4EC0-96FA-39CDF3F2F9DE}" type="presOf" srcId="{490C1B8B-7103-40AE-9B79-E025D5499DD8}" destId="{24859731-66EC-4736-A29A-FA66C8AC56B0}" srcOrd="0" destOrd="0" presId="urn:microsoft.com/office/officeart/2005/8/layout/hierarchy1"/>
    <dgm:cxn modelId="{0B2E17DA-E515-4444-B63C-2F0E611D8A99}" type="presOf" srcId="{524FA087-8342-45DD-8FDD-454283DAB47C}" destId="{20418A30-428A-4095-903A-5BB2A2C5387C}" srcOrd="0" destOrd="0" presId="urn:microsoft.com/office/officeart/2005/8/layout/hierarchy1"/>
    <dgm:cxn modelId="{F7F77A7E-0333-4099-BE4D-83D1024F44AB}" type="presOf" srcId="{29DF08A9-84CD-48CA-9CCD-5C93485226F2}" destId="{091E91C1-6648-48AF-B8A2-B20B517B2D80}" srcOrd="0" destOrd="0" presId="urn:microsoft.com/office/officeart/2005/8/layout/hierarchy1"/>
    <dgm:cxn modelId="{2840DE04-14DB-450F-84D1-7C282F077EB4}" srcId="{CBD80632-10C6-4ADA-B0C7-524614E414FE}" destId="{490C1B8B-7103-40AE-9B79-E025D5499DD8}" srcOrd="0" destOrd="0" parTransId="{8826218A-B63A-446E-B9A9-5DF465DA251F}" sibTransId="{B89680E0-74BF-4C0E-8C23-8F6A0AC3A7E4}"/>
    <dgm:cxn modelId="{09BD436C-5E45-49D6-8A13-25082841FA63}" type="presOf" srcId="{CBD80632-10C6-4ADA-B0C7-524614E414FE}" destId="{14E1B64E-1DA6-4FA7-ADE7-DEE74043E63E}" srcOrd="0" destOrd="0" presId="urn:microsoft.com/office/officeart/2005/8/layout/hierarchy1"/>
    <dgm:cxn modelId="{1BCAF3D8-07FF-433C-9E13-1DA75D21A015}" srcId="{490C1B8B-7103-40AE-9B79-E025D5499DD8}" destId="{27724F26-2E16-4995-B664-ABCDB0B4C363}" srcOrd="1" destOrd="0" parTransId="{29DF08A9-84CD-48CA-9CCD-5C93485226F2}" sibTransId="{57F0C10F-A836-48BF-93A3-F76D7372DA47}"/>
    <dgm:cxn modelId="{4EEF8908-003A-4D37-886A-02A825E7AA2F}" srcId="{490C1B8B-7103-40AE-9B79-E025D5499DD8}" destId="{524FA087-8342-45DD-8FDD-454283DAB47C}" srcOrd="0" destOrd="0" parTransId="{D4E5289D-3B88-400C-B74C-AE13BACDECDD}" sibTransId="{7363D8C6-E074-4FB2-B4CF-767872D37D14}"/>
    <dgm:cxn modelId="{C558A8A7-B338-4863-94BB-0373DC4C544C}" type="presOf" srcId="{27724F26-2E16-4995-B664-ABCDB0B4C363}" destId="{1E017BBA-BDFC-4D62-B799-D9B4AAD73784}" srcOrd="0" destOrd="0" presId="urn:microsoft.com/office/officeart/2005/8/layout/hierarchy1"/>
    <dgm:cxn modelId="{256EF690-CF3A-4B84-B356-D2549550676F}" type="presParOf" srcId="{14E1B64E-1DA6-4FA7-ADE7-DEE74043E63E}" destId="{C3F9B37A-9FA9-4F42-8299-2AA7A6385401}" srcOrd="0" destOrd="0" presId="urn:microsoft.com/office/officeart/2005/8/layout/hierarchy1"/>
    <dgm:cxn modelId="{E062E43B-C741-4464-94A0-77B8BD5EF2BF}" type="presParOf" srcId="{C3F9B37A-9FA9-4F42-8299-2AA7A6385401}" destId="{5964B8BE-FFE8-4135-9A54-9B9EB522BFC3}" srcOrd="0" destOrd="0" presId="urn:microsoft.com/office/officeart/2005/8/layout/hierarchy1"/>
    <dgm:cxn modelId="{98880FED-D9D2-4D5C-A9FA-47FC424D53D5}" type="presParOf" srcId="{5964B8BE-FFE8-4135-9A54-9B9EB522BFC3}" destId="{DA416385-ED88-44FB-AECA-C0E3F5908E06}" srcOrd="0" destOrd="0" presId="urn:microsoft.com/office/officeart/2005/8/layout/hierarchy1"/>
    <dgm:cxn modelId="{4F6089D8-C85C-4CDD-8651-EEDCFA9F5677}" type="presParOf" srcId="{5964B8BE-FFE8-4135-9A54-9B9EB522BFC3}" destId="{24859731-66EC-4736-A29A-FA66C8AC56B0}" srcOrd="1" destOrd="0" presId="urn:microsoft.com/office/officeart/2005/8/layout/hierarchy1"/>
    <dgm:cxn modelId="{E25656F8-5A9A-4513-A3D5-CD033AD5A182}" type="presParOf" srcId="{C3F9B37A-9FA9-4F42-8299-2AA7A6385401}" destId="{E6257DEE-C60E-4671-B2E8-6D5CC69450C4}" srcOrd="1" destOrd="0" presId="urn:microsoft.com/office/officeart/2005/8/layout/hierarchy1"/>
    <dgm:cxn modelId="{CE206118-16C4-4B45-8A45-68D5BE9F1EEE}" type="presParOf" srcId="{E6257DEE-C60E-4671-B2E8-6D5CC69450C4}" destId="{2D5E955D-7631-4FF9-85DA-6C8EC9D9BCB8}" srcOrd="0" destOrd="0" presId="urn:microsoft.com/office/officeart/2005/8/layout/hierarchy1"/>
    <dgm:cxn modelId="{56F564B8-85F7-444E-B314-EBFFA3434FBA}" type="presParOf" srcId="{E6257DEE-C60E-4671-B2E8-6D5CC69450C4}" destId="{7942C387-20F5-4F4A-8035-D1A4A8165608}" srcOrd="1" destOrd="0" presId="urn:microsoft.com/office/officeart/2005/8/layout/hierarchy1"/>
    <dgm:cxn modelId="{C64EC36D-A131-445B-8FF3-B55B3D7A9E99}" type="presParOf" srcId="{7942C387-20F5-4F4A-8035-D1A4A8165608}" destId="{87235AB0-0088-40FD-AB14-7012CC0EE0FA}" srcOrd="0" destOrd="0" presId="urn:microsoft.com/office/officeart/2005/8/layout/hierarchy1"/>
    <dgm:cxn modelId="{9EFC6B2D-B8CC-4B4E-803B-027FE115FD5E}" type="presParOf" srcId="{87235AB0-0088-40FD-AB14-7012CC0EE0FA}" destId="{E09E3212-B9B4-4F07-BD6E-2F5FA041700B}" srcOrd="0" destOrd="0" presId="urn:microsoft.com/office/officeart/2005/8/layout/hierarchy1"/>
    <dgm:cxn modelId="{07ED9554-A788-4177-B19A-6696751F9EC7}" type="presParOf" srcId="{87235AB0-0088-40FD-AB14-7012CC0EE0FA}" destId="{20418A30-428A-4095-903A-5BB2A2C5387C}" srcOrd="1" destOrd="0" presId="urn:microsoft.com/office/officeart/2005/8/layout/hierarchy1"/>
    <dgm:cxn modelId="{29DC5F71-C50D-4E25-841A-BA6734CD4F3D}" type="presParOf" srcId="{7942C387-20F5-4F4A-8035-D1A4A8165608}" destId="{5F5254F0-CE9E-4B63-80F6-4A12213B980E}" srcOrd="1" destOrd="0" presId="urn:microsoft.com/office/officeart/2005/8/layout/hierarchy1"/>
    <dgm:cxn modelId="{37607CF0-E672-4443-BDBE-24184293D8C2}" type="presParOf" srcId="{E6257DEE-C60E-4671-B2E8-6D5CC69450C4}" destId="{091E91C1-6648-48AF-B8A2-B20B517B2D80}" srcOrd="2" destOrd="0" presId="urn:microsoft.com/office/officeart/2005/8/layout/hierarchy1"/>
    <dgm:cxn modelId="{70888008-5F1A-4FE3-9730-B56AAC978EBE}" type="presParOf" srcId="{E6257DEE-C60E-4671-B2E8-6D5CC69450C4}" destId="{E36AD44E-44FB-4CE5-83D4-C23EB7BAE48C}" srcOrd="3" destOrd="0" presId="urn:microsoft.com/office/officeart/2005/8/layout/hierarchy1"/>
    <dgm:cxn modelId="{09911033-E0E6-47A2-980A-8C17F7449056}" type="presParOf" srcId="{E36AD44E-44FB-4CE5-83D4-C23EB7BAE48C}" destId="{8BF2E11B-95E6-4C5F-8828-00A03C616A23}" srcOrd="0" destOrd="0" presId="urn:microsoft.com/office/officeart/2005/8/layout/hierarchy1"/>
    <dgm:cxn modelId="{F8D1AB64-D942-4D7E-87B0-E1BA3969BC2A}" type="presParOf" srcId="{8BF2E11B-95E6-4C5F-8828-00A03C616A23}" destId="{634E986F-358B-4F25-8D93-C54625E49ED5}" srcOrd="0" destOrd="0" presId="urn:microsoft.com/office/officeart/2005/8/layout/hierarchy1"/>
    <dgm:cxn modelId="{4A0CD7C3-EA49-4AF0-B05E-FEEE42A696F0}" type="presParOf" srcId="{8BF2E11B-95E6-4C5F-8828-00A03C616A23}" destId="{1E017BBA-BDFC-4D62-B799-D9B4AAD73784}" srcOrd="1" destOrd="0" presId="urn:microsoft.com/office/officeart/2005/8/layout/hierarchy1"/>
    <dgm:cxn modelId="{6422CFBE-B265-4CA5-9C6A-06D24A04977D}" type="presParOf" srcId="{E36AD44E-44FB-4CE5-83D4-C23EB7BAE48C}" destId="{84560D06-48AA-4F01-865C-EDFB51A83EB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BD80632-10C6-4ADA-B0C7-524614E414FE}" type="doc">
      <dgm:prSet loTypeId="urn:microsoft.com/office/officeart/2005/8/layout/hierarchy1" loCatId="hierarchy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490C1B8B-7103-40AE-9B79-E025D5499DD8}">
      <dgm:prSet phldrT="[Текст]" custT="1"/>
      <dgm:spPr>
        <a:xfrm>
          <a:off x="1210553" y="155885"/>
          <a:ext cx="1647199" cy="930712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gm:spPr>
      <dgm:t>
        <a:bodyPr/>
        <a:lstStyle/>
        <a:p>
          <a:r>
            <a:rPr lang="ru-RU" sz="1200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Фактическая численность работников не ОМСУ </a:t>
          </a:r>
        </a:p>
        <a:p>
          <a:r>
            <a:rPr lang="ru-RU" sz="1200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на 01.01.2017</a:t>
          </a:r>
          <a:endParaRPr lang="ru-RU" sz="1200" b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8826218A-B63A-446E-B9A9-5DF465DA251F}" type="parTrans" cxnId="{2840DE04-14DB-450F-84D1-7C282F077EB4}">
      <dgm:prSet/>
      <dgm:spPr/>
      <dgm:t>
        <a:bodyPr/>
        <a:lstStyle/>
        <a:p>
          <a:endParaRPr lang="ru-RU" sz="1000" b="0">
            <a:latin typeface="Times New Roman" pitchFamily="18" charset="0"/>
            <a:cs typeface="Times New Roman" pitchFamily="18" charset="0"/>
          </a:endParaRPr>
        </a:p>
      </dgm:t>
    </dgm:pt>
    <dgm:pt modelId="{B89680E0-74BF-4C0E-8C23-8F6A0AC3A7E4}" type="sibTrans" cxnId="{2840DE04-14DB-450F-84D1-7C282F077EB4}">
      <dgm:prSet/>
      <dgm:spPr/>
      <dgm:t>
        <a:bodyPr/>
        <a:lstStyle/>
        <a:p>
          <a:endParaRPr lang="ru-RU" sz="1000" b="0">
            <a:latin typeface="Times New Roman" pitchFamily="18" charset="0"/>
            <a:cs typeface="Times New Roman" pitchFamily="18" charset="0"/>
          </a:endParaRPr>
        </a:p>
      </dgm:t>
    </dgm:pt>
    <dgm:pt modelId="{524FA087-8342-45DD-8FDD-454283DAB47C}">
      <dgm:prSet phldrT="[Текст]" custT="1"/>
      <dgm:spPr>
        <a:xfrm>
          <a:off x="405610" y="1512868"/>
          <a:ext cx="1465689" cy="930712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gm:spPr>
      <dgm:t>
        <a:bodyPr/>
        <a:lstStyle/>
        <a:p>
          <a:r>
            <a:rPr lang="ru-RU" sz="1200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ЕДДС</a:t>
          </a:r>
        </a:p>
        <a:p>
          <a:r>
            <a:rPr lang="ru-RU" sz="1200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4 шт.ед. </a:t>
          </a:r>
          <a:endParaRPr lang="ru-RU" sz="1200" b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D4E5289D-3B88-400C-B74C-AE13BACDECDD}" type="parTrans" cxnId="{4EEF8908-003A-4D37-886A-02A825E7AA2F}">
      <dgm:prSet/>
      <dgm:spPr>
        <a:xfrm>
          <a:off x="975600" y="931886"/>
          <a:ext cx="895698" cy="426271"/>
        </a:xfrm>
        <a:noFill/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 sz="1000" b="0">
            <a:latin typeface="Times New Roman" pitchFamily="18" charset="0"/>
            <a:cs typeface="Times New Roman" pitchFamily="18" charset="0"/>
          </a:endParaRPr>
        </a:p>
      </dgm:t>
    </dgm:pt>
    <dgm:pt modelId="{7363D8C6-E074-4FB2-B4CF-767872D37D14}" type="sibTrans" cxnId="{4EEF8908-003A-4D37-886A-02A825E7AA2F}">
      <dgm:prSet/>
      <dgm:spPr/>
      <dgm:t>
        <a:bodyPr/>
        <a:lstStyle/>
        <a:p>
          <a:endParaRPr lang="ru-RU" sz="1000" b="0">
            <a:latin typeface="Times New Roman" pitchFamily="18" charset="0"/>
            <a:cs typeface="Times New Roman" pitchFamily="18" charset="0"/>
          </a:endParaRPr>
        </a:p>
      </dgm:t>
    </dgm:pt>
    <dgm:pt modelId="{27724F26-2E16-4995-B664-ABCDB0B4C363}">
      <dgm:prSet phldrT="[Текст]" custT="1"/>
      <dgm:spPr>
        <a:xfrm>
          <a:off x="2197008" y="1512868"/>
          <a:ext cx="1465689" cy="930712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gm:spPr>
      <dgm:t>
        <a:bodyPr/>
        <a:lstStyle/>
        <a:p>
          <a:r>
            <a:rPr lang="ru-RU" sz="1200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МУ «ЦБ» города Кедрового</a:t>
          </a:r>
        </a:p>
        <a:p>
          <a:r>
            <a:rPr lang="ru-RU" sz="1200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8 шт.ед.</a:t>
          </a:r>
          <a:endParaRPr lang="ru-RU" sz="1200" b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29DF08A9-84CD-48CA-9CCD-5C93485226F2}" type="parTrans" cxnId="{1BCAF3D8-07FF-433C-9E13-1DA75D21A015}">
      <dgm:prSet/>
      <dgm:spPr>
        <a:xfrm>
          <a:off x="1871299" y="931886"/>
          <a:ext cx="895698" cy="426271"/>
        </a:xfrm>
        <a:noFill/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 sz="1000" b="0">
            <a:latin typeface="Times New Roman" pitchFamily="18" charset="0"/>
            <a:cs typeface="Times New Roman" pitchFamily="18" charset="0"/>
          </a:endParaRPr>
        </a:p>
      </dgm:t>
    </dgm:pt>
    <dgm:pt modelId="{57F0C10F-A836-48BF-93A3-F76D7372DA47}" type="sibTrans" cxnId="{1BCAF3D8-07FF-433C-9E13-1DA75D21A015}">
      <dgm:prSet/>
      <dgm:spPr/>
      <dgm:t>
        <a:bodyPr/>
        <a:lstStyle/>
        <a:p>
          <a:endParaRPr lang="ru-RU" sz="1000" b="0">
            <a:latin typeface="Times New Roman" pitchFamily="18" charset="0"/>
            <a:cs typeface="Times New Roman" pitchFamily="18" charset="0"/>
          </a:endParaRPr>
        </a:p>
      </dgm:t>
    </dgm:pt>
    <dgm:pt modelId="{14E1B64E-1DA6-4FA7-ADE7-DEE74043E63E}" type="pres">
      <dgm:prSet presAssocID="{CBD80632-10C6-4ADA-B0C7-524614E414F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3F9B37A-9FA9-4F42-8299-2AA7A6385401}" type="pres">
      <dgm:prSet presAssocID="{490C1B8B-7103-40AE-9B79-E025D5499DD8}" presName="hierRoot1" presStyleCnt="0"/>
      <dgm:spPr/>
    </dgm:pt>
    <dgm:pt modelId="{5964B8BE-FFE8-4135-9A54-9B9EB522BFC3}" type="pres">
      <dgm:prSet presAssocID="{490C1B8B-7103-40AE-9B79-E025D5499DD8}" presName="composite" presStyleCnt="0"/>
      <dgm:spPr/>
    </dgm:pt>
    <dgm:pt modelId="{DA416385-ED88-44FB-AECA-C0E3F5908E06}" type="pres">
      <dgm:prSet presAssocID="{490C1B8B-7103-40AE-9B79-E025D5499DD8}" presName="background" presStyleLbl="node0" presStyleIdx="0" presStyleCnt="1"/>
      <dgm:spPr>
        <a:xfrm>
          <a:off x="1047699" y="1173"/>
          <a:ext cx="1647199" cy="930712"/>
        </a:xfrm>
        <a:prstGeom prst="roundRect">
          <a:avLst>
            <a:gd name="adj" fmla="val 10000"/>
          </a:avLst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endParaRPr lang="ru-RU"/>
        </a:p>
      </dgm:t>
    </dgm:pt>
    <dgm:pt modelId="{24859731-66EC-4736-A29A-FA66C8AC56B0}" type="pres">
      <dgm:prSet presAssocID="{490C1B8B-7103-40AE-9B79-E025D5499DD8}" presName="text" presStyleLbl="fgAcc0" presStyleIdx="0" presStyleCnt="1" custScaleX="126840" custScaleY="102040" custLinFactNeighborX="17346" custLinFactNeighborY="-133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E6257DEE-C60E-4671-B2E8-6D5CC69450C4}" type="pres">
      <dgm:prSet presAssocID="{490C1B8B-7103-40AE-9B79-E025D5499DD8}" presName="hierChild2" presStyleCnt="0"/>
      <dgm:spPr/>
    </dgm:pt>
    <dgm:pt modelId="{2D5E955D-7631-4FF9-85DA-6C8EC9D9BCB8}" type="pres">
      <dgm:prSet presAssocID="{D4E5289D-3B88-400C-B74C-AE13BACDECDD}" presName="Name10" presStyleLbl="parChTrans1D2" presStyleIdx="0" presStyleCnt="2"/>
      <dgm:spPr>
        <a:custGeom>
          <a:avLst/>
          <a:gdLst/>
          <a:ahLst/>
          <a:cxnLst/>
          <a:rect l="0" t="0" r="0" b="0"/>
          <a:pathLst>
            <a:path>
              <a:moveTo>
                <a:pt x="895698" y="0"/>
              </a:moveTo>
              <a:lnTo>
                <a:pt x="895698" y="290491"/>
              </a:lnTo>
              <a:lnTo>
                <a:pt x="0" y="290491"/>
              </a:lnTo>
              <a:lnTo>
                <a:pt x="0" y="426271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7942C387-20F5-4F4A-8035-D1A4A8165608}" type="pres">
      <dgm:prSet presAssocID="{524FA087-8342-45DD-8FDD-454283DAB47C}" presName="hierRoot2" presStyleCnt="0"/>
      <dgm:spPr/>
    </dgm:pt>
    <dgm:pt modelId="{87235AB0-0088-40FD-AB14-7012CC0EE0FA}" type="pres">
      <dgm:prSet presAssocID="{524FA087-8342-45DD-8FDD-454283DAB47C}" presName="composite2" presStyleCnt="0"/>
      <dgm:spPr/>
    </dgm:pt>
    <dgm:pt modelId="{E09E3212-B9B4-4F07-BD6E-2F5FA041700B}" type="pres">
      <dgm:prSet presAssocID="{524FA087-8342-45DD-8FDD-454283DAB47C}" presName="background2" presStyleLbl="node2" presStyleIdx="0" presStyleCnt="2"/>
      <dgm:spPr>
        <a:xfrm>
          <a:off x="242755" y="1358157"/>
          <a:ext cx="1465689" cy="930712"/>
        </a:xfrm>
        <a:prstGeom prst="roundRect">
          <a:avLst>
            <a:gd name="adj" fmla="val 10000"/>
          </a:avLst>
        </a:prstGeom>
        <a:solidFill>
          <a:srgbClr val="FF505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endParaRPr lang="ru-RU"/>
        </a:p>
      </dgm:t>
    </dgm:pt>
    <dgm:pt modelId="{20418A30-428A-4095-903A-5BB2A2C5387C}" type="pres">
      <dgm:prSet presAssocID="{524FA087-8342-45DD-8FDD-454283DAB47C}" presName="text2" presStyleLbl="fgAcc2" presStyleIdx="0" presStyleCnt="2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5F5254F0-CE9E-4B63-80F6-4A12213B980E}" type="pres">
      <dgm:prSet presAssocID="{524FA087-8342-45DD-8FDD-454283DAB47C}" presName="hierChild3" presStyleCnt="0"/>
      <dgm:spPr/>
    </dgm:pt>
    <dgm:pt modelId="{091E91C1-6648-48AF-B8A2-B20B517B2D80}" type="pres">
      <dgm:prSet presAssocID="{29DF08A9-84CD-48CA-9CCD-5C93485226F2}" presName="Name10" presStyleLbl="parChTrans1D2" presStyleIdx="1" presStyleCnt="2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0491"/>
              </a:lnTo>
              <a:lnTo>
                <a:pt x="895698" y="290491"/>
              </a:lnTo>
              <a:lnTo>
                <a:pt x="895698" y="426271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E36AD44E-44FB-4CE5-83D4-C23EB7BAE48C}" type="pres">
      <dgm:prSet presAssocID="{27724F26-2E16-4995-B664-ABCDB0B4C363}" presName="hierRoot2" presStyleCnt="0"/>
      <dgm:spPr/>
    </dgm:pt>
    <dgm:pt modelId="{8BF2E11B-95E6-4C5F-8828-00A03C616A23}" type="pres">
      <dgm:prSet presAssocID="{27724F26-2E16-4995-B664-ABCDB0B4C363}" presName="composite2" presStyleCnt="0"/>
      <dgm:spPr/>
    </dgm:pt>
    <dgm:pt modelId="{634E986F-358B-4F25-8D93-C54625E49ED5}" type="pres">
      <dgm:prSet presAssocID="{27724F26-2E16-4995-B664-ABCDB0B4C363}" presName="background2" presStyleLbl="node2" presStyleIdx="1" presStyleCnt="2"/>
      <dgm:spPr>
        <a:xfrm>
          <a:off x="2034153" y="1358157"/>
          <a:ext cx="1465689" cy="930712"/>
        </a:xfrm>
        <a:prstGeom prst="roundRect">
          <a:avLst>
            <a:gd name="adj" fmla="val 10000"/>
          </a:avLst>
        </a:prstGeom>
        <a:solidFill>
          <a:srgbClr val="FF505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endParaRPr lang="ru-RU"/>
        </a:p>
      </dgm:t>
    </dgm:pt>
    <dgm:pt modelId="{1E017BBA-BDFC-4D62-B799-D9B4AAD73784}" type="pres">
      <dgm:prSet presAssocID="{27724F26-2E16-4995-B664-ABCDB0B4C363}" presName="text2" presStyleLbl="fgAcc2" presStyleIdx="1" presStyleCnt="2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84560D06-48AA-4F01-865C-EDFB51A83EBB}" type="pres">
      <dgm:prSet presAssocID="{27724F26-2E16-4995-B664-ABCDB0B4C363}" presName="hierChild3" presStyleCnt="0"/>
      <dgm:spPr/>
    </dgm:pt>
  </dgm:ptLst>
  <dgm:cxnLst>
    <dgm:cxn modelId="{D80DBB77-AC1F-4045-9154-0CD76EDE264E}" type="presOf" srcId="{524FA087-8342-45DD-8FDD-454283DAB47C}" destId="{20418A30-428A-4095-903A-5BB2A2C5387C}" srcOrd="0" destOrd="0" presId="urn:microsoft.com/office/officeart/2005/8/layout/hierarchy1"/>
    <dgm:cxn modelId="{2840DE04-14DB-450F-84D1-7C282F077EB4}" srcId="{CBD80632-10C6-4ADA-B0C7-524614E414FE}" destId="{490C1B8B-7103-40AE-9B79-E025D5499DD8}" srcOrd="0" destOrd="0" parTransId="{8826218A-B63A-446E-B9A9-5DF465DA251F}" sibTransId="{B89680E0-74BF-4C0E-8C23-8F6A0AC3A7E4}"/>
    <dgm:cxn modelId="{BA8FD497-E7B6-446F-B861-FDE45A522BED}" type="presOf" srcId="{29DF08A9-84CD-48CA-9CCD-5C93485226F2}" destId="{091E91C1-6648-48AF-B8A2-B20B517B2D80}" srcOrd="0" destOrd="0" presId="urn:microsoft.com/office/officeart/2005/8/layout/hierarchy1"/>
    <dgm:cxn modelId="{1BCAF3D8-07FF-433C-9E13-1DA75D21A015}" srcId="{490C1B8B-7103-40AE-9B79-E025D5499DD8}" destId="{27724F26-2E16-4995-B664-ABCDB0B4C363}" srcOrd="1" destOrd="0" parTransId="{29DF08A9-84CD-48CA-9CCD-5C93485226F2}" sibTransId="{57F0C10F-A836-48BF-93A3-F76D7372DA47}"/>
    <dgm:cxn modelId="{46427C87-0C03-4E09-BB53-4E8E50C7955C}" type="presOf" srcId="{CBD80632-10C6-4ADA-B0C7-524614E414FE}" destId="{14E1B64E-1DA6-4FA7-ADE7-DEE74043E63E}" srcOrd="0" destOrd="0" presId="urn:microsoft.com/office/officeart/2005/8/layout/hierarchy1"/>
    <dgm:cxn modelId="{4EEF8908-003A-4D37-886A-02A825E7AA2F}" srcId="{490C1B8B-7103-40AE-9B79-E025D5499DD8}" destId="{524FA087-8342-45DD-8FDD-454283DAB47C}" srcOrd="0" destOrd="0" parTransId="{D4E5289D-3B88-400C-B74C-AE13BACDECDD}" sibTransId="{7363D8C6-E074-4FB2-B4CF-767872D37D14}"/>
    <dgm:cxn modelId="{572B7492-C526-4569-B057-44968B3EE9E4}" type="presOf" srcId="{D4E5289D-3B88-400C-B74C-AE13BACDECDD}" destId="{2D5E955D-7631-4FF9-85DA-6C8EC9D9BCB8}" srcOrd="0" destOrd="0" presId="urn:microsoft.com/office/officeart/2005/8/layout/hierarchy1"/>
    <dgm:cxn modelId="{2645390A-7EAD-4953-80EF-07D16859B5FB}" type="presOf" srcId="{490C1B8B-7103-40AE-9B79-E025D5499DD8}" destId="{24859731-66EC-4736-A29A-FA66C8AC56B0}" srcOrd="0" destOrd="0" presId="urn:microsoft.com/office/officeart/2005/8/layout/hierarchy1"/>
    <dgm:cxn modelId="{BC130DF8-D5B0-4DF9-9CDF-39FA6AE845D2}" type="presOf" srcId="{27724F26-2E16-4995-B664-ABCDB0B4C363}" destId="{1E017BBA-BDFC-4D62-B799-D9B4AAD73784}" srcOrd="0" destOrd="0" presId="urn:microsoft.com/office/officeart/2005/8/layout/hierarchy1"/>
    <dgm:cxn modelId="{0823265C-667A-45CA-B046-4E4C8D1F9B56}" type="presParOf" srcId="{14E1B64E-1DA6-4FA7-ADE7-DEE74043E63E}" destId="{C3F9B37A-9FA9-4F42-8299-2AA7A6385401}" srcOrd="0" destOrd="0" presId="urn:microsoft.com/office/officeart/2005/8/layout/hierarchy1"/>
    <dgm:cxn modelId="{B430097A-2FB3-4457-A25F-7C9DC1BDAF7D}" type="presParOf" srcId="{C3F9B37A-9FA9-4F42-8299-2AA7A6385401}" destId="{5964B8BE-FFE8-4135-9A54-9B9EB522BFC3}" srcOrd="0" destOrd="0" presId="urn:microsoft.com/office/officeart/2005/8/layout/hierarchy1"/>
    <dgm:cxn modelId="{89E655B4-AC6B-474A-8BAC-4A01C521F3AD}" type="presParOf" srcId="{5964B8BE-FFE8-4135-9A54-9B9EB522BFC3}" destId="{DA416385-ED88-44FB-AECA-C0E3F5908E06}" srcOrd="0" destOrd="0" presId="urn:microsoft.com/office/officeart/2005/8/layout/hierarchy1"/>
    <dgm:cxn modelId="{A7DBBD85-33D8-4317-B55E-E17BB2092D1C}" type="presParOf" srcId="{5964B8BE-FFE8-4135-9A54-9B9EB522BFC3}" destId="{24859731-66EC-4736-A29A-FA66C8AC56B0}" srcOrd="1" destOrd="0" presId="urn:microsoft.com/office/officeart/2005/8/layout/hierarchy1"/>
    <dgm:cxn modelId="{6A9FE694-8876-4D42-AB63-12C52A1205DB}" type="presParOf" srcId="{C3F9B37A-9FA9-4F42-8299-2AA7A6385401}" destId="{E6257DEE-C60E-4671-B2E8-6D5CC69450C4}" srcOrd="1" destOrd="0" presId="urn:microsoft.com/office/officeart/2005/8/layout/hierarchy1"/>
    <dgm:cxn modelId="{369374C2-4071-4AEB-B888-741A5FB83C6A}" type="presParOf" srcId="{E6257DEE-C60E-4671-B2E8-6D5CC69450C4}" destId="{2D5E955D-7631-4FF9-85DA-6C8EC9D9BCB8}" srcOrd="0" destOrd="0" presId="urn:microsoft.com/office/officeart/2005/8/layout/hierarchy1"/>
    <dgm:cxn modelId="{E93A1C53-BC93-47C9-A29B-664D059F4FAB}" type="presParOf" srcId="{E6257DEE-C60E-4671-B2E8-6D5CC69450C4}" destId="{7942C387-20F5-4F4A-8035-D1A4A8165608}" srcOrd="1" destOrd="0" presId="urn:microsoft.com/office/officeart/2005/8/layout/hierarchy1"/>
    <dgm:cxn modelId="{7950931C-6F5D-49E2-AE54-8044235F312B}" type="presParOf" srcId="{7942C387-20F5-4F4A-8035-D1A4A8165608}" destId="{87235AB0-0088-40FD-AB14-7012CC0EE0FA}" srcOrd="0" destOrd="0" presId="urn:microsoft.com/office/officeart/2005/8/layout/hierarchy1"/>
    <dgm:cxn modelId="{DEDD8BE5-E31B-42B8-8414-AE22CB0E11DD}" type="presParOf" srcId="{87235AB0-0088-40FD-AB14-7012CC0EE0FA}" destId="{E09E3212-B9B4-4F07-BD6E-2F5FA041700B}" srcOrd="0" destOrd="0" presId="urn:microsoft.com/office/officeart/2005/8/layout/hierarchy1"/>
    <dgm:cxn modelId="{06AFC238-693F-442E-AF8E-A31D937474BF}" type="presParOf" srcId="{87235AB0-0088-40FD-AB14-7012CC0EE0FA}" destId="{20418A30-428A-4095-903A-5BB2A2C5387C}" srcOrd="1" destOrd="0" presId="urn:microsoft.com/office/officeart/2005/8/layout/hierarchy1"/>
    <dgm:cxn modelId="{7EF2A5F2-5C3E-4570-B076-55DBA8B2674D}" type="presParOf" srcId="{7942C387-20F5-4F4A-8035-D1A4A8165608}" destId="{5F5254F0-CE9E-4B63-80F6-4A12213B980E}" srcOrd="1" destOrd="0" presId="urn:microsoft.com/office/officeart/2005/8/layout/hierarchy1"/>
    <dgm:cxn modelId="{4020356F-E785-4A89-9C12-C8921AFA2AA8}" type="presParOf" srcId="{E6257DEE-C60E-4671-B2E8-6D5CC69450C4}" destId="{091E91C1-6648-48AF-B8A2-B20B517B2D80}" srcOrd="2" destOrd="0" presId="urn:microsoft.com/office/officeart/2005/8/layout/hierarchy1"/>
    <dgm:cxn modelId="{D772AF35-AF80-42A6-832E-5AD1ACF77674}" type="presParOf" srcId="{E6257DEE-C60E-4671-B2E8-6D5CC69450C4}" destId="{E36AD44E-44FB-4CE5-83D4-C23EB7BAE48C}" srcOrd="3" destOrd="0" presId="urn:microsoft.com/office/officeart/2005/8/layout/hierarchy1"/>
    <dgm:cxn modelId="{0F9DD67F-3886-4A82-8780-AF53B0EE2D6D}" type="presParOf" srcId="{E36AD44E-44FB-4CE5-83D4-C23EB7BAE48C}" destId="{8BF2E11B-95E6-4C5F-8828-00A03C616A23}" srcOrd="0" destOrd="0" presId="urn:microsoft.com/office/officeart/2005/8/layout/hierarchy1"/>
    <dgm:cxn modelId="{952E1E9C-E193-4AF9-8970-E34FFD266D9F}" type="presParOf" srcId="{8BF2E11B-95E6-4C5F-8828-00A03C616A23}" destId="{634E986F-358B-4F25-8D93-C54625E49ED5}" srcOrd="0" destOrd="0" presId="urn:microsoft.com/office/officeart/2005/8/layout/hierarchy1"/>
    <dgm:cxn modelId="{9CFAD392-92FE-463A-AC46-064F14E76EEC}" type="presParOf" srcId="{8BF2E11B-95E6-4C5F-8828-00A03C616A23}" destId="{1E017BBA-BDFC-4D62-B799-D9B4AAD73784}" srcOrd="1" destOrd="0" presId="urn:microsoft.com/office/officeart/2005/8/layout/hierarchy1"/>
    <dgm:cxn modelId="{13DCE9D2-9AEB-488A-A7AA-EBD6F4B34123}" type="presParOf" srcId="{E36AD44E-44FB-4CE5-83D4-C23EB7BAE48C}" destId="{84560D06-48AA-4F01-865C-EDFB51A83EB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59E3E4-3793-4A7F-9AC8-60DB7AE6E186}">
      <dsp:nvSpPr>
        <dsp:cNvPr id="0" name=""/>
        <dsp:cNvSpPr/>
      </dsp:nvSpPr>
      <dsp:spPr>
        <a:xfrm rot="5400000">
          <a:off x="3600888" y="640740"/>
          <a:ext cx="1197222" cy="897910"/>
        </a:xfrm>
        <a:prstGeom prst="chevron">
          <a:avLst/>
        </a:prstGeom>
        <a:solidFill>
          <a:srgbClr val="92D050"/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1795463" algn="l"/>
              <a:tab pos="1879600" algn="l"/>
            </a:tabLst>
          </a:pPr>
          <a:endParaRPr lang="ru-RU" sz="1400" b="1" u="none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1795463" algn="l"/>
              <a:tab pos="1879600" algn="l"/>
            </a:tabLst>
          </a:pPr>
          <a:r>
            <a:rPr lang="ru-RU" sz="1400" b="1" u="non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89,94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1795463" algn="l"/>
              <a:tab pos="1879600" algn="l"/>
            </a:tabLst>
          </a:pPr>
          <a:r>
            <a:rPr lang="ru-RU" sz="1400" b="1" u="non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400" b="1" u="none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750544" y="940039"/>
        <a:ext cx="897910" cy="299312"/>
      </dsp:txXfrm>
    </dsp:sp>
    <dsp:sp modelId="{A6EF3B67-8735-45A5-9616-2B633913A939}">
      <dsp:nvSpPr>
        <dsp:cNvPr id="0" name=""/>
        <dsp:cNvSpPr/>
      </dsp:nvSpPr>
      <dsp:spPr>
        <a:xfrm rot="16200000">
          <a:off x="1404932" y="-953528"/>
          <a:ext cx="893792" cy="36395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0B05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99568" bIns="889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ОБЪЕМ РАСХОДОВ НА ОБСЛУЖИВАНИЕ МУНИЦИПАЛЬНОГО ДОЛГА В 2016 ГОДУ</a:t>
          </a:r>
          <a:endParaRPr lang="ru-RU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75696" y="462970"/>
        <a:ext cx="3595896" cy="8065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59E3E4-3793-4A7F-9AC8-60DB7AE6E186}">
      <dsp:nvSpPr>
        <dsp:cNvPr id="0" name=""/>
        <dsp:cNvSpPr/>
      </dsp:nvSpPr>
      <dsp:spPr>
        <a:xfrm rot="5400000">
          <a:off x="3760833" y="545815"/>
          <a:ext cx="1019856" cy="764886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1795463" algn="l"/>
              <a:tab pos="1879600" algn="l"/>
            </a:tabLst>
          </a:pPr>
          <a:endParaRPr lang="ru-RU" sz="1400" b="1" u="none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1795463" algn="l"/>
              <a:tab pos="1879600" algn="l"/>
            </a:tabLst>
          </a:pPr>
          <a:r>
            <a:rPr lang="ru-RU" sz="1400" b="1" u="non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2 000,00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1795463" algn="l"/>
              <a:tab pos="1879600" algn="l"/>
            </a:tabLst>
          </a:pPr>
          <a:r>
            <a:rPr lang="ru-RU" sz="1400" b="1" u="non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400" b="1" u="none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888318" y="800773"/>
        <a:ext cx="764886" cy="254970"/>
      </dsp:txXfrm>
    </dsp:sp>
    <dsp:sp modelId="{A6EF3B67-8735-45A5-9616-2B633913A939}">
      <dsp:nvSpPr>
        <dsp:cNvPr id="0" name=""/>
        <dsp:cNvSpPr/>
      </dsp:nvSpPr>
      <dsp:spPr>
        <a:xfrm rot="16200000">
          <a:off x="1543499" y="-1158969"/>
          <a:ext cx="761379" cy="37937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99568" bIns="889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ОБЪЕМ МУНИЦИПАЛЬНОГО ДОЛГА НА 01.01.2016 ГОДА</a:t>
          </a:r>
          <a:endParaRPr lang="ru-RU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64482" y="394382"/>
        <a:ext cx="3756581" cy="6870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59E3E4-3793-4A7F-9AC8-60DB7AE6E186}">
      <dsp:nvSpPr>
        <dsp:cNvPr id="0" name=""/>
        <dsp:cNvSpPr/>
      </dsp:nvSpPr>
      <dsp:spPr>
        <a:xfrm rot="5400000">
          <a:off x="3752144" y="127484"/>
          <a:ext cx="1019856" cy="764886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1795463" algn="l"/>
              <a:tab pos="1879600" algn="l"/>
            </a:tabLst>
          </a:pPr>
          <a:endParaRPr lang="ru-RU" sz="1400" b="1" u="none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1795463" algn="l"/>
              <a:tab pos="1879600" algn="l"/>
            </a:tabLst>
          </a:pPr>
          <a:r>
            <a:rPr lang="ru-RU" sz="1400" b="1" u="non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1 000,00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1795463" algn="l"/>
              <a:tab pos="1879600" algn="l"/>
            </a:tabLst>
          </a:pPr>
          <a:r>
            <a:rPr lang="ru-RU" sz="1400" b="1" u="non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400" b="1" u="none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879629" y="382442"/>
        <a:ext cx="764886" cy="254970"/>
      </dsp:txXfrm>
    </dsp:sp>
    <dsp:sp modelId="{A6EF3B67-8735-45A5-9616-2B633913A939}">
      <dsp:nvSpPr>
        <dsp:cNvPr id="0" name=""/>
        <dsp:cNvSpPr/>
      </dsp:nvSpPr>
      <dsp:spPr>
        <a:xfrm rot="16200000">
          <a:off x="1516184" y="-1444174"/>
          <a:ext cx="761379" cy="37937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99568" bIns="889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ОБЪЕМ МУНИЦИПАЛЬНОГО ДОЛГА НА 01.01.2017 ГОДА</a:t>
          </a:r>
          <a:endParaRPr lang="ru-RU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37167" y="109177"/>
        <a:ext cx="3756581" cy="6870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D066AE-CDC6-4044-8C7F-D5B06553C1A9}">
      <dsp:nvSpPr>
        <dsp:cNvPr id="0" name=""/>
        <dsp:cNvSpPr/>
      </dsp:nvSpPr>
      <dsp:spPr>
        <a:xfrm>
          <a:off x="8183383" y="3146139"/>
          <a:ext cx="91440" cy="5582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3125"/>
              </a:lnTo>
              <a:lnTo>
                <a:pt x="69644" y="373125"/>
              </a:lnTo>
              <a:lnTo>
                <a:pt x="69644" y="55828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4E7237-E713-40ED-86BB-8E23BB897E8C}">
      <dsp:nvSpPr>
        <dsp:cNvPr id="0" name=""/>
        <dsp:cNvSpPr/>
      </dsp:nvSpPr>
      <dsp:spPr>
        <a:xfrm>
          <a:off x="4573452" y="1274233"/>
          <a:ext cx="3655651" cy="6027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7569"/>
              </a:lnTo>
              <a:lnTo>
                <a:pt x="3655651" y="417569"/>
              </a:lnTo>
              <a:lnTo>
                <a:pt x="3655651" y="602727"/>
              </a:lnTo>
            </a:path>
          </a:pathLst>
        </a:custGeom>
        <a:noFill/>
        <a:ln w="25400" cap="flat" cmpd="sng" algn="ctr">
          <a:noFill/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CE8875-752E-40E4-9D2C-672A3B00D7DA}">
      <dsp:nvSpPr>
        <dsp:cNvPr id="0" name=""/>
        <dsp:cNvSpPr/>
      </dsp:nvSpPr>
      <dsp:spPr>
        <a:xfrm>
          <a:off x="4764078" y="3115310"/>
          <a:ext cx="1131800" cy="5571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1942"/>
              </a:lnTo>
              <a:lnTo>
                <a:pt x="1131800" y="371942"/>
              </a:lnTo>
              <a:lnTo>
                <a:pt x="1131800" y="55710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92DD2-9FB7-48A7-819C-9DAD72163097}">
      <dsp:nvSpPr>
        <dsp:cNvPr id="0" name=""/>
        <dsp:cNvSpPr/>
      </dsp:nvSpPr>
      <dsp:spPr>
        <a:xfrm>
          <a:off x="3372985" y="3115310"/>
          <a:ext cx="1391092" cy="557100"/>
        </a:xfrm>
        <a:custGeom>
          <a:avLst/>
          <a:gdLst/>
          <a:ahLst/>
          <a:cxnLst/>
          <a:rect l="0" t="0" r="0" b="0"/>
          <a:pathLst>
            <a:path>
              <a:moveTo>
                <a:pt x="1391092" y="0"/>
              </a:moveTo>
              <a:lnTo>
                <a:pt x="1391092" y="371942"/>
              </a:lnTo>
              <a:lnTo>
                <a:pt x="0" y="371942"/>
              </a:lnTo>
              <a:lnTo>
                <a:pt x="0" y="55710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1E91C1-6648-48AF-B8A2-B20B517B2D80}">
      <dsp:nvSpPr>
        <dsp:cNvPr id="0" name=""/>
        <dsp:cNvSpPr/>
      </dsp:nvSpPr>
      <dsp:spPr>
        <a:xfrm>
          <a:off x="4573452" y="1274233"/>
          <a:ext cx="190625" cy="6335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0491"/>
              </a:lnTo>
              <a:lnTo>
                <a:pt x="895698" y="290491"/>
              </a:lnTo>
              <a:lnTo>
                <a:pt x="895698" y="426271"/>
              </a:lnTo>
            </a:path>
          </a:pathLst>
        </a:custGeom>
        <a:noFill/>
        <a:ln w="25400" cap="flat" cmpd="sng" algn="ctr">
          <a:noFill/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5E955D-7631-4FF9-85DA-6C8EC9D9BCB8}">
      <dsp:nvSpPr>
        <dsp:cNvPr id="0" name=""/>
        <dsp:cNvSpPr/>
      </dsp:nvSpPr>
      <dsp:spPr>
        <a:xfrm>
          <a:off x="1359396" y="1274233"/>
          <a:ext cx="3214056" cy="602727"/>
        </a:xfrm>
        <a:custGeom>
          <a:avLst/>
          <a:gdLst/>
          <a:ahLst/>
          <a:cxnLst/>
          <a:rect l="0" t="0" r="0" b="0"/>
          <a:pathLst>
            <a:path>
              <a:moveTo>
                <a:pt x="895698" y="0"/>
              </a:moveTo>
              <a:lnTo>
                <a:pt x="895698" y="290491"/>
              </a:lnTo>
              <a:lnTo>
                <a:pt x="0" y="290491"/>
              </a:lnTo>
              <a:lnTo>
                <a:pt x="0" y="426271"/>
              </a:lnTo>
            </a:path>
          </a:pathLst>
        </a:custGeom>
        <a:noFill/>
        <a:ln w="25400" cap="flat" cmpd="sng" algn="ctr">
          <a:noFill/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416385-ED88-44FB-AECA-C0E3F5908E06}">
      <dsp:nvSpPr>
        <dsp:cNvPr id="0" name=""/>
        <dsp:cNvSpPr/>
      </dsp:nvSpPr>
      <dsp:spPr>
        <a:xfrm>
          <a:off x="3450339" y="5053"/>
          <a:ext cx="2246227" cy="12691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4859731-66EC-4736-A29A-FA66C8AC56B0}">
      <dsp:nvSpPr>
        <dsp:cNvPr id="0" name=""/>
        <dsp:cNvSpPr/>
      </dsp:nvSpPr>
      <dsp:spPr>
        <a:xfrm>
          <a:off x="3672417" y="216028"/>
          <a:ext cx="2246227" cy="12691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РАСХОДЫ БЮДЖЕТА ГОРОДА КЕДРОВОГО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146 519,83 тыс.руб.</a:t>
          </a:r>
        </a:p>
      </dsp:txBody>
      <dsp:txXfrm>
        <a:off x="3709590" y="253201"/>
        <a:ext cx="2171881" cy="1194833"/>
      </dsp:txXfrm>
    </dsp:sp>
    <dsp:sp modelId="{E09E3212-B9B4-4F07-BD6E-2F5FA041700B}">
      <dsp:nvSpPr>
        <dsp:cNvPr id="0" name=""/>
        <dsp:cNvSpPr/>
      </dsp:nvSpPr>
      <dsp:spPr>
        <a:xfrm>
          <a:off x="360042" y="1876960"/>
          <a:ext cx="1998707" cy="12691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0418A30-428A-4095-903A-5BB2A2C5387C}">
      <dsp:nvSpPr>
        <dsp:cNvPr id="0" name=""/>
        <dsp:cNvSpPr/>
      </dsp:nvSpPr>
      <dsp:spPr>
        <a:xfrm>
          <a:off x="582121" y="2087934"/>
          <a:ext cx="1998707" cy="12691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latin typeface="Times New Roman" pitchFamily="18" charset="0"/>
              <a:ea typeface="+mn-ea"/>
              <a:cs typeface="Times New Roman" pitchFamily="18" charset="0"/>
            </a:rPr>
            <a:t>Расходы за счет средств федерального бюджета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1 002,23 тыс.руб.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latin typeface="Times New Roman" pitchFamily="18" charset="0"/>
              <a:ea typeface="+mn-ea"/>
              <a:cs typeface="Times New Roman" pitchFamily="18" charset="0"/>
            </a:rPr>
            <a:t>(0,7% от всех расходов) </a:t>
          </a:r>
          <a:endParaRPr lang="ru-RU" sz="1200" b="0" kern="1200" dirty="0"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619294" y="2125107"/>
        <a:ext cx="1924361" cy="1194833"/>
      </dsp:txXfrm>
    </dsp:sp>
    <dsp:sp modelId="{634E986F-358B-4F25-8D93-C54625E49ED5}">
      <dsp:nvSpPr>
        <dsp:cNvPr id="0" name=""/>
        <dsp:cNvSpPr/>
      </dsp:nvSpPr>
      <dsp:spPr>
        <a:xfrm>
          <a:off x="3742499" y="1907775"/>
          <a:ext cx="2043158" cy="12075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017BBA-BDFC-4D62-B799-D9B4AAD73784}">
      <dsp:nvSpPr>
        <dsp:cNvPr id="0" name=""/>
        <dsp:cNvSpPr/>
      </dsp:nvSpPr>
      <dsp:spPr>
        <a:xfrm>
          <a:off x="3964577" y="2118750"/>
          <a:ext cx="2043158" cy="12075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latin typeface="Times New Roman" pitchFamily="18" charset="0"/>
              <a:ea typeface="+mn-ea"/>
              <a:cs typeface="Times New Roman" pitchFamily="18" charset="0"/>
            </a:rPr>
            <a:t>Расходы за счет средств областного бюджета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118 983,54 тыс.руб.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effectLst/>
              <a:latin typeface="Times New Roman" pitchFamily="18" charset="0"/>
              <a:ea typeface="+mn-ea"/>
              <a:cs typeface="Times New Roman" pitchFamily="18" charset="0"/>
            </a:rPr>
            <a:t>(81,2% от всех расходов)</a:t>
          </a:r>
          <a:r>
            <a:rPr lang="ru-RU" sz="1400" b="0" kern="1200" dirty="0" smtClean="0">
              <a:effectLst/>
              <a:latin typeface="Times New Roman" pitchFamily="18" charset="0"/>
              <a:ea typeface="+mn-ea"/>
              <a:cs typeface="Times New Roman" pitchFamily="18" charset="0"/>
            </a:rPr>
            <a:t> </a:t>
          </a:r>
        </a:p>
      </dsp:txBody>
      <dsp:txXfrm>
        <a:off x="3999944" y="2154117"/>
        <a:ext cx="1972424" cy="1136801"/>
      </dsp:txXfrm>
    </dsp:sp>
    <dsp:sp modelId="{B48B8456-2354-4A17-8D85-C59AE33542B8}">
      <dsp:nvSpPr>
        <dsp:cNvPr id="0" name=""/>
        <dsp:cNvSpPr/>
      </dsp:nvSpPr>
      <dsp:spPr>
        <a:xfrm>
          <a:off x="2592280" y="3672410"/>
          <a:ext cx="1561410" cy="12982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C15A82C-E379-4E5D-B030-094EA89DD421}">
      <dsp:nvSpPr>
        <dsp:cNvPr id="0" name=""/>
        <dsp:cNvSpPr/>
      </dsp:nvSpPr>
      <dsp:spPr>
        <a:xfrm>
          <a:off x="2814359" y="3883385"/>
          <a:ext cx="1561410" cy="1298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effectLst/>
              <a:latin typeface="Times New Roman" pitchFamily="18" charset="0"/>
              <a:ea typeface="+mn-ea"/>
              <a:cs typeface="Times New Roman" pitchFamily="18" charset="0"/>
            </a:rPr>
            <a:t>За счет целевой финансовой помощи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70 499,54 </a:t>
          </a:r>
          <a:r>
            <a:rPr lang="ru-RU" sz="1200" b="1" kern="1200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тыс.руб</a:t>
          </a:r>
          <a:r>
            <a:rPr lang="ru-RU" sz="12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rPr>
            <a:t>.</a:t>
          </a:r>
          <a:endParaRPr lang="ru-RU" sz="1200" kern="1200" dirty="0">
            <a:solidFill>
              <a:srgbClr val="FF0000"/>
            </a:solidFill>
          </a:endParaRPr>
        </a:p>
      </dsp:txBody>
      <dsp:txXfrm>
        <a:off x="2852384" y="3921410"/>
        <a:ext cx="1485360" cy="1222205"/>
      </dsp:txXfrm>
    </dsp:sp>
    <dsp:sp modelId="{B25EC125-6AC0-4045-9FC5-4B0C244A4896}">
      <dsp:nvSpPr>
        <dsp:cNvPr id="0" name=""/>
        <dsp:cNvSpPr/>
      </dsp:nvSpPr>
      <dsp:spPr>
        <a:xfrm>
          <a:off x="5040561" y="3672410"/>
          <a:ext cx="1710633" cy="12691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87737F-22A6-4A4B-9A02-992AB1413056}">
      <dsp:nvSpPr>
        <dsp:cNvPr id="0" name=""/>
        <dsp:cNvSpPr/>
      </dsp:nvSpPr>
      <dsp:spPr>
        <a:xfrm>
          <a:off x="5262640" y="3883385"/>
          <a:ext cx="1710633" cy="12691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 счет нецелевой финансовой помощи (дотаций)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48 484,00 </a:t>
          </a:r>
          <a:r>
            <a:rPr lang="ru-RU" sz="1200" b="1" kern="1200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тыс.руб</a:t>
          </a:r>
          <a:r>
            <a:rPr lang="ru-RU" sz="12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2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99813" y="3920558"/>
        <a:ext cx="1636287" cy="1194833"/>
      </dsp:txXfrm>
    </dsp:sp>
    <dsp:sp modelId="{33D07660-67E6-41D8-932B-1C6394BB174A}">
      <dsp:nvSpPr>
        <dsp:cNvPr id="0" name=""/>
        <dsp:cNvSpPr/>
      </dsp:nvSpPr>
      <dsp:spPr>
        <a:xfrm>
          <a:off x="7229750" y="1876960"/>
          <a:ext cx="1998707" cy="12691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873DD9-8A0C-4066-9A53-79B0FF827E6F}">
      <dsp:nvSpPr>
        <dsp:cNvPr id="0" name=""/>
        <dsp:cNvSpPr/>
      </dsp:nvSpPr>
      <dsp:spPr>
        <a:xfrm>
          <a:off x="7451828" y="2087934"/>
          <a:ext cx="1998707" cy="12691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Расходы за счет средств местного бюджета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400" b="1" i="0" u="none" strike="noStrike" kern="1200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rPr>
            <a:t>26 534,06</a:t>
          </a:r>
          <a:r>
            <a:rPr lang="ru-RU" sz="14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тыс.руб</a:t>
          </a:r>
          <a:r>
            <a:rPr lang="ru-RU" sz="14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(18,1% от всех расходов)</a:t>
          </a:r>
          <a:endParaRPr lang="ru-RU" sz="1200" b="0" kern="120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489001" y="2125107"/>
        <a:ext cx="1924361" cy="1194833"/>
      </dsp:txXfrm>
    </dsp:sp>
    <dsp:sp modelId="{E6955737-E3C9-49E7-87B5-81BE687451AF}">
      <dsp:nvSpPr>
        <dsp:cNvPr id="0" name=""/>
        <dsp:cNvSpPr/>
      </dsp:nvSpPr>
      <dsp:spPr>
        <a:xfrm>
          <a:off x="7253674" y="3704422"/>
          <a:ext cx="1998707" cy="12691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BA804CB-7CAA-4BA3-89C7-1A76E860645C}">
      <dsp:nvSpPr>
        <dsp:cNvPr id="0" name=""/>
        <dsp:cNvSpPr/>
      </dsp:nvSpPr>
      <dsp:spPr>
        <a:xfrm>
          <a:off x="7475753" y="3915396"/>
          <a:ext cx="1998707" cy="12691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Из них за счет благотворительной помощи от физических и юридических лиц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1 678,33 тыс.руб.</a:t>
          </a:r>
          <a:endParaRPr lang="ru-RU" sz="12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512926" y="3952569"/>
        <a:ext cx="1924361" cy="119483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0.62711</cdr:x>
      <cdr:y>0.60113</cdr:y>
    </cdr:from>
    <cdr:to>
      <cdr:x>0.7382</cdr:x>
      <cdr:y>0.60113</cdr:y>
    </cdr:to>
    <cdr:sp macro="" textlink="">
      <cdr:nvSpPr>
        <cdr:cNvPr id="705537" name="Text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46481" y="2788047"/>
          <a:ext cx="1311664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1100" b="1" i="0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2014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0.69555</cdr:x>
      <cdr:y>0.47276</cdr:y>
    </cdr:from>
    <cdr:to>
      <cdr:x>0.93539</cdr:x>
      <cdr:y>0.64535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2088232" y="1183501"/>
          <a:ext cx="720080" cy="432048"/>
        </a:xfrm>
        <a:prstGeom xmlns:a="http://schemas.openxmlformats.org/drawingml/2006/main" prst="ellipse">
          <a:avLst/>
        </a:prstGeom>
        <a:solidFill xmlns:a="http://schemas.openxmlformats.org/drawingml/2006/main">
          <a:srgbClr val="FC5252"/>
        </a:solidFill>
        <a:ln xmlns:a="http://schemas.openxmlformats.org/drawingml/2006/main">
          <a:solidFill>
            <a:schemeClr val="accent2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dirty="0" smtClean="0"/>
            <a:t> </a:t>
          </a:r>
          <a:r>
            <a:rPr lang="ru-RU" b="1" dirty="0" smtClean="0">
              <a:solidFill>
                <a:schemeClr val="tx1"/>
              </a:solidFill>
            </a:rPr>
            <a:t>14%</a:t>
          </a:r>
          <a:endParaRPr lang="ru-RU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0.04797</cdr:x>
      <cdr:y>0.10064</cdr:y>
    </cdr:from>
    <cdr:to>
      <cdr:x>0.28781</cdr:x>
      <cdr:y>0.27323</cdr:y>
    </cdr:to>
    <cdr:sp macro="" textlink="">
      <cdr:nvSpPr>
        <cdr:cNvPr id="3" name="Овал 2"/>
        <cdr:cNvSpPr/>
      </cdr:nvSpPr>
      <cdr:spPr>
        <a:xfrm xmlns:a="http://schemas.openxmlformats.org/drawingml/2006/main">
          <a:off x="144016" y="251938"/>
          <a:ext cx="720080" cy="432048"/>
        </a:xfrm>
        <a:prstGeom xmlns:a="http://schemas.openxmlformats.org/drawingml/2006/main" prst="ellipse">
          <a:avLst/>
        </a:prstGeom>
        <a:solidFill xmlns:a="http://schemas.openxmlformats.org/drawingml/2006/main">
          <a:srgbClr val="00B0F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b="1" dirty="0" smtClean="0">
              <a:solidFill>
                <a:schemeClr val="tx1"/>
              </a:solidFill>
            </a:rPr>
            <a:t>  86%</a:t>
          </a:r>
          <a:endParaRPr lang="ru-RU" b="1" dirty="0"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AA0B39F-0329-4870-B93F-70148158B7A4}" type="datetimeFigureOut">
              <a:rPr lang="ru-RU"/>
              <a:pPr>
                <a:defRPr/>
              </a:pPr>
              <a:t>07.06.2017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98D1269-7CDC-4E81-8DCC-7DA24C9A44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1348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E618C8-8C72-4854-814E-D74DD9485CD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8773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AAEFE5-6216-4BD6-9655-B722E2CE58D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7097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5A7FA1-F3A7-415B-B2A4-F4BFD0304B9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2952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E618C8-8C72-4854-814E-D74DD9485CD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8265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5A7FA1-F3A7-415B-B2A4-F4BFD0304B9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9656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5A7FA1-F3A7-415B-B2A4-F4BFD0304B9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4285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5A7FA1-F3A7-415B-B2A4-F4BFD0304B9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7237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5A7FA1-F3A7-415B-B2A4-F4BFD0304B9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4962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5A7FA1-F3A7-415B-B2A4-F4BFD0304B9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0980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5A7FA1-F3A7-415B-B2A4-F4BFD0304B9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4574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5A7FA1-F3A7-415B-B2A4-F4BFD0304B9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960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E618C8-8C72-4854-814E-D74DD9485CD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8773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5A7FA1-F3A7-415B-B2A4-F4BFD0304B9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9428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5A7FA1-F3A7-415B-B2A4-F4BFD0304B9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6031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5A7FA1-F3A7-415B-B2A4-F4BFD0304B9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1642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5A7FA1-F3A7-415B-B2A4-F4BFD0304B9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7522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5A7FA1-F3A7-415B-B2A4-F4BFD0304B9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5200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5A7FA1-F3A7-415B-B2A4-F4BFD0304B9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7298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5A7FA1-F3A7-415B-B2A4-F4BFD0304B9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248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5A7FA1-F3A7-415B-B2A4-F4BFD0304B9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6074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5A7FA1-F3A7-415B-B2A4-F4BFD0304B9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5292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6E7565-E025-4177-B008-88935CBF2A4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769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E618C8-8C72-4854-814E-D74DD9485CD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86325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6E7565-E025-4177-B008-88935CBF2A4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95176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6E7565-E025-4177-B008-88935CBF2A4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921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0E40FE-31DC-4F51-86A8-0D28322D726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2879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A7672D-CC03-49DC-957A-96556254701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862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160098-4ED6-4BB6-A360-DCA7F952709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2852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2E95A7-206E-4DC7-B135-45294556B30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1554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0242AB-1A69-4841-B493-F9455AF9474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8032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07B822-775C-4C0A-BDDD-D3F96AA9ABD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875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36F6E-07A6-4ECA-943A-BB5FAB6F8917}" type="datetime1">
              <a:rPr lang="ru-RU"/>
              <a:pPr>
                <a:defRPr/>
              </a:pPr>
              <a:t>07.06.2017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D46A8-2DF3-4E29-87EB-6F5AD33CFC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C2A65-20FE-4E8D-B8D7-8B9011E29BE4}" type="datetime1">
              <a:rPr lang="ru-RU"/>
              <a:pPr>
                <a:defRPr/>
              </a:pPr>
              <a:t>07.06.2017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6DCB7-02E8-4634-84A3-8AF862BAF9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0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ADA40-5D80-420E-87A4-72BCF67E1985}" type="datetime1">
              <a:rPr lang="ru-RU"/>
              <a:pPr>
                <a:defRPr/>
              </a:pPr>
              <a:t>07.06.2017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122C5-ADFF-46CD-8E38-A78A3FCD4B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A4238-C5CF-425A-BB04-4683DC2093AE}" type="datetime1">
              <a:rPr lang="ru-RU"/>
              <a:pPr>
                <a:defRPr/>
              </a:pPr>
              <a:t>07.06.2017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DF271-852F-4C8C-8846-EB84621AF2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4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82C58-CF0B-469D-919E-62D7B2695DD4}" type="datetime1">
              <a:rPr lang="ru-RU"/>
              <a:pPr>
                <a:defRPr/>
              </a:pPr>
              <a:t>07.06.2017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D258A-CC61-40BC-B0F7-C6D02F4B73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721D3-09DD-467C-BEF9-FE39725C4240}" type="datetime1">
              <a:rPr lang="ru-RU"/>
              <a:pPr>
                <a:defRPr/>
              </a:pPr>
              <a:t>07.06.2017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9DECF-26AA-4B03-97FA-4CB64275A5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1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1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2D695-0AE9-4F65-9CEF-13EEB8891AA6}" type="datetime1">
              <a:rPr lang="ru-RU"/>
              <a:pPr>
                <a:defRPr/>
              </a:pPr>
              <a:t>07.06.2017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D5F27-4A96-426D-81A4-BFDD931D21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86E84-376D-415B-BAC4-974269C5E8BB}" type="datetime1">
              <a:rPr lang="ru-RU"/>
              <a:pPr>
                <a:defRPr/>
              </a:pPr>
              <a:t>07.06.2017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CFD62-9125-4338-BA9D-2C5038459B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9EEA2-5A74-459A-A591-25F9383F4B90}" type="datetime1">
              <a:rPr lang="ru-RU"/>
              <a:pPr>
                <a:defRPr/>
              </a:pPr>
              <a:t>07.06.2017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09A6A-F050-412A-9352-B0F10D87E8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2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1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05E85-BAF6-4D61-B11A-08831269DB27}" type="datetime1">
              <a:rPr lang="ru-RU"/>
              <a:pPr>
                <a:defRPr/>
              </a:pPr>
              <a:t>07.06.2017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2438E-43CF-4D33-A83F-4E40FC7AA6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25E5A-8042-4E42-813D-77F7813CD264}" type="datetime1">
              <a:rPr lang="ru-RU"/>
              <a:pPr>
                <a:defRPr/>
              </a:pPr>
              <a:t>07.06.2017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77E3A-178A-473E-9F23-B5E67574E6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45FDC57-C467-4B02-A003-DAD83DC1AB55}" type="datetime1">
              <a:rPr lang="ru-RU"/>
              <a:pPr>
                <a:defRPr/>
              </a:pPr>
              <a:t>07.06.2017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6CFD804-1DEA-4E50-982F-2DBFECC83D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84;&#1072;&#1084;&#1080;&#1085;&#1086;\aktirf\&#1076;&#1077;&#1085;&#1100;%20&#1088;&#1086;&#1078;&#1076;&#1077;&#1085;&#1080;&#1103;\&#1041;&#1072;&#1088;&#1073;&#1072;&#1088;&#1080;&#1082;&#1080;%20-%20&#1057;%20%20&#1076;&#1085;&#1077;&#1084;%20%20&#1088;&#1086;&#1078;&#1076;&#1077;&#1085;&#1080;&#1103;!%20%20(audiopoisk.com).mp3" TargetMode="Externa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10.png"/><Relationship Id="rId9" Type="http://schemas.microsoft.com/office/2007/relationships/diagramDrawing" Target="../diagrams/drawing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0.png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7.xml"/><Relationship Id="rId5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8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13" Type="http://schemas.openxmlformats.org/officeDocument/2006/relationships/diagramColors" Target="../diagrams/colors6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5.xml"/><Relationship Id="rId12" Type="http://schemas.openxmlformats.org/officeDocument/2006/relationships/diagramQuickStyle" Target="../diagrams/quickStyle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5.xml"/><Relationship Id="rId11" Type="http://schemas.openxmlformats.org/officeDocument/2006/relationships/diagramLayout" Target="../diagrams/layout6.xml"/><Relationship Id="rId5" Type="http://schemas.openxmlformats.org/officeDocument/2006/relationships/diagramData" Target="../diagrams/data5.xml"/><Relationship Id="rId15" Type="http://schemas.openxmlformats.org/officeDocument/2006/relationships/chart" Target="../charts/chart11.xml"/><Relationship Id="rId10" Type="http://schemas.openxmlformats.org/officeDocument/2006/relationships/diagramData" Target="../diagrams/data6.xml"/><Relationship Id="rId4" Type="http://schemas.openxmlformats.org/officeDocument/2006/relationships/image" Target="../media/image10.png"/><Relationship Id="rId9" Type="http://schemas.microsoft.com/office/2007/relationships/diagramDrawing" Target="../diagrams/drawing5.xml"/><Relationship Id="rId14" Type="http://schemas.microsoft.com/office/2007/relationships/diagramDrawing" Target="../diagrams/drawing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hyperlink" Target="http://www.kedradm.tomsk.ru/" TargetMode="Externa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hyperlink" Target="consultantplus://offline/ref=898A081389DC8A0B88D8BF6E90D88B012C8367F9147FD61FE7B91D23B9J8hFI" TargetMode="Externa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chart" Target="../charts/chart1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2.xml"/><Relationship Id="rId5" Type="http://schemas.openxmlformats.org/officeDocument/2006/relationships/image" Target="../media/image24.png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emf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chart" Target="../charts/chart15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4.xml"/><Relationship Id="rId5" Type="http://schemas.openxmlformats.org/officeDocument/2006/relationships/image" Target="../media/image25.emf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7.xml"/><Relationship Id="rId5" Type="http://schemas.openxmlformats.org/officeDocument/2006/relationships/chart" Target="../charts/chart16.xml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8.xml"/><Relationship Id="rId4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://vlfin.ru/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://www.findep.org/" TargetMode="External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84;&#1072;&#1084;&#1080;&#1085;&#1086;\aktirf\&#1076;&#1077;&#1085;&#1100;%20&#1088;&#1086;&#1078;&#1076;&#1077;&#1085;&#1080;&#1103;\&#1041;&#1072;&#1088;&#1073;&#1072;&#1088;&#1080;&#1082;&#1080;%20-%20&#1057;%20%20&#1076;&#1085;&#1077;&#1084;%20%20&#1088;&#1086;&#1078;&#1076;&#1077;&#1085;&#1080;&#1103;!%20%20(audiopoisk.com).mp3" TargetMode="External"/><Relationship Id="rId6" Type="http://schemas.openxmlformats.org/officeDocument/2006/relationships/hyperlink" Target="http://www.minfin.ru/" TargetMode="External"/><Relationship Id="rId5" Type="http://schemas.openxmlformats.org/officeDocument/2006/relationships/hyperlink" Target="mailto:kedroviy@findep.org" TargetMode="Externa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18" Type="http://schemas.openxmlformats.org/officeDocument/2006/relationships/diagramColors" Target="../diagrams/colors3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17" Type="http://schemas.openxmlformats.org/officeDocument/2006/relationships/diagramQuickStyle" Target="../diagrams/quickStyle3.xml"/><Relationship Id="rId2" Type="http://schemas.openxmlformats.org/officeDocument/2006/relationships/notesSlide" Target="../notesSlides/notesSlide4.xml"/><Relationship Id="rId16" Type="http://schemas.openxmlformats.org/officeDocument/2006/relationships/diagramLayout" Target="../diagrams/layout3.xml"/><Relationship Id="rId20" Type="http://schemas.openxmlformats.org/officeDocument/2006/relationships/chart" Target="../charts/chart2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5" Type="http://schemas.openxmlformats.org/officeDocument/2006/relationships/diagramData" Target="../diagrams/data3.xml"/><Relationship Id="rId10" Type="http://schemas.openxmlformats.org/officeDocument/2006/relationships/diagramData" Target="../diagrams/data2.xml"/><Relationship Id="rId19" Type="http://schemas.microsoft.com/office/2007/relationships/diagramDrawing" Target="../diagrams/drawing3.xml"/><Relationship Id="rId4" Type="http://schemas.openxmlformats.org/officeDocument/2006/relationships/image" Target="../media/image10.png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4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Барбарики - С  днем  рождения! 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5800" y="6553200"/>
            <a:ext cx="33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Blueprint%20bord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9060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DSCN60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722" y="508000"/>
            <a:ext cx="3095625" cy="241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Кедровый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7545" y="466726"/>
            <a:ext cx="2847975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DSCN25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17479" y="4062413"/>
            <a:ext cx="3200532" cy="229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 descr="DSCN248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34246" y="493713"/>
            <a:ext cx="3468819" cy="2418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 descr="DSCN252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5679" y="4064000"/>
            <a:ext cx="2976959" cy="230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" name="Rectangle 10"/>
          <p:cNvSpPr>
            <a:spLocks noChangeArrowheads="1"/>
          </p:cNvSpPr>
          <p:nvPr/>
        </p:nvSpPr>
        <p:spPr bwMode="auto">
          <a:xfrm>
            <a:off x="992560" y="2780928"/>
            <a:ext cx="83375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altLang="ru-RU" sz="2800" b="1" dirty="0">
                <a:solidFill>
                  <a:srgbClr val="000066"/>
                </a:solidFill>
              </a:rPr>
              <a:t>   </a:t>
            </a:r>
            <a:r>
              <a:rPr lang="ru-RU" altLang="ru-RU" sz="3200" b="1" dirty="0">
                <a:solidFill>
                  <a:srgbClr val="CC0000"/>
                </a:solidFill>
              </a:rPr>
              <a:t>БЮДЖЕТ ДЛЯ ГРАЖДАН</a:t>
            </a:r>
          </a:p>
        </p:txBody>
      </p:sp>
      <p:pic>
        <p:nvPicPr>
          <p:cNvPr id="3082" name="Picture 12" descr="DSC0326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40368" y="4048126"/>
            <a:ext cx="3155817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3" name="Rectangle 13"/>
          <p:cNvSpPr>
            <a:spLocks noChangeArrowheads="1"/>
          </p:cNvSpPr>
          <p:nvPr/>
        </p:nvSpPr>
        <p:spPr bwMode="auto">
          <a:xfrm>
            <a:off x="776536" y="3140968"/>
            <a:ext cx="927139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ru-RU" altLang="ru-RU" sz="3200" b="1" dirty="0" smtClean="0">
                <a:solidFill>
                  <a:srgbClr val="CC0000"/>
                </a:solidFill>
              </a:rPr>
              <a:t>ИТОГИ ИСПОЛНЕНИЯ БЮДЖЕТА</a:t>
            </a:r>
          </a:p>
          <a:p>
            <a:pPr algn="ctr" eaLnBrk="0" hangingPunct="0"/>
            <a:r>
              <a:rPr lang="ru-RU" altLang="ru-RU" sz="3200" b="1" dirty="0" smtClean="0">
                <a:solidFill>
                  <a:srgbClr val="CC0000"/>
                </a:solidFill>
              </a:rPr>
              <a:t> ЗА 2016 ГОД</a:t>
            </a:r>
            <a:endParaRPr lang="ru-RU" altLang="ru-RU" sz="2800" b="1" dirty="0">
              <a:solidFill>
                <a:srgbClr val="000066"/>
              </a:solidFill>
            </a:endParaRPr>
          </a:p>
        </p:txBody>
      </p:sp>
      <p:pic>
        <p:nvPicPr>
          <p:cNvPr id="3084" name="Picture 2" descr="Coat of arms of Kedrovy (Tomsk oblast)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72480" y="2852936"/>
            <a:ext cx="1398191" cy="180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Blueprint%20bord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463"/>
            <a:ext cx="9929082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57456" y="44624"/>
            <a:ext cx="7429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94" name="TextBox 3"/>
          <p:cNvSpPr txBox="1">
            <a:spLocks noChangeArrowheads="1"/>
          </p:cNvSpPr>
          <p:nvPr/>
        </p:nvSpPr>
        <p:spPr bwMode="auto">
          <a:xfrm>
            <a:off x="992560" y="476987"/>
            <a:ext cx="7613650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500" b="1" dirty="0" smtClean="0">
                <a:cs typeface="Times New Roman" pitchFamily="18" charset="0"/>
              </a:rPr>
              <a:t>ИСПОЛНЕНИЕ РАСХОДОВ</a:t>
            </a:r>
            <a:endParaRPr lang="ru-RU" sz="1500" b="1" dirty="0">
              <a:cs typeface="Times New Roman" pitchFamily="18" charset="0"/>
            </a:endParaRPr>
          </a:p>
        </p:txBody>
      </p:sp>
      <p:sp>
        <p:nvSpPr>
          <p:cNvPr id="28695" name="TextBox 4"/>
          <p:cNvSpPr txBox="1">
            <a:spLocks noChangeArrowheads="1"/>
          </p:cNvSpPr>
          <p:nvPr/>
        </p:nvSpPr>
        <p:spPr bwMode="auto">
          <a:xfrm>
            <a:off x="56456" y="22035"/>
            <a:ext cx="9001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cs typeface="Times New Roman" pitchFamily="18" charset="0"/>
              </a:rPr>
              <a:t>ИТОГИ ИСПОЛНЕНИЯ БЮДЖЕТА ГОРОДА КЕДРОВОГО ЗА </a:t>
            </a:r>
            <a:r>
              <a:rPr lang="ru-RU" sz="2000" b="1" dirty="0" smtClean="0">
                <a:solidFill>
                  <a:schemeClr val="bg1"/>
                </a:solidFill>
                <a:cs typeface="Times New Roman" pitchFamily="18" charset="0"/>
              </a:rPr>
              <a:t>2016 </a:t>
            </a:r>
            <a:r>
              <a:rPr lang="ru-RU" sz="2000" b="1" dirty="0">
                <a:solidFill>
                  <a:schemeClr val="bg1"/>
                </a:solidFill>
                <a:cs typeface="Times New Roman" pitchFamily="18" charset="0"/>
              </a:rPr>
              <a:t>ГОД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A68ADC-0803-4C50-BD3D-705186C2AE3C}" type="slidenum">
              <a:rPr lang="ru-RU"/>
              <a:pPr>
                <a:defRPr/>
              </a:pPr>
              <a:t>10</a:t>
            </a:fld>
            <a:endParaRPr lang="ru-RU"/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4214053141"/>
              </p:ext>
            </p:extLst>
          </p:nvPr>
        </p:nvGraphicFramePr>
        <p:xfrm>
          <a:off x="200472" y="908720"/>
          <a:ext cx="9505056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cxnSp>
        <p:nvCxnSpPr>
          <p:cNvPr id="4" name="Прямая со стрелкой 3"/>
          <p:cNvCxnSpPr/>
          <p:nvPr/>
        </p:nvCxnSpPr>
        <p:spPr>
          <a:xfrm flipH="1">
            <a:off x="1640632" y="2420888"/>
            <a:ext cx="3158753" cy="288032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4799385" y="2420888"/>
            <a:ext cx="0" cy="36004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799385" y="2420888"/>
            <a:ext cx="3465983" cy="288032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Blueprint%20bord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463"/>
            <a:ext cx="9929082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3141791"/>
              </p:ext>
            </p:extLst>
          </p:nvPr>
        </p:nvGraphicFramePr>
        <p:xfrm>
          <a:off x="53572" y="1168571"/>
          <a:ext cx="5594461" cy="5245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457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08578" y="8978"/>
            <a:ext cx="7429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TextBox 3"/>
          <p:cNvSpPr txBox="1">
            <a:spLocks noChangeArrowheads="1"/>
          </p:cNvSpPr>
          <p:nvPr/>
        </p:nvSpPr>
        <p:spPr bwMode="auto">
          <a:xfrm>
            <a:off x="53572" y="817563"/>
            <a:ext cx="9072563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500" b="1" u="sng" dirty="0">
                <a:cs typeface="Times New Roman" pitchFamily="18" charset="0"/>
              </a:rPr>
              <a:t>ИСПОЛНЕНИЕ РАСХОДОВ В РАЗРЕЗЕ ГЛАВНЫХ РАСПОРЯДИТЕЛЕЙ БЮДЖЕТНЫХ СРЕДСТВ</a:t>
            </a:r>
          </a:p>
        </p:txBody>
      </p:sp>
      <p:sp>
        <p:nvSpPr>
          <p:cNvPr id="24579" name="TextBox 4"/>
          <p:cNvSpPr txBox="1">
            <a:spLocks noChangeArrowheads="1"/>
          </p:cNvSpPr>
          <p:nvPr/>
        </p:nvSpPr>
        <p:spPr bwMode="auto">
          <a:xfrm>
            <a:off x="0" y="116632"/>
            <a:ext cx="89743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cs typeface="Times New Roman" pitchFamily="18" charset="0"/>
              </a:rPr>
              <a:t>ИТОГИ ИСПОЛНЕНИЯ БЮДЖЕТА ГОРОДА КЕДРОВОГО ЗА </a:t>
            </a:r>
            <a:r>
              <a:rPr lang="ru-RU" sz="2000" b="1" dirty="0" smtClean="0">
                <a:solidFill>
                  <a:schemeClr val="bg1"/>
                </a:solidFill>
                <a:cs typeface="Times New Roman" pitchFamily="18" charset="0"/>
              </a:rPr>
              <a:t>2016 </a:t>
            </a:r>
            <a:r>
              <a:rPr lang="ru-RU" sz="2000" b="1" dirty="0">
                <a:solidFill>
                  <a:schemeClr val="bg1"/>
                </a:solidFill>
                <a:cs typeface="Times New Roman" pitchFamily="18" charset="0"/>
              </a:rPr>
              <a:t>ГОД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C4B31-AF5E-421F-8111-E955A9EB19B6}" type="slidenum">
              <a:rPr lang="ru-RU"/>
              <a:pPr>
                <a:defRPr/>
              </a:pPr>
              <a:t>11</a:t>
            </a:fld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496616" y="2420888"/>
            <a:ext cx="180019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Общий объем расходов за 2016 год</a:t>
            </a:r>
          </a:p>
          <a:p>
            <a:pPr algn="ctr"/>
            <a:endParaRPr lang="ru-RU" sz="1400" b="1" dirty="0">
              <a:solidFill>
                <a:srgbClr val="FF0000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146 519,83 </a:t>
            </a:r>
          </a:p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тыс. рублей</a:t>
            </a:r>
            <a:endParaRPr lang="ru-RU" sz="1400" b="1" dirty="0">
              <a:solidFill>
                <a:srgbClr val="FF0000"/>
              </a:solidFill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81392" y="1124744"/>
            <a:ext cx="6826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2471313"/>
              </p:ext>
            </p:extLst>
          </p:nvPr>
        </p:nvGraphicFramePr>
        <p:xfrm>
          <a:off x="4016896" y="1334305"/>
          <a:ext cx="5834633" cy="49069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2649"/>
                <a:gridCol w="2148777"/>
                <a:gridCol w="972437"/>
                <a:gridCol w="878333"/>
                <a:gridCol w="972437"/>
              </a:tblGrid>
              <a:tr h="44446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КВСР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Наименование КВСР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Ассигнования 2016 год</a:t>
                      </a:r>
                      <a:endParaRPr lang="ru-RU" sz="12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Расход по ЛС</a:t>
                      </a:r>
                      <a:endParaRPr lang="ru-RU" sz="12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% исполнения</a:t>
                      </a:r>
                      <a:endParaRPr lang="ru-RU" sz="12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</a:tr>
              <a:tr h="5820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901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Администрация муниципального образования "Город Кедровый"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49 414,96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45 943,22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31,36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7734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902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Отдел финансов и экономики администрации муниципального образования "Город Кедровый"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5 703,42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5 205,65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3,55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7734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907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Отдел образования Администрации муниципального образования "Город Кедровый"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76 736,73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75 604,07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51,60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7284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909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Муниципальное учреждение "Кедровская ценрализованная библиотечная система"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3 413,13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3 371,42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2,30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7037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910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Муниципальное учреждение "Культура"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11 842,49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11 660,58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7,96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6296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912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Муниципальное учреждение "Централизованная бухгалтерия" города Кедрового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4 746,69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4 734,89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3,23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27161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Итого</a:t>
                      </a:r>
                      <a:endParaRPr lang="ru-RU" sz="12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151 857,44</a:t>
                      </a:r>
                      <a:endParaRPr lang="ru-RU" sz="12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146 519,83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96,49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Blueprint%20bord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463"/>
            <a:ext cx="9929082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3318" y="4762"/>
            <a:ext cx="7429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TextBox 3"/>
          <p:cNvSpPr txBox="1">
            <a:spLocks noChangeArrowheads="1"/>
          </p:cNvSpPr>
          <p:nvPr/>
        </p:nvSpPr>
        <p:spPr bwMode="auto">
          <a:xfrm>
            <a:off x="1443038" y="495300"/>
            <a:ext cx="7613650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500" b="1" u="sng">
                <a:cs typeface="Times New Roman" pitchFamily="18" charset="0"/>
              </a:rPr>
              <a:t>ИСПОЛНЕНИЕ РАСХОДОВ В РАЗРЕЗЕ ВИДОВ РАСХОДОВ</a:t>
            </a:r>
          </a:p>
        </p:txBody>
      </p:sp>
      <p:sp>
        <p:nvSpPr>
          <p:cNvPr id="26627" name="TextBox 4"/>
          <p:cNvSpPr txBox="1">
            <a:spLocks noChangeArrowheads="1"/>
          </p:cNvSpPr>
          <p:nvPr/>
        </p:nvSpPr>
        <p:spPr bwMode="auto">
          <a:xfrm>
            <a:off x="56456" y="0"/>
            <a:ext cx="92653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cs typeface="Times New Roman" pitchFamily="18" charset="0"/>
              </a:rPr>
              <a:t>ИТОГИ ИСПОЛНЕНИЯ БЮДЖЕТА ГОРОДА КЕДРОВОГО ЗА </a:t>
            </a:r>
            <a:r>
              <a:rPr lang="ru-RU" sz="2000" b="1" dirty="0" smtClean="0">
                <a:solidFill>
                  <a:schemeClr val="bg1"/>
                </a:solidFill>
                <a:cs typeface="Times New Roman" pitchFamily="18" charset="0"/>
              </a:rPr>
              <a:t>2016 </a:t>
            </a:r>
            <a:r>
              <a:rPr lang="ru-RU" sz="2000" b="1" dirty="0">
                <a:solidFill>
                  <a:schemeClr val="bg1"/>
                </a:solidFill>
                <a:cs typeface="Times New Roman" pitchFamily="18" charset="0"/>
              </a:rPr>
              <a:t>ГОД</a:t>
            </a:r>
          </a:p>
        </p:txBody>
      </p:sp>
      <p:sp>
        <p:nvSpPr>
          <p:cNvPr id="26653" name="TextBox 10"/>
          <p:cNvSpPr txBox="1">
            <a:spLocks noChangeArrowheads="1"/>
          </p:cNvSpPr>
          <p:nvPr/>
        </p:nvSpPr>
        <p:spPr bwMode="auto">
          <a:xfrm>
            <a:off x="371475" y="1163638"/>
            <a:ext cx="3754438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400" b="1" u="sng" dirty="0">
                <a:cs typeface="Times New Roman" pitchFamily="18" charset="0"/>
              </a:rPr>
              <a:t>Доля расходов бюджета по видам расходов</a:t>
            </a:r>
          </a:p>
        </p:txBody>
      </p:sp>
      <p:pic>
        <p:nvPicPr>
          <p:cNvPr id="2665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37376" y="980728"/>
            <a:ext cx="6826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2079338"/>
              </p:ext>
            </p:extLst>
          </p:nvPr>
        </p:nvGraphicFramePr>
        <p:xfrm>
          <a:off x="4304928" y="1533555"/>
          <a:ext cx="5537720" cy="4191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8500"/>
                <a:gridCol w="2108200"/>
                <a:gridCol w="858812"/>
                <a:gridCol w="936104"/>
                <a:gridCol w="936104"/>
              </a:tblGrid>
              <a:tr h="3352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КВР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Наименование КВР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Ассигнования 2016 год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Расход по ЛС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% исполнения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</a:tr>
              <a:tr h="11734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Расходы на выплаты персоналу в целях обеспечения выполнения функций государственными (муниципальными) органами, казенными учреждениями, органами управления государственными внебюджетными фондами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45 386,40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44 216,13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97,42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5029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200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Закупка товаров, работ и услуг для государственных (муниципальных) нужд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25 934,70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23 636,46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91,14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3352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300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Социальное обеспечение и иные выплаты населению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3 471,84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3 086,47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88,90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5029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400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Капитальные вложения в объекты государственной (муниципальной) собственности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640,00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640,00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100,00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6705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600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Предоставление субсидий бюджетным, автономным учреждениям и иным некоммерческим организациям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73 757,52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72 627,73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98,47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3352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700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Обслуживание государственного (муниципального) долга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165,00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89,94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54,51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1676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800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Иные бюджетные ассигнования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2 501,99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2 223,10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88,85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1676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Итого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151 857,44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146 519,83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96,49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8557538"/>
              </p:ext>
            </p:extLst>
          </p:nvPr>
        </p:nvGraphicFramePr>
        <p:xfrm>
          <a:off x="-48736" y="1118046"/>
          <a:ext cx="4594860" cy="4975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 descr="Blueprint%20bord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82" y="-17463"/>
            <a:ext cx="9929082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6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56688" y="91745"/>
            <a:ext cx="7429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TextBox 3"/>
          <p:cNvSpPr txBox="1">
            <a:spLocks noChangeArrowheads="1"/>
          </p:cNvSpPr>
          <p:nvPr/>
        </p:nvSpPr>
        <p:spPr bwMode="auto">
          <a:xfrm>
            <a:off x="632520" y="404664"/>
            <a:ext cx="761365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500" b="1" u="sng" dirty="0">
                <a:cs typeface="Times New Roman" pitchFamily="18" charset="0"/>
              </a:rPr>
              <a:t>ИСПОЛНЕНИЕ </a:t>
            </a:r>
            <a:r>
              <a:rPr lang="ru-RU" sz="1500" b="1" u="sng" dirty="0" smtClean="0">
                <a:cs typeface="Times New Roman" pitchFamily="18" charset="0"/>
              </a:rPr>
              <a:t>РАСХОДОВ</a:t>
            </a:r>
          </a:p>
          <a:p>
            <a:pPr algn="ctr"/>
            <a:r>
              <a:rPr lang="ru-RU" sz="1500" b="1" u="sng" dirty="0" smtClean="0">
                <a:cs typeface="Times New Roman" pitchFamily="18" charset="0"/>
              </a:rPr>
              <a:t>в 2016 году реализовывался программный бюджет</a:t>
            </a:r>
            <a:endParaRPr lang="ru-RU" sz="1500" b="1" u="sng" dirty="0">
              <a:cs typeface="Times New Roman" pitchFamily="18" charset="0"/>
            </a:endParaRPr>
          </a:p>
        </p:txBody>
      </p:sp>
      <p:sp>
        <p:nvSpPr>
          <p:cNvPr id="32771" name="TextBox 4"/>
          <p:cNvSpPr txBox="1">
            <a:spLocks noChangeArrowheads="1"/>
          </p:cNvSpPr>
          <p:nvPr/>
        </p:nvSpPr>
        <p:spPr bwMode="auto">
          <a:xfrm>
            <a:off x="0" y="0"/>
            <a:ext cx="92805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cs typeface="Times New Roman" pitchFamily="18" charset="0"/>
              </a:rPr>
              <a:t>ИТОГИ ИСПОЛНЕНИЯ БЮДЖЕТА ГОРОДА КЕДРОВОГО ЗА </a:t>
            </a:r>
            <a:r>
              <a:rPr lang="ru-RU" sz="2000" b="1" dirty="0" smtClean="0">
                <a:solidFill>
                  <a:schemeClr val="bg1"/>
                </a:solidFill>
                <a:cs typeface="Times New Roman" pitchFamily="18" charset="0"/>
              </a:rPr>
              <a:t>2016 </a:t>
            </a:r>
            <a:r>
              <a:rPr lang="ru-RU" sz="2000" b="1" dirty="0">
                <a:solidFill>
                  <a:schemeClr val="bg1"/>
                </a:solidFill>
                <a:cs typeface="Times New Roman" pitchFamily="18" charset="0"/>
              </a:rPr>
              <a:t>ГОД</a:t>
            </a:r>
          </a:p>
        </p:txBody>
      </p:sp>
      <p:sp>
        <p:nvSpPr>
          <p:cNvPr id="3" name="Овал 2"/>
          <p:cNvSpPr/>
          <p:nvPr/>
        </p:nvSpPr>
        <p:spPr>
          <a:xfrm>
            <a:off x="128464" y="836712"/>
            <a:ext cx="1239317" cy="50405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73 965,33</a:t>
            </a:r>
            <a:endParaRPr lang="ru-RU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(50,5 %)</a:t>
            </a:r>
            <a:endParaRPr lang="ru-RU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3" name="TextBox 5"/>
          <p:cNvSpPr txBox="1">
            <a:spLocks noChangeArrowheads="1"/>
          </p:cNvSpPr>
          <p:nvPr/>
        </p:nvSpPr>
        <p:spPr bwMode="auto">
          <a:xfrm>
            <a:off x="1352600" y="980728"/>
            <a:ext cx="76565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cs typeface="Times New Roman" pitchFamily="18" charset="0"/>
              </a:rPr>
              <a:t>Развитие образования, воспитание и организация отдыха детей в каникулярное время</a:t>
            </a:r>
          </a:p>
        </p:txBody>
      </p:sp>
      <p:sp>
        <p:nvSpPr>
          <p:cNvPr id="32775" name="TextBox 13"/>
          <p:cNvSpPr txBox="1">
            <a:spLocks noChangeArrowheads="1"/>
          </p:cNvSpPr>
          <p:nvPr/>
        </p:nvSpPr>
        <p:spPr bwMode="auto">
          <a:xfrm>
            <a:off x="1640632" y="1511251"/>
            <a:ext cx="624854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dirty="0">
                <a:cs typeface="Times New Roman" pitchFamily="18" charset="0"/>
              </a:rPr>
              <a:t>Муниципальное управление в муниципальном образовании </a:t>
            </a:r>
            <a:r>
              <a:rPr lang="ru-RU" sz="1400" dirty="0" smtClean="0">
                <a:cs typeface="Times New Roman" pitchFamily="18" charset="0"/>
              </a:rPr>
              <a:t>«Город Кедровый»</a:t>
            </a:r>
            <a:endParaRPr lang="ru-RU" sz="1400" dirty="0">
              <a:cs typeface="Times New Roman" pitchFamily="18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V="1">
            <a:off x="848544" y="1844824"/>
            <a:ext cx="8568952" cy="2"/>
          </a:xfrm>
          <a:prstGeom prst="line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Номер слайда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100EC0-E297-4EC0-91F9-EC2384B85453}" type="slidenum">
              <a:rPr lang="ru-RU"/>
              <a:pPr>
                <a:defRPr/>
              </a:pPr>
              <a:t>13</a:t>
            </a:fld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704528" y="1268760"/>
            <a:ext cx="8640960" cy="0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Группа 41"/>
          <p:cNvGrpSpPr/>
          <p:nvPr/>
        </p:nvGrpSpPr>
        <p:grpSpPr>
          <a:xfrm>
            <a:off x="848544" y="2120116"/>
            <a:ext cx="8640960" cy="1030575"/>
            <a:chOff x="932676" y="2845638"/>
            <a:chExt cx="8124011" cy="1030575"/>
          </a:xfrm>
        </p:grpSpPr>
        <p:sp>
          <p:nvSpPr>
            <p:cNvPr id="19" name="Овал 18"/>
            <p:cNvSpPr/>
            <p:nvPr/>
          </p:nvSpPr>
          <p:spPr>
            <a:xfrm>
              <a:off x="932676" y="3290426"/>
              <a:ext cx="1224483" cy="585787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3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11 980,30</a:t>
              </a:r>
              <a:endPara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3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(6,9 %)</a:t>
              </a:r>
              <a:endPara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779" name="TextBox 19"/>
            <p:cNvSpPr txBox="1">
              <a:spLocks noChangeArrowheads="1"/>
            </p:cNvSpPr>
            <p:nvPr/>
          </p:nvSpPr>
          <p:spPr bwMode="auto">
            <a:xfrm>
              <a:off x="1930839" y="2845638"/>
              <a:ext cx="605998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dirty="0">
                  <a:cs typeface="Times New Roman" pitchFamily="18" charset="0"/>
                </a:rPr>
                <a:t>Муниципальное хозяйство муниципального образования </a:t>
              </a:r>
              <a:r>
                <a:rPr lang="ru-RU" sz="1400" dirty="0" smtClean="0">
                  <a:cs typeface="Times New Roman" pitchFamily="18" charset="0"/>
                </a:rPr>
                <a:t>«Город Кедровый»</a:t>
              </a:r>
              <a:endParaRPr lang="ru-RU" sz="1400" dirty="0">
                <a:cs typeface="Times New Roman" pitchFamily="18" charset="0"/>
              </a:endParaRPr>
            </a:p>
          </p:txBody>
        </p:sp>
        <p:cxnSp>
          <p:nvCxnSpPr>
            <p:cNvPr id="26" name="Прямая соединительная линия 25"/>
            <p:cNvCxnSpPr/>
            <p:nvPr/>
          </p:nvCxnSpPr>
          <p:spPr>
            <a:xfrm flipV="1">
              <a:off x="1521010" y="3789040"/>
              <a:ext cx="7535677" cy="9936"/>
            </a:xfrm>
            <a:prstGeom prst="line">
              <a:avLst/>
            </a:prstGeom>
            <a:ln w="317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Группа 40"/>
          <p:cNvGrpSpPr/>
          <p:nvPr/>
        </p:nvGrpSpPr>
        <p:grpSpPr>
          <a:xfrm>
            <a:off x="560512" y="1988840"/>
            <a:ext cx="8856984" cy="1047298"/>
            <a:chOff x="660933" y="2575654"/>
            <a:chExt cx="8395754" cy="1047298"/>
          </a:xfrm>
        </p:grpSpPr>
        <p:sp>
          <p:nvSpPr>
            <p:cNvPr id="32777" name="TextBox 16"/>
            <p:cNvSpPr txBox="1">
              <a:spLocks noChangeArrowheads="1"/>
            </p:cNvSpPr>
            <p:nvPr/>
          </p:nvSpPr>
          <p:spPr bwMode="auto">
            <a:xfrm>
              <a:off x="2252451" y="3315175"/>
              <a:ext cx="555522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dirty="0">
                  <a:cs typeface="Times New Roman" pitchFamily="18" charset="0"/>
                </a:rPr>
                <a:t>Развитие культуры муниципального образования </a:t>
              </a:r>
              <a:r>
                <a:rPr lang="ru-RU" sz="1400" dirty="0" smtClean="0">
                  <a:cs typeface="Times New Roman" pitchFamily="18" charset="0"/>
                </a:rPr>
                <a:t>«Город Кедровый»</a:t>
              </a:r>
              <a:endParaRPr lang="ru-RU" sz="1400" dirty="0">
                <a:cs typeface="Times New Roman" pitchFamily="18" charset="0"/>
              </a:endParaRPr>
            </a:p>
          </p:txBody>
        </p:sp>
        <p:cxnSp>
          <p:nvCxnSpPr>
            <p:cNvPr id="34" name="Прямая соединительная линия 33"/>
            <p:cNvCxnSpPr/>
            <p:nvPr/>
          </p:nvCxnSpPr>
          <p:spPr>
            <a:xfrm>
              <a:off x="1503264" y="3065211"/>
              <a:ext cx="7553423" cy="6343"/>
            </a:xfrm>
            <a:prstGeom prst="line">
              <a:avLst/>
            </a:prstGeom>
            <a:ln w="317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Овал 15"/>
            <p:cNvSpPr/>
            <p:nvPr/>
          </p:nvSpPr>
          <p:spPr>
            <a:xfrm>
              <a:off x="660933" y="2575654"/>
              <a:ext cx="1195723" cy="56531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3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16 760,86</a:t>
              </a:r>
              <a:endPara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3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(11,4 %)</a:t>
              </a:r>
              <a:endPara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1208584" y="3070648"/>
            <a:ext cx="8280920" cy="646385"/>
            <a:chOff x="1402825" y="3969921"/>
            <a:chExt cx="7653862" cy="631026"/>
          </a:xfrm>
        </p:grpSpPr>
        <p:sp>
          <p:nvSpPr>
            <p:cNvPr id="22" name="Овал 21"/>
            <p:cNvSpPr/>
            <p:nvPr/>
          </p:nvSpPr>
          <p:spPr>
            <a:xfrm>
              <a:off x="1402825" y="4077072"/>
              <a:ext cx="1173911" cy="523875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3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1 789,80</a:t>
              </a:r>
              <a:endPara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3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(1,2 %)</a:t>
              </a:r>
              <a:endPara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781" name="TextBox 22"/>
            <p:cNvSpPr txBox="1">
              <a:spLocks noChangeArrowheads="1"/>
            </p:cNvSpPr>
            <p:nvPr/>
          </p:nvSpPr>
          <p:spPr bwMode="auto">
            <a:xfrm>
              <a:off x="2663662" y="3969921"/>
              <a:ext cx="6367463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dirty="0" smtClean="0">
                  <a:cs typeface="Times New Roman" pitchFamily="18" charset="0"/>
                </a:rPr>
                <a:t>Развитие </a:t>
              </a:r>
              <a:r>
                <a:rPr lang="ru-RU" sz="1400" dirty="0">
                  <a:cs typeface="Times New Roman" pitchFamily="18" charset="0"/>
                </a:rPr>
                <a:t>физической культуры, спорта и формирования здорового образа жизни населения на территории муниципального образования </a:t>
              </a:r>
              <a:r>
                <a:rPr lang="ru-RU" sz="1400" dirty="0" smtClean="0">
                  <a:cs typeface="Times New Roman" pitchFamily="18" charset="0"/>
                </a:rPr>
                <a:t>«Город Кедровый»</a:t>
              </a:r>
              <a:endParaRPr lang="ru-RU" sz="1400" dirty="0">
                <a:cs typeface="Times New Roman" pitchFamily="18" charset="0"/>
              </a:endParaRPr>
            </a:p>
          </p:txBody>
        </p:sp>
        <p:cxnSp>
          <p:nvCxnSpPr>
            <p:cNvPr id="35" name="Прямая соединительная линия 34"/>
            <p:cNvCxnSpPr/>
            <p:nvPr/>
          </p:nvCxnSpPr>
          <p:spPr>
            <a:xfrm flipV="1">
              <a:off x="1925734" y="4513877"/>
              <a:ext cx="7130953" cy="9936"/>
            </a:xfrm>
            <a:prstGeom prst="line">
              <a:avLst/>
            </a:prstGeom>
            <a:ln w="317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Группа 27"/>
          <p:cNvGrpSpPr/>
          <p:nvPr/>
        </p:nvGrpSpPr>
        <p:grpSpPr>
          <a:xfrm>
            <a:off x="1496616" y="3789040"/>
            <a:ext cx="7920880" cy="503237"/>
            <a:chOff x="2009307" y="4869160"/>
            <a:chExt cx="7047380" cy="503237"/>
          </a:xfrm>
        </p:grpSpPr>
        <p:sp>
          <p:nvSpPr>
            <p:cNvPr id="25" name="Овал 24"/>
            <p:cNvSpPr/>
            <p:nvPr/>
          </p:nvSpPr>
          <p:spPr>
            <a:xfrm>
              <a:off x="2009307" y="4869160"/>
              <a:ext cx="1150938" cy="503237"/>
            </a:xfrm>
            <a:prstGeom prst="ellipse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3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1 003,03 (0,7 %)</a:t>
              </a:r>
              <a:endPara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783" name="TextBox 25"/>
            <p:cNvSpPr txBox="1">
              <a:spLocks noChangeArrowheads="1"/>
            </p:cNvSpPr>
            <p:nvPr/>
          </p:nvSpPr>
          <p:spPr bwMode="auto">
            <a:xfrm>
              <a:off x="3224063" y="4951090"/>
              <a:ext cx="5082802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dirty="0">
                  <a:cs typeface="Times New Roman" pitchFamily="18" charset="0"/>
                </a:rPr>
                <a:t>Безопасность муниципального образования </a:t>
              </a:r>
              <a:r>
                <a:rPr lang="ru-RU" sz="1400" dirty="0" smtClean="0">
                  <a:cs typeface="Times New Roman" pitchFamily="18" charset="0"/>
                </a:rPr>
                <a:t>«Город Кедровый»</a:t>
              </a:r>
              <a:endParaRPr lang="ru-RU" sz="1400" dirty="0">
                <a:cs typeface="Times New Roman" pitchFamily="18" charset="0"/>
              </a:endParaRPr>
            </a:p>
          </p:txBody>
        </p:sp>
        <p:cxnSp>
          <p:nvCxnSpPr>
            <p:cNvPr id="37" name="Прямая соединительная линия 36"/>
            <p:cNvCxnSpPr/>
            <p:nvPr/>
          </p:nvCxnSpPr>
          <p:spPr>
            <a:xfrm flipV="1">
              <a:off x="2792760" y="5301208"/>
              <a:ext cx="6263927" cy="9936"/>
            </a:xfrm>
            <a:prstGeom prst="line">
              <a:avLst/>
            </a:prstGeom>
            <a:ln w="31750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Группа 45"/>
          <p:cNvGrpSpPr/>
          <p:nvPr/>
        </p:nvGrpSpPr>
        <p:grpSpPr>
          <a:xfrm>
            <a:off x="1856656" y="4365104"/>
            <a:ext cx="7560840" cy="503237"/>
            <a:chOff x="2009307" y="4869160"/>
            <a:chExt cx="6655654" cy="503237"/>
          </a:xfrm>
          <a:solidFill>
            <a:srgbClr val="CC00FF"/>
          </a:solidFill>
        </p:grpSpPr>
        <p:sp>
          <p:nvSpPr>
            <p:cNvPr id="47" name="Овал 46"/>
            <p:cNvSpPr/>
            <p:nvPr/>
          </p:nvSpPr>
          <p:spPr>
            <a:xfrm>
              <a:off x="2009307" y="4869160"/>
              <a:ext cx="1150938" cy="503237"/>
            </a:xfrm>
            <a:prstGeom prst="ellipse">
              <a:avLst/>
            </a:prstGeom>
            <a:grpFill/>
            <a:ln>
              <a:solidFill>
                <a:srgbClr val="CC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3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396,24 (0,3 %)</a:t>
              </a:r>
              <a:endPara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9" name="Прямая соединительная линия 48"/>
            <p:cNvCxnSpPr/>
            <p:nvPr/>
          </p:nvCxnSpPr>
          <p:spPr>
            <a:xfrm>
              <a:off x="2911201" y="5331796"/>
              <a:ext cx="5753760" cy="40601"/>
            </a:xfrm>
            <a:prstGeom prst="line">
              <a:avLst/>
            </a:prstGeom>
            <a:grpFill/>
            <a:ln w="31750">
              <a:solidFill>
                <a:srgbClr val="CC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Прямоугольник 38"/>
          <p:cNvSpPr/>
          <p:nvPr/>
        </p:nvSpPr>
        <p:spPr>
          <a:xfrm>
            <a:off x="3440832" y="6093296"/>
            <a:ext cx="984405" cy="43286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2 019,10</a:t>
            </a:r>
          </a:p>
          <a:p>
            <a:pPr algn="ctr"/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(1,38 %)</a:t>
            </a:r>
            <a:endParaRPr lang="ru-RU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76936" y="6093296"/>
            <a:ext cx="31460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Непрограммное направление расходов</a:t>
            </a:r>
            <a:endParaRPr lang="ru-RU" sz="1400" dirty="0"/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4448944" y="6381328"/>
            <a:ext cx="4968552" cy="0"/>
          </a:xfrm>
          <a:prstGeom prst="line">
            <a:avLst/>
          </a:prstGeom>
          <a:ln w="317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Группа 35"/>
          <p:cNvGrpSpPr/>
          <p:nvPr/>
        </p:nvGrpSpPr>
        <p:grpSpPr>
          <a:xfrm>
            <a:off x="2288704" y="4299045"/>
            <a:ext cx="7128792" cy="1145360"/>
            <a:chOff x="2009307" y="4227037"/>
            <a:chExt cx="6655654" cy="1145360"/>
          </a:xfrm>
          <a:solidFill>
            <a:srgbClr val="CC00FF"/>
          </a:solidFill>
        </p:grpSpPr>
        <p:sp>
          <p:nvSpPr>
            <p:cNvPr id="38" name="Овал 37"/>
            <p:cNvSpPr/>
            <p:nvPr/>
          </p:nvSpPr>
          <p:spPr>
            <a:xfrm>
              <a:off x="2009307" y="4869160"/>
              <a:ext cx="1150938" cy="503237"/>
            </a:xfrm>
            <a:prstGeom prst="ellipse">
              <a:avLst/>
            </a:prstGeom>
            <a:solidFill>
              <a:srgbClr val="33CCFF"/>
            </a:solidFill>
            <a:ln>
              <a:solidFill>
                <a:srgbClr val="00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3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49,50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3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(0,03 %)</a:t>
              </a:r>
              <a:endPara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TextBox 25"/>
            <p:cNvSpPr txBox="1">
              <a:spLocks noChangeArrowheads="1"/>
            </p:cNvSpPr>
            <p:nvPr/>
          </p:nvSpPr>
          <p:spPr bwMode="auto">
            <a:xfrm>
              <a:off x="2920551" y="4227037"/>
              <a:ext cx="547513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dirty="0" smtClean="0"/>
                <a:t>Создание условий для развития предпринимательства на территории муниципального образования «Город Кедровый» на 2015-2017 годы</a:t>
              </a:r>
              <a:endParaRPr lang="ru-RU" sz="1400" dirty="0">
                <a:cs typeface="Times New Roman" pitchFamily="18" charset="0"/>
              </a:endParaRPr>
            </a:p>
          </p:txBody>
        </p:sp>
        <p:cxnSp>
          <p:nvCxnSpPr>
            <p:cNvPr id="50" name="Прямая соединительная линия 49"/>
            <p:cNvCxnSpPr/>
            <p:nvPr/>
          </p:nvCxnSpPr>
          <p:spPr>
            <a:xfrm>
              <a:off x="2911201" y="5331796"/>
              <a:ext cx="5753760" cy="40601"/>
            </a:xfrm>
            <a:prstGeom prst="line">
              <a:avLst/>
            </a:prstGeom>
            <a:grpFill/>
            <a:ln w="31750">
              <a:solidFill>
                <a:srgbClr val="33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Группа 50"/>
          <p:cNvGrpSpPr/>
          <p:nvPr/>
        </p:nvGrpSpPr>
        <p:grpSpPr>
          <a:xfrm>
            <a:off x="2576736" y="4882896"/>
            <a:ext cx="6840760" cy="1137573"/>
            <a:chOff x="2009307" y="4234824"/>
            <a:chExt cx="6655654" cy="1137573"/>
          </a:xfrm>
          <a:solidFill>
            <a:srgbClr val="CC00FF"/>
          </a:solidFill>
        </p:grpSpPr>
        <p:sp>
          <p:nvSpPr>
            <p:cNvPr id="52" name="Овал 51"/>
            <p:cNvSpPr/>
            <p:nvPr/>
          </p:nvSpPr>
          <p:spPr>
            <a:xfrm>
              <a:off x="2009307" y="4869160"/>
              <a:ext cx="1150938" cy="503237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3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12,25 (0,01 %)</a:t>
              </a:r>
              <a:endPara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TextBox 25"/>
            <p:cNvSpPr txBox="1">
              <a:spLocks noChangeArrowheads="1"/>
            </p:cNvSpPr>
            <p:nvPr/>
          </p:nvSpPr>
          <p:spPr bwMode="auto">
            <a:xfrm>
              <a:off x="3074540" y="4234824"/>
              <a:ext cx="547513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dirty="0" smtClean="0"/>
                <a:t>Повышение энергетической эффективности на территории муниципального образования "Город Кедровый" на 2011-2020 гг.</a:t>
              </a:r>
              <a:endParaRPr lang="ru-RU" sz="1400" dirty="0">
                <a:cs typeface="Times New Roman" pitchFamily="18" charset="0"/>
              </a:endParaRPr>
            </a:p>
          </p:txBody>
        </p:sp>
        <p:cxnSp>
          <p:nvCxnSpPr>
            <p:cNvPr id="54" name="Прямая соединительная линия 53"/>
            <p:cNvCxnSpPr/>
            <p:nvPr/>
          </p:nvCxnSpPr>
          <p:spPr>
            <a:xfrm>
              <a:off x="2911201" y="5331796"/>
              <a:ext cx="5753760" cy="40601"/>
            </a:xfrm>
            <a:prstGeom prst="line">
              <a:avLst/>
            </a:prstGeom>
            <a:grpFill/>
            <a:ln w="317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Овал 12"/>
          <p:cNvSpPr/>
          <p:nvPr/>
        </p:nvSpPr>
        <p:spPr>
          <a:xfrm>
            <a:off x="344488" y="1412776"/>
            <a:ext cx="1224136" cy="55852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38 543,41</a:t>
            </a:r>
            <a:endParaRPr lang="ru-RU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(26,3 %)</a:t>
            </a:r>
            <a:endParaRPr lang="ru-RU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25"/>
          <p:cNvSpPr txBox="1">
            <a:spLocks noChangeArrowheads="1"/>
          </p:cNvSpPr>
          <p:nvPr/>
        </p:nvSpPr>
        <p:spPr bwMode="auto">
          <a:xfrm>
            <a:off x="3984022" y="5416069"/>
            <a:ext cx="562740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dirty="0" smtClean="0"/>
              <a:t>Непрерывное экологическое образование и просвещение населения муниципального образования «Город Кедровый 2016-2018 гг.»</a:t>
            </a:r>
            <a:endParaRPr lang="ru-RU" sz="1400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Blueprint%20bord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463"/>
            <a:ext cx="9929082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63050" y="4762"/>
            <a:ext cx="7429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TextBox 3"/>
          <p:cNvSpPr txBox="1">
            <a:spLocks noChangeArrowheads="1"/>
          </p:cNvSpPr>
          <p:nvPr/>
        </p:nvSpPr>
        <p:spPr bwMode="auto">
          <a:xfrm>
            <a:off x="632520" y="495300"/>
            <a:ext cx="7613650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500" b="1" u="sng" dirty="0" smtClean="0">
                <a:cs typeface="Times New Roman" pitchFamily="18" charset="0"/>
              </a:rPr>
              <a:t>ИНФОРМАЦИЯ ОБ ОБЪЕМАХ РЕАЛИЗАЦИИ МУНИЦИПАЛЬНЫХ ПРОГРАММ</a:t>
            </a:r>
            <a:endParaRPr lang="ru-RU" sz="1500" b="1" u="sng" dirty="0">
              <a:cs typeface="Times New Roman" pitchFamily="18" charset="0"/>
            </a:endParaRPr>
          </a:p>
        </p:txBody>
      </p:sp>
      <p:sp>
        <p:nvSpPr>
          <p:cNvPr id="22531" name="TextBox 4"/>
          <p:cNvSpPr txBox="1">
            <a:spLocks noChangeArrowheads="1"/>
          </p:cNvSpPr>
          <p:nvPr/>
        </p:nvSpPr>
        <p:spPr bwMode="auto">
          <a:xfrm>
            <a:off x="128464" y="-4030"/>
            <a:ext cx="89282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cs typeface="Times New Roman" pitchFamily="18" charset="0"/>
              </a:rPr>
              <a:t>ИТОГИ ИСПОЛНЕНИЯ БЮДЖЕТА ГОРОДА КЕДРОВОГО ЗА </a:t>
            </a:r>
            <a:r>
              <a:rPr lang="ru-RU" sz="2000" b="1" dirty="0" smtClean="0">
                <a:solidFill>
                  <a:schemeClr val="bg1"/>
                </a:solidFill>
                <a:cs typeface="Times New Roman" pitchFamily="18" charset="0"/>
              </a:rPr>
              <a:t>2016 </a:t>
            </a:r>
            <a:r>
              <a:rPr lang="ru-RU" sz="2000" b="1" dirty="0">
                <a:solidFill>
                  <a:schemeClr val="bg1"/>
                </a:solidFill>
                <a:cs typeface="Times New Roman" pitchFamily="18" charset="0"/>
              </a:rPr>
              <a:t>ГОД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74817C-95BD-44A2-8C03-7043E78FFE76}" type="slidenum">
              <a:rPr lang="ru-RU"/>
              <a:pPr>
                <a:defRPr/>
              </a:pPr>
              <a:t>14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9745183"/>
              </p:ext>
            </p:extLst>
          </p:nvPr>
        </p:nvGraphicFramePr>
        <p:xfrm>
          <a:off x="112285" y="1044993"/>
          <a:ext cx="9455961" cy="55143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75167"/>
                <a:gridCol w="1566557"/>
                <a:gridCol w="1623178"/>
                <a:gridCol w="1491059"/>
              </a:tblGrid>
              <a:tr h="25672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</a:rPr>
                        <a:t>Наименование муниципальной программы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8" marR="5018" marT="5018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</a:rPr>
                        <a:t>Бюджетные назначения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8" marR="5018" marT="5018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</a:rPr>
                        <a:t>Исполнено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8" marR="5018" marT="5018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 dirty="0">
                          <a:effectLst/>
                        </a:rPr>
                        <a:t>% исполнения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8" marR="5018" marT="5018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84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Муниципальная программа "Развитие образования, воспитание и организация отдыха детей в каникулярное время"</a:t>
                      </a:r>
                      <a:endParaRPr lang="ru-RU" sz="12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8" marR="5018" marT="50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75 089,31</a:t>
                      </a:r>
                      <a:endParaRPr lang="ru-RU" sz="12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8" marR="5018" marT="50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73 965,33</a:t>
                      </a:r>
                      <a:endParaRPr lang="ru-RU" sz="12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8" marR="5018" marT="50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98,50</a:t>
                      </a:r>
                      <a:endParaRPr lang="ru-RU" sz="12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8" marR="5018" marT="5018" marB="0" anchor="ctr"/>
                </a:tc>
              </a:tr>
              <a:tr h="6709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Муниципальная программа "Развитие физической культуры, спорта и формирования здорового образа жизни населения на территории муниципального образования "Город Кедровый"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8" marR="5018" marT="501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</a:rPr>
                        <a:t>1 794,40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8" marR="5018" marT="501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</a:rPr>
                        <a:t>1 789,80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8" marR="5018" marT="501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</a:rPr>
                        <a:t>99,74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8" marR="5018" marT="501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259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Муниципальная программа "Развитие культуры муниципального образования "Город Кедровый"</a:t>
                      </a:r>
                      <a:endParaRPr lang="ru-RU" sz="12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8" marR="5018" marT="50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12 179,73</a:t>
                      </a:r>
                      <a:endParaRPr lang="ru-RU" sz="12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8" marR="5018" marT="50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11 980,30</a:t>
                      </a:r>
                      <a:endParaRPr lang="ru-RU" sz="12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8" marR="5018" marT="50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98,36</a:t>
                      </a:r>
                      <a:endParaRPr lang="ru-RU" sz="12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8" marR="5018" marT="5018" marB="0" anchor="ctr"/>
                </a:tc>
              </a:tr>
              <a:tr h="5543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Муниципальная программа "Создание условий для развития предпринимательства на территории муниципального образования "Город Кедровый" на 2011-2017 годы"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8" marR="5018" marT="501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</a:rPr>
                        <a:t>396,24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8" marR="5018" marT="501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</a:rPr>
                        <a:t>396,24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8" marR="5018" marT="501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</a:rPr>
                        <a:t>100,00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8" marR="5018" marT="501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25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Муниципальная программа "Безопасность муниципального образования "Город Кедровый"</a:t>
                      </a:r>
                      <a:endParaRPr lang="ru-RU" sz="12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8" marR="5018" marT="50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2 660,20</a:t>
                      </a:r>
                      <a:endParaRPr lang="ru-RU" sz="12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8" marR="5018" marT="50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1 003,03</a:t>
                      </a:r>
                      <a:endParaRPr lang="ru-RU" sz="12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8" marR="5018" marT="50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37,71</a:t>
                      </a:r>
                      <a:endParaRPr lang="ru-RU" sz="12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8" marR="5018" marT="5018" marB="0" anchor="ctr"/>
                </a:tc>
              </a:tr>
              <a:tr h="5192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Муниципальная программа "Муниципальное хозяйство муниципального образования "Город Кедровый"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8" marR="5018" marT="501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</a:rPr>
                        <a:t>17 351,55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8" marR="5018" marT="501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</a:rPr>
                        <a:t>16 760,86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8" marR="5018" marT="501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</a:rPr>
                        <a:t>96,60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8" marR="5018" marT="501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776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Муниципальная программа "Повышение энергетической эффективности на территории муниципального образования "Город Кедровый" на 2011-2020 гг."</a:t>
                      </a:r>
                      <a:endParaRPr lang="ru-RU" sz="12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8" marR="5018" marT="50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50,00</a:t>
                      </a:r>
                      <a:endParaRPr lang="ru-RU" sz="12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8" marR="5018" marT="50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49,50</a:t>
                      </a:r>
                      <a:endParaRPr lang="ru-RU" sz="12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8" marR="5018" marT="50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99,00</a:t>
                      </a:r>
                      <a:endParaRPr lang="ru-RU" sz="12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8" marR="5018" marT="5018" marB="0" anchor="ctr"/>
                </a:tc>
              </a:tr>
              <a:tr h="5601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Муниципальная программа "Муниципальное управление в муниципальном образовании "Город Кедровый"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8" marR="5018" marT="501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</a:rPr>
                        <a:t>40 221,53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8" marR="5018" marT="501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</a:rPr>
                        <a:t>38 543,41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8" marR="5018" marT="501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</a:rPr>
                        <a:t>95,83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8" marR="5018" marT="501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367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Муниципальная программа "Непрерывное экологическое образование и просвещение населения муниципального образования «Город Кедровый 2016-2018гг."</a:t>
                      </a:r>
                      <a:endParaRPr lang="ru-RU" sz="12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8" marR="5018" marT="50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20,00</a:t>
                      </a:r>
                      <a:endParaRPr lang="ru-RU" sz="12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8" marR="5018" marT="50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12,25</a:t>
                      </a:r>
                      <a:endParaRPr lang="ru-RU" sz="12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8" marR="5018" marT="50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61,25</a:t>
                      </a:r>
                      <a:endParaRPr lang="ru-RU" sz="12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8" marR="5018" marT="5018" marB="0" anchor="ctr"/>
                </a:tc>
              </a:tr>
              <a:tr h="2217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Непрограммное направление расходов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8" marR="5018" marT="501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</a:rPr>
                        <a:t>2 094,47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8" marR="5018" marT="501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</a:rPr>
                        <a:t>2 019,10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8" marR="5018" marT="501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</a:rPr>
                        <a:t>96,40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8" marR="5018" marT="501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29886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</a:rPr>
                        <a:t> </a:t>
                      </a:r>
                      <a:r>
                        <a:rPr lang="ru-RU" sz="1200" b="1" u="none" strike="noStrike" dirty="0" smtClean="0">
                          <a:effectLst/>
                        </a:rPr>
                        <a:t>ИТОГО: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8" marR="5018" marT="50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</a:rPr>
                        <a:t>151 857,44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8" marR="5018" marT="50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</a:rPr>
                        <a:t>146 519,83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8" marR="5018" marT="5018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effectLst/>
                        </a:rPr>
                        <a:t>96,49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18" marR="5018" marT="5018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" descr="Blueprint%20bord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" y="-31262"/>
            <a:ext cx="9906000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4568EC-612C-4499-8B7B-F16CD3C6B824}" type="slidenum">
              <a:rPr lang="ru-RU"/>
              <a:pPr>
                <a:defRPr/>
              </a:pPr>
              <a:t>15</a:t>
            </a:fld>
            <a:endParaRPr lang="ru-RU"/>
          </a:p>
        </p:txBody>
      </p:sp>
      <p:grpSp>
        <p:nvGrpSpPr>
          <p:cNvPr id="3" name="Группа 5"/>
          <p:cNvGrpSpPr/>
          <p:nvPr/>
        </p:nvGrpSpPr>
        <p:grpSpPr>
          <a:xfrm>
            <a:off x="0" y="116632"/>
            <a:ext cx="9777537" cy="883493"/>
            <a:chOff x="4055" y="0"/>
            <a:chExt cx="9864639" cy="1000125"/>
          </a:xfrm>
        </p:grpSpPr>
        <p:pic>
          <p:nvPicPr>
            <p:cNvPr id="14338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125744" y="19050"/>
              <a:ext cx="742950" cy="981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0" name="TextBox 4"/>
            <p:cNvSpPr txBox="1">
              <a:spLocks noChangeArrowheads="1"/>
            </p:cNvSpPr>
            <p:nvPr/>
          </p:nvSpPr>
          <p:spPr bwMode="auto">
            <a:xfrm>
              <a:off x="4055" y="0"/>
              <a:ext cx="8960558" cy="4529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2000" b="1" dirty="0">
                  <a:solidFill>
                    <a:schemeClr val="bg1"/>
                  </a:solidFill>
                  <a:cs typeface="Times New Roman" pitchFamily="18" charset="0"/>
                </a:rPr>
                <a:t>ИТОГИ ИСПОЛНЕНИЯ БЮДЖЕТА ГОРОДА КЕДРОВОГО ЗА </a:t>
              </a:r>
              <a:r>
                <a:rPr lang="ru-RU" sz="2000" b="1" dirty="0" smtClean="0">
                  <a:solidFill>
                    <a:schemeClr val="bg1"/>
                  </a:solidFill>
                  <a:cs typeface="Times New Roman" pitchFamily="18" charset="0"/>
                </a:rPr>
                <a:t>2016 </a:t>
              </a:r>
              <a:r>
                <a:rPr lang="ru-RU" sz="2000" b="1" dirty="0">
                  <a:solidFill>
                    <a:schemeClr val="bg1"/>
                  </a:solidFill>
                  <a:cs typeface="Times New Roman" pitchFamily="18" charset="0"/>
                </a:rPr>
                <a:t>ГОД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625477" y="5383124"/>
            <a:ext cx="8119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2012 год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674018" y="5013175"/>
            <a:ext cx="8119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2013 год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598536" y="4876235"/>
            <a:ext cx="8119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2014 год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775238" y="4911886"/>
            <a:ext cx="8119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2015 год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632520" y="476221"/>
            <a:ext cx="761365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500" b="1" u="sng" dirty="0" smtClean="0">
                <a:cs typeface="Times New Roman" pitchFamily="18" charset="0"/>
              </a:rPr>
              <a:t>ИНФОРМАЦИЯ О НЕПРОГРАММНЫХ НАПРАВЛЕНИЯХ РАСХОДОВ</a:t>
            </a:r>
            <a:endParaRPr lang="ru-RU" sz="1500" b="1" u="sng" dirty="0"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0403451"/>
              </p:ext>
            </p:extLst>
          </p:nvPr>
        </p:nvGraphicFramePr>
        <p:xfrm>
          <a:off x="200472" y="1495779"/>
          <a:ext cx="9433049" cy="38873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96929"/>
                <a:gridCol w="1251779"/>
                <a:gridCol w="1102758"/>
                <a:gridCol w="1281583"/>
              </a:tblGrid>
              <a:tr h="5250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Наименование КЦСР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</a:rPr>
                        <a:t>Бюджетные назначения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</a:rPr>
                        <a:t>Исполнено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 dirty="0">
                          <a:effectLst/>
                        </a:rPr>
                        <a:t>% исполнения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745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Обслуживание долга муниципального образования «Город Кедровый»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165,00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</a:rPr>
                        <a:t>89,94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</a:rPr>
                        <a:t>54,5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4745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Резервные фонды Администрации Томской области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</a:rPr>
                        <a:t>1 658,60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</a:rPr>
                        <a:t>1 658,30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</a:rPr>
                        <a:t>100,0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654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Исполнение взысканий на средства местного бюджета, в том числе исполнение судебных актов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60,00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60,00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</a:rPr>
                        <a:t>100,0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4745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Материальная помощь отдельным категориям граждан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79,85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79,85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</a:rPr>
                        <a:t>100,0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745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Оплата налогов и сборов и иных обязательных платежей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101,03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101,01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</a:rPr>
                        <a:t>100,0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6361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Оказание поддержки общественным организациям муниципального образования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</a:rPr>
                        <a:t>30,00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</a:rPr>
                        <a:t>30,00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</a:rPr>
                        <a:t>100,0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2522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1" u="none" strike="noStrike" dirty="0" smtClean="0">
                          <a:effectLst/>
                        </a:rPr>
                        <a:t>ИТОГО:</a:t>
                      </a:r>
                      <a:endParaRPr lang="ru-RU" sz="1200" b="1" i="1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1" u="none" strike="noStrike" dirty="0">
                          <a:effectLst/>
                        </a:rPr>
                        <a:t>2 094,47</a:t>
                      </a:r>
                      <a:endParaRPr lang="ru-RU" sz="1200" b="1" i="1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1" u="none" strike="noStrike" dirty="0">
                          <a:effectLst/>
                        </a:rPr>
                        <a:t>2 019,10</a:t>
                      </a:r>
                      <a:endParaRPr lang="ru-RU" sz="1200" b="1" i="1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1" u="none" strike="noStrike" dirty="0">
                          <a:effectLst/>
                        </a:rPr>
                        <a:t>96,4</a:t>
                      </a:r>
                      <a:endParaRPr lang="ru-RU" sz="1200" b="1" i="1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Blueprint%20bord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463"/>
            <a:ext cx="9929082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63050" y="4762"/>
            <a:ext cx="7429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TextBox 3"/>
          <p:cNvSpPr txBox="1">
            <a:spLocks noChangeArrowheads="1"/>
          </p:cNvSpPr>
          <p:nvPr/>
        </p:nvSpPr>
        <p:spPr bwMode="auto">
          <a:xfrm>
            <a:off x="1443038" y="495300"/>
            <a:ext cx="7613650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500" b="1" u="sng" dirty="0">
                <a:cs typeface="Times New Roman" pitchFamily="18" charset="0"/>
              </a:rPr>
              <a:t>ИСПОЛНЕНИЕ РАСХОДОВ В РАЗРЕЗЕ ОТРАСЛЕЙ</a:t>
            </a:r>
          </a:p>
        </p:txBody>
      </p:sp>
      <p:sp>
        <p:nvSpPr>
          <p:cNvPr id="22531" name="TextBox 4"/>
          <p:cNvSpPr txBox="1">
            <a:spLocks noChangeArrowheads="1"/>
          </p:cNvSpPr>
          <p:nvPr/>
        </p:nvSpPr>
        <p:spPr bwMode="auto">
          <a:xfrm>
            <a:off x="128464" y="-4030"/>
            <a:ext cx="89282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cs typeface="Times New Roman" pitchFamily="18" charset="0"/>
              </a:rPr>
              <a:t>ИТОГИ ИСПОЛНЕНИЯ БЮДЖЕТА ГОРОДА КЕДРОВОГО ЗА </a:t>
            </a:r>
            <a:r>
              <a:rPr lang="ru-RU" sz="2000" b="1" dirty="0" smtClean="0">
                <a:solidFill>
                  <a:schemeClr val="bg1"/>
                </a:solidFill>
                <a:cs typeface="Times New Roman" pitchFamily="18" charset="0"/>
              </a:rPr>
              <a:t>2016 </a:t>
            </a:r>
            <a:r>
              <a:rPr lang="ru-RU" sz="2000" b="1" dirty="0">
                <a:solidFill>
                  <a:schemeClr val="bg1"/>
                </a:solidFill>
                <a:cs typeface="Times New Roman" pitchFamily="18" charset="0"/>
              </a:rPr>
              <a:t>ГОД</a:t>
            </a:r>
          </a:p>
        </p:txBody>
      </p:sp>
      <p:sp>
        <p:nvSpPr>
          <p:cNvPr id="22573" name="TextBox 10"/>
          <p:cNvSpPr txBox="1">
            <a:spLocks noChangeArrowheads="1"/>
          </p:cNvSpPr>
          <p:nvPr/>
        </p:nvSpPr>
        <p:spPr bwMode="auto">
          <a:xfrm>
            <a:off x="920750" y="885825"/>
            <a:ext cx="32400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400" b="1" u="sng" dirty="0">
                <a:cs typeface="Times New Roman" pitchFamily="18" charset="0"/>
              </a:rPr>
              <a:t>Доля расходов бюджета по отраслям</a:t>
            </a:r>
          </a:p>
        </p:txBody>
      </p:sp>
      <p:sp>
        <p:nvSpPr>
          <p:cNvPr id="22574" name="TextBox 1"/>
          <p:cNvSpPr txBox="1">
            <a:spLocks noChangeArrowheads="1"/>
          </p:cNvSpPr>
          <p:nvPr/>
        </p:nvSpPr>
        <p:spPr bwMode="auto">
          <a:xfrm>
            <a:off x="8409384" y="836712"/>
            <a:ext cx="68421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 dirty="0">
                <a:cs typeface="Times New Roman" pitchFamily="18" charset="0"/>
              </a:rPr>
              <a:t>тыс.руб.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74817C-95BD-44A2-8C03-7043E78FFE76}" type="slidenum">
              <a:rPr lang="ru-RU"/>
              <a:pPr>
                <a:defRPr/>
              </a:pPr>
              <a:t>16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5949021"/>
              </p:ext>
            </p:extLst>
          </p:nvPr>
        </p:nvGraphicFramePr>
        <p:xfrm>
          <a:off x="4232088" y="1430208"/>
          <a:ext cx="5616624" cy="49039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1457"/>
                <a:gridCol w="2359295"/>
                <a:gridCol w="927680"/>
                <a:gridCol w="864096"/>
                <a:gridCol w="864096"/>
              </a:tblGrid>
              <a:tr h="3909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КФСР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Наименование Показателя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Ассигнования 2016 год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Расход по ЛС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</a:rPr>
                        <a:t>%  исполнения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2556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0100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ОБЩЕГОСУДАРСТВЕННЫЕ ВОПРОСЫ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38 676,56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35 762,98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92,5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556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0200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НАЦИОНАЛЬНАЯ ОБОРОНА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336,70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336,70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100,0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909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0300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НАЦИОНАЛЬНАЯ БЕЗОПАСНОСТЬ И ПРАВООХРАНИТЕЛЬНАЯ ДЕЯТЕЛЬНОСТЬ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</a:rPr>
                        <a:t>416,06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258,68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62,2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556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0400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НАЦИОНАЛЬНАЯ ЭКОНОМИКА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11 140,84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10 845,42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97,3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759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0500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ЖИЛИЩНО-КОММУНАЛЬНОЕ ХОЗЯЙСТВО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4 852,39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4 757,00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98,0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556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0600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ОХРАНА ОКРУЖАЮЩЕЙ СРЕДЫ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94,60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94,55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99,9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556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0700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ОБРАЗОВАНИЕ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76 956,53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75 821,94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98,5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556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0800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КУЛЬТУРА, КИНЕМАТОГРАФИЯ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12 591,37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12 372,98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98,3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556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0900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ЗДРАВООХРАНЕНИЕ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26,68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26,68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100,0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556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1000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СОЦИАЛЬНАЯ ПОЛИТИКА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3 998,18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3 555,64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88,9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556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1100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ФИЗИЧЕСКАЯ КУЛЬТУРА И СПОРТ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1 866,01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1 861,08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99,7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556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1200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СРЕДСТВА МАССОВОЙ ИНФОРМАЦИИ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736,51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736,24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100,0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6164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1300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ОБСЛУЖИВАНИЕ ГОСУДАРСТВЕННОГО И МУНИЦИПАЛЬНОГО ДОЛГА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165,00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89,94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54,5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9547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Итого</a:t>
                      </a:r>
                      <a:endParaRPr lang="ru-RU" sz="12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151 857,44</a:t>
                      </a:r>
                      <a:endParaRPr lang="ru-RU" sz="12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146 519,83</a:t>
                      </a:r>
                      <a:endParaRPr lang="ru-RU" sz="12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96,5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661052"/>
              </p:ext>
            </p:extLst>
          </p:nvPr>
        </p:nvGraphicFramePr>
        <p:xfrm>
          <a:off x="-447600" y="1261934"/>
          <a:ext cx="4739640" cy="4832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19194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Blueprint%20bord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82" y="0"/>
            <a:ext cx="9929082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63050" y="4762"/>
            <a:ext cx="7429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TextBox 3"/>
          <p:cNvSpPr txBox="1">
            <a:spLocks noChangeArrowheads="1"/>
          </p:cNvSpPr>
          <p:nvPr/>
        </p:nvSpPr>
        <p:spPr bwMode="auto">
          <a:xfrm>
            <a:off x="560512" y="394211"/>
            <a:ext cx="7613650" cy="56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500" b="1" u="sng" dirty="0" smtClean="0">
                <a:cs typeface="Times New Roman" pitchFamily="18" charset="0"/>
              </a:rPr>
              <a:t>РАСХОДЫ БЮДЖЕТА В РАЗРЕЗЕ ФУНКЦИОНАЛЬНЫХ СТАТЕЙ РАСХОДОВ</a:t>
            </a:r>
          </a:p>
          <a:p>
            <a:pPr algn="ctr"/>
            <a:r>
              <a:rPr lang="ru-RU" sz="1600" b="1" u="sng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0100 Общегосударственные вопросы</a:t>
            </a:r>
            <a:endParaRPr lang="ru-RU" sz="1500" b="1" u="sng" dirty="0">
              <a:cs typeface="Times New Roman" pitchFamily="18" charset="0"/>
            </a:endParaRPr>
          </a:p>
        </p:txBody>
      </p:sp>
      <p:sp>
        <p:nvSpPr>
          <p:cNvPr id="22531" name="TextBox 4"/>
          <p:cNvSpPr txBox="1">
            <a:spLocks noChangeArrowheads="1"/>
          </p:cNvSpPr>
          <p:nvPr/>
        </p:nvSpPr>
        <p:spPr bwMode="auto">
          <a:xfrm>
            <a:off x="128464" y="0"/>
            <a:ext cx="89282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cs typeface="Times New Roman" pitchFamily="18" charset="0"/>
              </a:rPr>
              <a:t>ИТОГИ ИСПОЛНЕНИЯ БЮДЖЕТА ГОРОДА КЕДРОВОГО ЗА </a:t>
            </a:r>
            <a:r>
              <a:rPr lang="ru-RU" sz="2000" b="1" dirty="0" smtClean="0">
                <a:solidFill>
                  <a:schemeClr val="bg1"/>
                </a:solidFill>
                <a:cs typeface="Times New Roman" pitchFamily="18" charset="0"/>
              </a:rPr>
              <a:t>2016 </a:t>
            </a:r>
            <a:r>
              <a:rPr lang="ru-RU" sz="2000" b="1" dirty="0">
                <a:solidFill>
                  <a:schemeClr val="bg1"/>
                </a:solidFill>
                <a:cs typeface="Times New Roman" pitchFamily="18" charset="0"/>
              </a:rPr>
              <a:t>ГОД</a:t>
            </a:r>
          </a:p>
        </p:txBody>
      </p:sp>
      <p:sp>
        <p:nvSpPr>
          <p:cNvPr id="22574" name="TextBox 1"/>
          <p:cNvSpPr txBox="1">
            <a:spLocks noChangeArrowheads="1"/>
          </p:cNvSpPr>
          <p:nvPr/>
        </p:nvSpPr>
        <p:spPr bwMode="auto">
          <a:xfrm>
            <a:off x="8625408" y="2060848"/>
            <a:ext cx="103735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b="1" dirty="0">
                <a:cs typeface="Times New Roman" pitchFamily="18" charset="0"/>
              </a:rPr>
              <a:t>тыс</a:t>
            </a:r>
            <a:r>
              <a:rPr lang="ru-RU" sz="1000" b="1" dirty="0" smtClean="0">
                <a:cs typeface="Times New Roman" pitchFamily="18" charset="0"/>
              </a:rPr>
              <a:t>. рублей</a:t>
            </a:r>
            <a:endParaRPr lang="ru-RU" sz="1000" b="1" dirty="0"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74817C-95BD-44A2-8C03-7043E78FFE76}" type="slidenum">
              <a:rPr lang="ru-RU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848544" y="4509120"/>
            <a:ext cx="8712968" cy="2323713"/>
          </a:xfrm>
          <a:prstGeom prst="rect">
            <a:avLst/>
          </a:prstGeom>
          <a:noFill/>
          <a:ln w="28575" cmpd="dbl">
            <a:solidFill>
              <a:srgbClr val="0070C0"/>
            </a:solidFill>
            <a:prstDash val="dash"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300" b="1" u="sng" dirty="0" smtClean="0"/>
              <a:t>Другие общегосударственные вопросы</a:t>
            </a:r>
          </a:p>
          <a:p>
            <a:pPr algn="just"/>
            <a:r>
              <a:rPr lang="ru-RU" dirty="0" smtClean="0"/>
              <a:t>Межевание </a:t>
            </a:r>
            <a:r>
              <a:rPr lang="ru-RU" dirty="0"/>
              <a:t>земельных участков, изготовление кадастровых паспортов на объекты недвижимости, независимая оценка </a:t>
            </a:r>
            <a:r>
              <a:rPr lang="ru-RU" dirty="0" smtClean="0"/>
              <a:t>–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193,8 т.р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/>
            <a:r>
              <a:rPr lang="ru-RU" dirty="0" smtClean="0"/>
              <a:t>Обеспечение деятельности </a:t>
            </a:r>
            <a:r>
              <a:rPr lang="en-US" dirty="0" smtClean="0"/>
              <a:t> </a:t>
            </a:r>
            <a:r>
              <a:rPr lang="ru-RU" dirty="0" smtClean="0"/>
              <a:t>Единой диспетчерской службы (ЕДДС )–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1 657,42 т.р. </a:t>
            </a:r>
          </a:p>
          <a:p>
            <a:pPr algn="just"/>
            <a:r>
              <a:rPr lang="ru-RU" dirty="0" smtClean="0"/>
              <a:t>Реализация установленных полномочий (функций) МУ"ЦБ" города Кедрового -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4 690,42 т.р.</a:t>
            </a:r>
          </a:p>
          <a:p>
            <a:pPr algn="just"/>
            <a:r>
              <a:rPr lang="ru-RU" dirty="0"/>
              <a:t>Содержание муниципального </a:t>
            </a:r>
            <a:r>
              <a:rPr lang="ru-RU" dirty="0" smtClean="0"/>
              <a:t>имущества –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1 012,69 т.р.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dirty="0"/>
              <a:t>Замена ламп электроосвещения на </a:t>
            </a:r>
            <a:r>
              <a:rPr lang="ru-RU" dirty="0" err="1"/>
              <a:t>энергоэффективные</a:t>
            </a:r>
            <a:r>
              <a:rPr lang="ru-RU" dirty="0"/>
              <a:t> лампы на объектах социальной сферы и уличного </a:t>
            </a:r>
            <a:r>
              <a:rPr lang="ru-RU" dirty="0" smtClean="0"/>
              <a:t>освещения –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49,5 т.р.</a:t>
            </a:r>
            <a:endParaRPr lang="ru-RU" dirty="0" smtClean="0"/>
          </a:p>
          <a:p>
            <a:pPr algn="just"/>
            <a:r>
              <a:rPr lang="ru-RU" dirty="0"/>
              <a:t>Обеспечение открытости и доступности информации о деятельности органов местного самоуправления, повышения престижа органов местного </a:t>
            </a:r>
            <a:r>
              <a:rPr lang="ru-RU" dirty="0" smtClean="0"/>
              <a:t>самоуправления –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234,13 т.р.</a:t>
            </a:r>
            <a:endParaRPr lang="ru-RU" dirty="0"/>
          </a:p>
          <a:p>
            <a:pPr algn="just"/>
            <a:r>
              <a:rPr lang="ru-RU" dirty="0"/>
              <a:t>Организация и ведение бюджетного учета, составление бюджетной </a:t>
            </a:r>
            <a:r>
              <a:rPr lang="ru-RU" dirty="0" smtClean="0"/>
              <a:t>отчетности –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185,00 т.р.</a:t>
            </a:r>
            <a:endParaRPr lang="ru-RU" dirty="0" smtClean="0"/>
          </a:p>
          <a:p>
            <a:pPr algn="just"/>
            <a:r>
              <a:rPr lang="ru-RU" dirty="0"/>
              <a:t>Реализация иных функций, связанных с деятельностью органов местного </a:t>
            </a:r>
            <a:r>
              <a:rPr lang="ru-RU" dirty="0" smtClean="0"/>
              <a:t>самоуправления –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137,63 т.р.</a:t>
            </a:r>
            <a:endParaRPr lang="ru-RU" dirty="0" smtClean="0"/>
          </a:p>
          <a:p>
            <a:pPr algn="just"/>
            <a:r>
              <a:rPr lang="ru-RU" dirty="0"/>
              <a:t>Оказание поддержки общественным организациям муниципального </a:t>
            </a:r>
            <a:r>
              <a:rPr lang="ru-RU" dirty="0" smtClean="0"/>
              <a:t>образования –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 т.р.</a:t>
            </a:r>
            <a:endParaRPr lang="ru-RU" dirty="0"/>
          </a:p>
          <a:p>
            <a:pPr algn="just"/>
            <a:r>
              <a:rPr lang="ru-RU" dirty="0" smtClean="0"/>
              <a:t>Оплата </a:t>
            </a:r>
            <a:r>
              <a:rPr lang="ru-RU" dirty="0"/>
              <a:t>налогов и сборов и иных обязательных </a:t>
            </a:r>
            <a:r>
              <a:rPr lang="ru-RU" dirty="0" smtClean="0"/>
              <a:t>платежей –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101,01 т.р. </a:t>
            </a:r>
            <a:r>
              <a:rPr lang="ru-RU" dirty="0"/>
              <a:t>и другие аналогичные </a:t>
            </a:r>
            <a:r>
              <a:rPr lang="ru-RU" dirty="0" smtClean="0"/>
              <a:t>расходы</a:t>
            </a:r>
            <a:r>
              <a:rPr lang="ru-RU" dirty="0"/>
              <a:t>.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1658002"/>
              </p:ext>
            </p:extLst>
          </p:nvPr>
        </p:nvGraphicFramePr>
        <p:xfrm>
          <a:off x="310940" y="2018878"/>
          <a:ext cx="9433047" cy="232787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879766"/>
                <a:gridCol w="5018669"/>
                <a:gridCol w="1339646"/>
                <a:gridCol w="1229405"/>
                <a:gridCol w="965561"/>
              </a:tblGrid>
              <a:tr h="3032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КФСР</a:t>
                      </a:r>
                      <a:endParaRPr lang="ru-RU" sz="12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КФСР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Бюджетные назначения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исполнения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892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0100</a:t>
                      </a:r>
                      <a:endParaRPr lang="ru-RU" sz="12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2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38 676,56</a:t>
                      </a:r>
                      <a:endParaRPr lang="ru-RU" sz="12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35 762,98</a:t>
                      </a:r>
                      <a:endParaRPr lang="ru-RU" sz="12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92,47</a:t>
                      </a:r>
                      <a:endParaRPr lang="ru-RU" sz="12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531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0102</a:t>
                      </a:r>
                    </a:p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0104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высшего должностного лица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муниципального образования, местных администраций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r>
                        <a:rPr lang="ru-RU" sz="12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771,67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22 796,15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95,9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503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0103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16,54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16,54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257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0106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4 683,97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4 606,17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98,34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892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0111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Резервные фонды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127,78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085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0113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10 076,61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8 344,13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82,81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200472" y="836712"/>
            <a:ext cx="95050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b="1" dirty="0" smtClean="0">
                <a:ea typeface="Calibri" pitchFamily="34" charset="0"/>
                <a:cs typeface="Arial" charset="0"/>
              </a:rPr>
              <a:t>Финансирование осуществлялось в рамках 4 муниципальных программ:</a:t>
            </a:r>
          </a:p>
          <a:p>
            <a:pPr eaLnBrk="0" hangingPunct="0"/>
            <a:r>
              <a:rPr lang="ru-RU" dirty="0" smtClean="0">
                <a:cs typeface="Times New Roman" pitchFamily="18" charset="0"/>
              </a:rPr>
              <a:t>- Безопасность муниципального образования "Город Кедровый"</a:t>
            </a:r>
            <a:endParaRPr lang="ru-RU" dirty="0" smtClean="0"/>
          </a:p>
          <a:p>
            <a:pPr eaLnBrk="0" hangingPunct="0"/>
            <a:r>
              <a:rPr lang="ru-RU" dirty="0" smtClean="0">
                <a:cs typeface="Times New Roman" pitchFamily="18" charset="0"/>
              </a:rPr>
              <a:t>- Муниципальное хозяйство муниципального образования "Город Кедровый"</a:t>
            </a:r>
          </a:p>
          <a:p>
            <a:pPr eaLnBrk="0" hangingPunct="0"/>
            <a:r>
              <a:rPr lang="ru-RU" dirty="0" smtClean="0">
                <a:cs typeface="Times New Roman" pitchFamily="18" charset="0"/>
              </a:rPr>
              <a:t>- Повышение энергетической эффективности на территории муниципального образования "Город Кедровый" на 2011-2020 гг.  </a:t>
            </a:r>
          </a:p>
          <a:p>
            <a:pPr eaLnBrk="0" hangingPunct="0"/>
            <a:r>
              <a:rPr lang="ru-RU" dirty="0" smtClean="0">
                <a:cs typeface="Times New Roman" pitchFamily="18" charset="0"/>
              </a:rPr>
              <a:t>- Муниципальное управление в муниципальном образовании "Город Кедровый "  , </a:t>
            </a:r>
            <a:r>
              <a:rPr lang="ru-RU" b="1" dirty="0" smtClean="0">
                <a:ea typeface="Calibri" pitchFamily="34" charset="0"/>
                <a:cs typeface="Times New Roman" pitchFamily="18" charset="0"/>
              </a:rPr>
              <a:t>а также по непрограммным направлениям расходов</a:t>
            </a:r>
            <a:endParaRPr lang="ru-RU" b="1" dirty="0">
              <a:ea typeface="Calibri" pitchFamily="34" charset="0"/>
              <a:cs typeface="Arial" charset="0"/>
            </a:endParaRPr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8697416" y="1772816"/>
            <a:ext cx="103735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b="1" dirty="0">
                <a:cs typeface="Times New Roman" pitchFamily="18" charset="0"/>
              </a:rPr>
              <a:t>тыс</a:t>
            </a:r>
            <a:r>
              <a:rPr lang="ru-RU" sz="1000" b="1" dirty="0" smtClean="0">
                <a:cs typeface="Times New Roman" pitchFamily="18" charset="0"/>
              </a:rPr>
              <a:t>. руб.</a:t>
            </a:r>
            <a:endParaRPr lang="ru-RU" sz="1000" b="1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98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Blueprint%20bord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29082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63050" y="4762"/>
            <a:ext cx="7429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TextBox 3"/>
          <p:cNvSpPr txBox="1">
            <a:spLocks noChangeArrowheads="1"/>
          </p:cNvSpPr>
          <p:nvPr/>
        </p:nvSpPr>
        <p:spPr bwMode="auto">
          <a:xfrm>
            <a:off x="848544" y="368500"/>
            <a:ext cx="7613650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500" b="1" u="sng" dirty="0" smtClean="0">
                <a:cs typeface="Times New Roman" pitchFamily="18" charset="0"/>
              </a:rPr>
              <a:t>РАСХОДЫ БЮДЖЕТА В РАЗРЕЗЕ ФУНКЦИОНАЛЬНЫХ СТАТЕЙ РАСХОДОВ</a:t>
            </a:r>
          </a:p>
          <a:p>
            <a:pPr algn="ctr" fontAlgn="ctr"/>
            <a:r>
              <a:rPr lang="ru-RU" sz="1400" b="1" u="sng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Общегосударственные вопросы</a:t>
            </a:r>
            <a:endParaRPr lang="ru-RU" sz="1400" b="1" u="sng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22531" name="TextBox 4"/>
          <p:cNvSpPr txBox="1">
            <a:spLocks noChangeArrowheads="1"/>
          </p:cNvSpPr>
          <p:nvPr/>
        </p:nvSpPr>
        <p:spPr bwMode="auto">
          <a:xfrm>
            <a:off x="200472" y="0"/>
            <a:ext cx="89282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cs typeface="Times New Roman" pitchFamily="18" charset="0"/>
              </a:rPr>
              <a:t>ИТОГИ ИСПОЛНЕНИЯ БЮДЖЕТА ГОРОДА КЕДРОВОГО ЗА </a:t>
            </a:r>
            <a:r>
              <a:rPr lang="ru-RU" sz="2000" b="1" dirty="0" smtClean="0">
                <a:solidFill>
                  <a:schemeClr val="bg1"/>
                </a:solidFill>
                <a:cs typeface="Times New Roman" pitchFamily="18" charset="0"/>
              </a:rPr>
              <a:t>2015 </a:t>
            </a:r>
            <a:r>
              <a:rPr lang="ru-RU" sz="2000" b="1" dirty="0">
                <a:solidFill>
                  <a:schemeClr val="bg1"/>
                </a:solidFill>
                <a:cs typeface="Times New Roman" pitchFamily="18" charset="0"/>
              </a:rPr>
              <a:t>ГОД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74817C-95BD-44A2-8C03-7043E78FFE76}" type="slidenum">
              <a:rPr lang="ru-RU"/>
              <a:pPr>
                <a:defRPr/>
              </a:pPr>
              <a:t>18</a:t>
            </a:fld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848544" y="908720"/>
            <a:ext cx="784887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u="sng" dirty="0" smtClean="0">
                <a:solidFill>
                  <a:srgbClr val="0000FF"/>
                </a:solidFill>
              </a:rPr>
              <a:t>Динамика расходов, всего</a:t>
            </a:r>
            <a:r>
              <a:rPr lang="ru-RU" sz="1400" b="1" dirty="0" smtClean="0">
                <a:solidFill>
                  <a:srgbClr val="0000FF"/>
                </a:solidFill>
              </a:rPr>
              <a:t>                                                                       </a:t>
            </a:r>
            <a:r>
              <a:rPr lang="ru-RU" sz="1400" b="1" u="sng" dirty="0" smtClean="0">
                <a:solidFill>
                  <a:srgbClr val="0000FF"/>
                </a:solidFill>
              </a:rPr>
              <a:t>в том числе заработная плата</a:t>
            </a:r>
            <a:endParaRPr lang="ru-RU" sz="1400" u="sng" dirty="0" smtClean="0">
              <a:solidFill>
                <a:srgbClr val="0000FF"/>
              </a:solidFill>
              <a:cs typeface="Times New Roman" panose="02020603050405020304" pitchFamily="18" charset="0"/>
            </a:endParaRPr>
          </a:p>
          <a:p>
            <a:pPr algn="just"/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04528" y="4869160"/>
            <a:ext cx="8568952" cy="1400383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исполнены расходы к плановым назначениям в сумме </a:t>
            </a:r>
            <a:r>
              <a:rPr lang="ru-RU" sz="1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1 732,48 т.руб.,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них:</a:t>
            </a:r>
          </a:p>
          <a:p>
            <a:pPr algn="just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137,48 тыс.руб. средства местного бюджета 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связи с оптимизационными мероприятиями средства были зарезервированы без права расходования;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1 595,00 тыс.руб. средства областного бюджета 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денежные средства были выделены бюджету муниципального образования «Город Кедровый» в третьей декаде декабря 2016 года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усовершенствование средств звуковой (речевой) сигнализации и средств экстренной связи в населенных пунктах муниципального образования «Город Кедровый», а также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обеспечения вызова экстренных оперативных служб по единому номеру "212" в Томской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области.</a:t>
            </a:r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524588" y="2485836"/>
            <a:ext cx="730393" cy="282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тыс.руб.</a:t>
            </a:r>
            <a:endParaRPr lang="ru-RU" dirty="0"/>
          </a:p>
        </p:txBody>
      </p:sp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7441548"/>
              </p:ext>
            </p:extLst>
          </p:nvPr>
        </p:nvGraphicFramePr>
        <p:xfrm>
          <a:off x="110553" y="1484783"/>
          <a:ext cx="4572000" cy="3601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3441702"/>
              </p:ext>
            </p:extLst>
          </p:nvPr>
        </p:nvGraphicFramePr>
        <p:xfrm>
          <a:off x="5097016" y="1415719"/>
          <a:ext cx="4572000" cy="3626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19194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Blueprint%20bord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29082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63050" y="4762"/>
            <a:ext cx="7429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TextBox 3"/>
          <p:cNvSpPr txBox="1">
            <a:spLocks noChangeArrowheads="1"/>
          </p:cNvSpPr>
          <p:nvPr/>
        </p:nvSpPr>
        <p:spPr bwMode="auto">
          <a:xfrm>
            <a:off x="848544" y="268473"/>
            <a:ext cx="761365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500" b="1" u="sng" dirty="0">
                <a:cs typeface="Times New Roman" pitchFamily="18" charset="0"/>
              </a:rPr>
              <a:t>ИСПОЛНЕНИЕ </a:t>
            </a:r>
            <a:r>
              <a:rPr lang="ru-RU" sz="1500" b="1" u="sng" dirty="0" smtClean="0">
                <a:cs typeface="Times New Roman" pitchFamily="18" charset="0"/>
              </a:rPr>
              <a:t>РАСХОДОВ</a:t>
            </a:r>
          </a:p>
          <a:p>
            <a:pPr fontAlgn="ctr"/>
            <a:r>
              <a:rPr lang="ru-RU" sz="1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                                               </a:t>
            </a:r>
          </a:p>
          <a:p>
            <a:pPr algn="ctr" fontAlgn="ctr"/>
            <a:r>
              <a:rPr lang="ru-RU" sz="1400" b="1" u="sng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Общегосударственные вопросы</a:t>
            </a:r>
            <a:endParaRPr lang="ru-RU" sz="1400" b="1" u="sng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22531" name="TextBox 4"/>
          <p:cNvSpPr txBox="1">
            <a:spLocks noChangeArrowheads="1"/>
          </p:cNvSpPr>
          <p:nvPr/>
        </p:nvSpPr>
        <p:spPr bwMode="auto">
          <a:xfrm>
            <a:off x="200472" y="0"/>
            <a:ext cx="89282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cs typeface="Times New Roman" pitchFamily="18" charset="0"/>
              </a:rPr>
              <a:t>ИТОГИ ИСПОЛНЕНИЯ БЮДЖЕТА ГОРОДА КЕДРОВОГО ЗА </a:t>
            </a:r>
            <a:r>
              <a:rPr lang="ru-RU" sz="2000" b="1" dirty="0" smtClean="0">
                <a:solidFill>
                  <a:schemeClr val="bg1"/>
                </a:solidFill>
                <a:cs typeface="Times New Roman" pitchFamily="18" charset="0"/>
              </a:rPr>
              <a:t>2015 </a:t>
            </a:r>
            <a:r>
              <a:rPr lang="ru-RU" sz="2000" b="1" dirty="0">
                <a:solidFill>
                  <a:schemeClr val="bg1"/>
                </a:solidFill>
                <a:cs typeface="Times New Roman" pitchFamily="18" charset="0"/>
              </a:rPr>
              <a:t>ГОД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74817C-95BD-44A2-8C03-7043E78FFE76}" type="slidenum">
              <a:rPr lang="ru-RU"/>
              <a:pPr>
                <a:defRPr/>
              </a:pPr>
              <a:t>19</a:t>
            </a:fld>
            <a:endParaRPr lang="ru-RU"/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929453543"/>
              </p:ext>
            </p:extLst>
          </p:nvPr>
        </p:nvGraphicFramePr>
        <p:xfrm>
          <a:off x="3656856" y="908720"/>
          <a:ext cx="2952328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488504" y="908720"/>
            <a:ext cx="31683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/>
              <a:t>Расходы на содержание органов местного самоуправления</a:t>
            </a:r>
            <a:endParaRPr lang="ru-RU" sz="1400" b="1" dirty="0"/>
          </a:p>
        </p:txBody>
      </p:sp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val="1599278566"/>
              </p:ext>
            </p:extLst>
          </p:nvPr>
        </p:nvGraphicFramePr>
        <p:xfrm>
          <a:off x="6753200" y="1124744"/>
          <a:ext cx="2897341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488504" y="4077072"/>
            <a:ext cx="9001000" cy="2292935"/>
          </a:xfrm>
          <a:prstGeom prst="rect">
            <a:avLst/>
          </a:prstGeom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муниципального образования осуществляются отдельные государственные полномочия за счет субвенций, предоставляемых из областного бюджета:</a:t>
            </a:r>
          </a:p>
          <a:p>
            <a:pPr algn="just">
              <a:defRPr/>
            </a:pP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 регулированию тарифов на перевозки пассажиров и багажа всеми видами общественного транспорта в городском, пригородном и междугородном сообщении (кроме железнодорожного транспорта) по городским, пригородным и междугородным муниципальным маршрутам;</a:t>
            </a:r>
          </a:p>
          <a:p>
            <a:pPr algn="just">
              <a:defRPr/>
            </a:pP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 регистрации коллективных договоров;</a:t>
            </a:r>
          </a:p>
          <a:p>
            <a:pPr algn="just">
              <a:defRPr/>
            </a:pP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 организации и осуществлению деятельности по опеке и попечительству;</a:t>
            </a:r>
          </a:p>
          <a:p>
            <a:pPr algn="just">
              <a:defRPr/>
            </a:pP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 созданию и обеспечению деятельности комиссий по делам несовершеннолетних и защите их прав;</a:t>
            </a:r>
          </a:p>
          <a:p>
            <a:pPr algn="just">
              <a:defRPr/>
            </a:pP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 регистрации и учету граждан, имеющих право на получение социальных выплат для приобретения жилья в связи с переселением из районов Крайнего Севера и приравненных к ним местностей;</a:t>
            </a:r>
          </a:p>
          <a:p>
            <a:pPr algn="just">
              <a:defRPr/>
            </a:pP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 созданию и обеспечению деятельности административных комиссий в Томской области.</a:t>
            </a:r>
            <a:endParaRPr lang="ru-RU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0010837"/>
              </p:ext>
            </p:extLst>
          </p:nvPr>
        </p:nvGraphicFramePr>
        <p:xfrm>
          <a:off x="488504" y="1429693"/>
          <a:ext cx="3002280" cy="2503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</p:spTree>
    <p:extLst>
      <p:ext uri="{BB962C8B-B14F-4D97-AF65-F5344CB8AC3E}">
        <p14:creationId xmlns:p14="http://schemas.microsoft.com/office/powerpoint/2010/main" val="219194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" descr="Blueprint%20bord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4568EC-612C-4499-8B7B-F16CD3C6B824}" type="slidenum">
              <a:rPr lang="ru-RU"/>
              <a:pPr>
                <a:defRPr/>
              </a:pPr>
              <a:t>2</a:t>
            </a:fld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0" y="116632"/>
            <a:ext cx="9777537" cy="883493"/>
            <a:chOff x="4055" y="0"/>
            <a:chExt cx="9864639" cy="1000125"/>
          </a:xfrm>
        </p:grpSpPr>
        <p:pic>
          <p:nvPicPr>
            <p:cNvPr id="14338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125744" y="19050"/>
              <a:ext cx="742950" cy="981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0" name="TextBox 4"/>
            <p:cNvSpPr txBox="1">
              <a:spLocks noChangeArrowheads="1"/>
            </p:cNvSpPr>
            <p:nvPr/>
          </p:nvSpPr>
          <p:spPr bwMode="auto">
            <a:xfrm>
              <a:off x="4055" y="0"/>
              <a:ext cx="8960558" cy="4529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2000" b="1" dirty="0">
                  <a:solidFill>
                    <a:schemeClr val="bg1"/>
                  </a:solidFill>
                  <a:cs typeface="Times New Roman" pitchFamily="18" charset="0"/>
                </a:rPr>
                <a:t>ИТОГИ ИСПОЛНЕНИЯ БЮДЖЕТА ГОРОДА КЕДРОВОГО ЗА </a:t>
              </a:r>
              <a:r>
                <a:rPr lang="ru-RU" sz="2000" b="1" dirty="0" smtClean="0">
                  <a:solidFill>
                    <a:schemeClr val="bg1"/>
                  </a:solidFill>
                  <a:cs typeface="Times New Roman" pitchFamily="18" charset="0"/>
                </a:rPr>
                <a:t>2016 </a:t>
              </a:r>
              <a:r>
                <a:rPr lang="ru-RU" sz="2000" b="1" dirty="0">
                  <a:solidFill>
                    <a:schemeClr val="bg1"/>
                  </a:solidFill>
                  <a:cs typeface="Times New Roman" pitchFamily="18" charset="0"/>
                </a:rPr>
                <a:t>ГОД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625477" y="5383124"/>
            <a:ext cx="8119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2012 год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674018" y="5013175"/>
            <a:ext cx="8119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2013 год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598536" y="4876235"/>
            <a:ext cx="8119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2014 год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775238" y="4911886"/>
            <a:ext cx="8119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2015 год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00472" y="764704"/>
            <a:ext cx="943304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Уважаемые жители муниципального образования  «Город Кедровый»!</a:t>
            </a:r>
          </a:p>
          <a:p>
            <a:pPr algn="just"/>
            <a:r>
              <a:rPr lang="ru-RU" sz="1400" b="1" dirty="0" smtClean="0"/>
              <a:t>                                                    Подведены итоги исполнения бюджета города Кедрового за 2016 год.</a:t>
            </a:r>
          </a:p>
          <a:p>
            <a:pPr algn="just"/>
            <a:r>
              <a:rPr lang="ru-RU" sz="1400" b="1" dirty="0" smtClean="0"/>
              <a:t>                                                    Следует   отметить,   что   бюджет   2016   года  был   непростым.   Органам   местного</a:t>
            </a:r>
          </a:p>
          <a:p>
            <a:pPr algn="just"/>
            <a:r>
              <a:rPr lang="ru-RU" sz="1400" b="1" dirty="0" smtClean="0"/>
              <a:t>                                               самоуправления  приходилось    принимать    сложные   решения   с   точки   зрения  его</a:t>
            </a:r>
          </a:p>
          <a:p>
            <a:pPr algn="just"/>
            <a:r>
              <a:rPr lang="ru-RU" sz="1400" b="1" dirty="0" smtClean="0"/>
              <a:t>                                               сбалансированности   и    определения   приоритетов   расходования средств.                                            </a:t>
            </a:r>
          </a:p>
          <a:p>
            <a:pPr algn="just"/>
            <a:r>
              <a:rPr lang="ru-RU" sz="1400" b="1" dirty="0" smtClean="0"/>
              <a:t>                                                     Приходилось    оперативно   откликаться    на   происходящие   события,     проявляя </a:t>
            </a:r>
          </a:p>
          <a:p>
            <a:pPr algn="just"/>
            <a:r>
              <a:rPr lang="ru-RU" sz="1400" b="1" dirty="0" smtClean="0"/>
              <a:t>                                               сдержанность   в   расходах   и  усиливая   собственную   доходную   базу,  что   позволило </a:t>
            </a:r>
          </a:p>
          <a:p>
            <a:pPr algn="just"/>
            <a:r>
              <a:rPr lang="ru-RU" sz="1400" b="1" dirty="0" smtClean="0"/>
              <a:t>                                               пережить ушедший год без особых потрясений.</a:t>
            </a:r>
          </a:p>
          <a:p>
            <a:pPr algn="just"/>
            <a:r>
              <a:rPr lang="ru-RU" sz="1400" b="1" dirty="0" smtClean="0"/>
              <a:t>                                                    Но, несмотря на трудности,  в процессе исполнения бюджета удалось решить  задачи,         </a:t>
            </a:r>
          </a:p>
          <a:p>
            <a:pPr algn="just"/>
            <a:r>
              <a:rPr lang="ru-RU" sz="1400" b="1" dirty="0" smtClean="0"/>
              <a:t>                                               поставленные    при   его   формировании:   в  первую   очередь  обеспечить  реализацию </a:t>
            </a:r>
          </a:p>
          <a:p>
            <a:pPr algn="just"/>
            <a:r>
              <a:rPr lang="ru-RU" sz="1400" b="1" dirty="0" smtClean="0"/>
              <a:t>                                               майских  указов   Президента,  бесперебойное  функционирование  отраслей   городского   </a:t>
            </a:r>
          </a:p>
          <a:p>
            <a:pPr algn="just"/>
            <a:r>
              <a:rPr lang="ru-RU" sz="1400" b="1" dirty="0" smtClean="0"/>
              <a:t>                                               хозяйства и социальной сферы. </a:t>
            </a:r>
          </a:p>
          <a:p>
            <a:pPr algn="just"/>
            <a:r>
              <a:rPr lang="ru-RU" sz="1400" b="1" dirty="0" smtClean="0"/>
              <a:t>                                               В 2016 году значительная часть расходов бюджета  осуществлялась в рамках муниципальных программ. Каждая из них имела свои цели, комплекс  мероприятий и измеримый результат.</a:t>
            </a:r>
          </a:p>
          <a:p>
            <a:pPr algn="just"/>
            <a:r>
              <a:rPr lang="ru-RU" sz="1400" b="1" dirty="0" smtClean="0"/>
              <a:t>       Настоящий выпуск «Бюджета для граждан» подготовлен отделом финансов и экономики администрации муниципального образования «Город Кедровый» на основе решения Думы города Кедрового  «Об исполнении бюджета города Кедрового за 2016 год». В издании наглядно и доступно рассказывается, на какие цели и в каком объеме направлялись бюджетные средства, какие задачи были решены. Граждане могут увидеть насколько полно выполнены взятые обязательства, а также оценить эффективность расходования средств бюджета. Издание рассчитано на широкий круг заинтересованных лиц. </a:t>
            </a:r>
          </a:p>
          <a:p>
            <a:pPr algn="just"/>
            <a:r>
              <a:rPr lang="ru-RU" sz="1400" b="1" dirty="0" smtClean="0"/>
              <a:t>       Официальная информация  об исполнении  бюджета за 2016 год размещена на официальном сайте администрации города Кедрового в информационно-телекоммуникационной сети «Интернет»: </a:t>
            </a:r>
            <a:r>
              <a:rPr lang="ru-RU" sz="1400" b="1" dirty="0" smtClean="0">
                <a:hlinkClick r:id="rId5"/>
              </a:rPr>
              <a:t>http://www.kedradm.tomsk.ru</a:t>
            </a:r>
            <a:r>
              <a:rPr lang="ru-RU" sz="1400" b="1" dirty="0" smtClean="0"/>
              <a:t> в подразделе «Итоги исполнения» раздела «Бюджет города Кедрового».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7" name="Picture 8" descr="LETO339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0472" y="1268760"/>
            <a:ext cx="209499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Прямоугольник 47"/>
          <p:cNvSpPr/>
          <p:nvPr/>
        </p:nvSpPr>
        <p:spPr>
          <a:xfrm>
            <a:off x="6105128" y="5949280"/>
            <a:ext cx="31336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Мэр города Кедрового Н.А. Соловьева</a:t>
            </a:r>
            <a:endParaRPr lang="ru-RU" sz="14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Blueprint%20bord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82" y="0"/>
            <a:ext cx="9929082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63050" y="4762"/>
            <a:ext cx="7429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TextBox 3"/>
          <p:cNvSpPr txBox="1">
            <a:spLocks noChangeArrowheads="1"/>
          </p:cNvSpPr>
          <p:nvPr/>
        </p:nvSpPr>
        <p:spPr bwMode="auto">
          <a:xfrm>
            <a:off x="848544" y="368501"/>
            <a:ext cx="7613650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500" b="1" u="sng" dirty="0">
                <a:cs typeface="Times New Roman" pitchFamily="18" charset="0"/>
              </a:rPr>
              <a:t>ИСПОЛНЕНИЕ </a:t>
            </a:r>
            <a:r>
              <a:rPr lang="ru-RU" sz="1500" b="1" u="sng" dirty="0" smtClean="0">
                <a:cs typeface="Times New Roman" pitchFamily="18" charset="0"/>
              </a:rPr>
              <a:t>РАСХОДОВ</a:t>
            </a:r>
          </a:p>
          <a:p>
            <a:pPr algn="ctr" fontAlgn="ctr"/>
            <a:r>
              <a:rPr lang="ru-RU" sz="1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ru-RU" sz="1400" b="1" u="sng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0200 Национальная оборона</a:t>
            </a:r>
          </a:p>
        </p:txBody>
      </p:sp>
      <p:sp>
        <p:nvSpPr>
          <p:cNvPr id="22531" name="TextBox 4"/>
          <p:cNvSpPr txBox="1">
            <a:spLocks noChangeArrowheads="1"/>
          </p:cNvSpPr>
          <p:nvPr/>
        </p:nvSpPr>
        <p:spPr bwMode="auto">
          <a:xfrm>
            <a:off x="200472" y="0"/>
            <a:ext cx="89282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cs typeface="Times New Roman" pitchFamily="18" charset="0"/>
              </a:rPr>
              <a:t>ИТОГИ ИСПОЛНЕНИЯ БЮДЖЕТА ГОРОДА КЕДРОВОГО ЗА </a:t>
            </a:r>
            <a:r>
              <a:rPr lang="ru-RU" sz="2000" b="1" dirty="0" smtClean="0">
                <a:solidFill>
                  <a:schemeClr val="bg1"/>
                </a:solidFill>
                <a:cs typeface="Times New Roman" pitchFamily="18" charset="0"/>
              </a:rPr>
              <a:t>2015 </a:t>
            </a:r>
            <a:r>
              <a:rPr lang="ru-RU" sz="2000" b="1" dirty="0">
                <a:solidFill>
                  <a:schemeClr val="bg1"/>
                </a:solidFill>
                <a:cs typeface="Times New Roman" pitchFamily="18" charset="0"/>
              </a:rPr>
              <a:t>ГОД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74817C-95BD-44A2-8C03-7043E78FFE76}" type="slidenum">
              <a:rPr lang="ru-RU"/>
              <a:pPr>
                <a:defRPr/>
              </a:pPr>
              <a:t>20</a:t>
            </a:fld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2102367" y="2423181"/>
            <a:ext cx="59832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u="sng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0300 Национальная безопасность и правоохранительная деятельность </a:t>
            </a:r>
            <a:endParaRPr lang="ru-RU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1259147" y="4609639"/>
            <a:ext cx="7344812" cy="661720"/>
          </a:xfrm>
          <a:prstGeom prst="rect">
            <a:avLst/>
          </a:prstGeom>
          <a:noFill/>
          <a:ln w="53975" cmpd="tri"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300" b="1" u="sng" dirty="0" smtClean="0"/>
              <a:t>0309</a:t>
            </a:r>
          </a:p>
          <a:p>
            <a:pPr algn="ctr"/>
            <a:r>
              <a:rPr lang="ru-RU" dirty="0" smtClean="0"/>
              <a:t>Резервный фонд администрации города Кедрового на предупреждение и ликвидацию последствий ЧС. </a:t>
            </a:r>
          </a:p>
          <a:p>
            <a:pPr algn="ctr"/>
            <a:r>
              <a:rPr lang="ru-RU" dirty="0" smtClean="0">
                <a:cs typeface="Times New Roman" pitchFamily="18" charset="0"/>
              </a:rPr>
              <a:t>Не </a:t>
            </a:r>
            <a:r>
              <a:rPr lang="ru-RU" dirty="0">
                <a:cs typeface="Times New Roman" pitchFamily="18" charset="0"/>
              </a:rPr>
              <a:t>исполнены расходы к плановым назначениям в сумме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150,00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тыс.руб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 </a:t>
            </a:r>
            <a:r>
              <a:rPr lang="ru-RU" dirty="0">
                <a:cs typeface="Times New Roman" pitchFamily="18" charset="0"/>
              </a:rPr>
              <a:t>–отсутствие на территории </a:t>
            </a:r>
            <a:r>
              <a:rPr lang="ru-RU" dirty="0" smtClean="0">
                <a:cs typeface="Times New Roman" pitchFamily="18" charset="0"/>
              </a:rPr>
              <a:t>ЧС.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200471" y="5384761"/>
            <a:ext cx="9505053" cy="1215717"/>
          </a:xfrm>
          <a:prstGeom prst="rect">
            <a:avLst/>
          </a:prstGeom>
          <a:noFill/>
          <a:ln w="53975" cmpd="tri"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300" b="1" u="sng" dirty="0" smtClean="0"/>
              <a:t>0314</a:t>
            </a:r>
          </a:p>
          <a:p>
            <a:pPr algn="just"/>
            <a:r>
              <a:rPr lang="ru-RU" dirty="0" smtClean="0"/>
              <a:t>Устройство и содержание защитных полос между населенным пунктом и лесным массивом -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219,04 т.р. </a:t>
            </a:r>
            <a:r>
              <a:rPr lang="ru-RU" dirty="0" smtClean="0"/>
              <a:t>(местный бюджет). Оборудование источников противопожарного водоснабжения -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25,00 т.р. </a:t>
            </a:r>
            <a:r>
              <a:rPr lang="ru-RU" dirty="0" smtClean="0"/>
              <a:t>(местный бюджет). Создание </a:t>
            </a:r>
            <a:r>
              <a:rPr lang="ru-RU" dirty="0"/>
              <a:t>и обеспечение деятельности добровольной пожарной </a:t>
            </a:r>
            <a:r>
              <a:rPr lang="ru-RU" dirty="0" smtClean="0"/>
              <a:t>дружины –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1,89  т.р. </a:t>
            </a:r>
            <a:r>
              <a:rPr lang="ru-RU" dirty="0"/>
              <a:t>(местный бюджет</a:t>
            </a:r>
            <a:r>
              <a:rPr lang="ru-RU" dirty="0" smtClean="0"/>
              <a:t>). Обеспечение </a:t>
            </a:r>
            <a:r>
              <a:rPr lang="ru-RU" dirty="0"/>
              <a:t>оповещения </a:t>
            </a:r>
            <a:r>
              <a:rPr lang="ru-RU" dirty="0" smtClean="0"/>
              <a:t>населения –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8,50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т.р. </a:t>
            </a:r>
            <a:r>
              <a:rPr lang="ru-RU" dirty="0"/>
              <a:t>(местный бюджет</a:t>
            </a:r>
            <a:r>
              <a:rPr lang="ru-RU" dirty="0" smtClean="0"/>
              <a:t>). Ежегодное </a:t>
            </a:r>
            <a:r>
              <a:rPr lang="ru-RU" dirty="0"/>
              <a:t>проведение мероприятий по выявлению мест дикорастущей конопли и её уничтожение на территории муниципального образования "Город Кедровый"-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4,25 т.р. </a:t>
            </a:r>
            <a:r>
              <a:rPr lang="ru-RU" dirty="0" smtClean="0"/>
              <a:t>(местный бюджет).</a:t>
            </a:r>
          </a:p>
        </p:txBody>
      </p:sp>
      <p:graphicFrame>
        <p:nvGraphicFramePr>
          <p:cNvPr id="33" name="Таблица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4519681"/>
              </p:ext>
            </p:extLst>
          </p:nvPr>
        </p:nvGraphicFramePr>
        <p:xfrm>
          <a:off x="157581" y="1423819"/>
          <a:ext cx="9547945" cy="100811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840219"/>
                <a:gridCol w="4793067"/>
                <a:gridCol w="1279426"/>
                <a:gridCol w="1172848"/>
                <a:gridCol w="1462385"/>
              </a:tblGrid>
              <a:tr h="4857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КФСР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1" marR="6451" marT="64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КФСР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1" marR="6451" marT="64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Бюджетные назначения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1" marR="6451" marT="64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1" marR="6451" marT="64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исполнения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1" marR="6451" marT="6451" marB="0" anchor="ctr"/>
                </a:tc>
              </a:tr>
              <a:tr h="26117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u="none" strike="noStrike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НАЦИОНАЛЬНАЯ </a:t>
                      </a:r>
                      <a:r>
                        <a:rPr lang="ru-RU" sz="1100" b="1" u="none" strike="noStrike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ОБОРОНА</a:t>
                      </a:r>
                      <a:endParaRPr lang="ru-RU" sz="1100" b="1" u="none" strike="noStrike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336,70</a:t>
                      </a:r>
                      <a:endParaRPr lang="ru-RU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336,70</a:t>
                      </a:r>
                      <a:endParaRPr lang="ru-RU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100</a:t>
                      </a:r>
                      <a:endParaRPr lang="ru-RU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6117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0203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Мобилизационная и вневойсковая подготовка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336,70</a:t>
                      </a:r>
                      <a:endParaRPr lang="ru-RU" sz="11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336,70</a:t>
                      </a:r>
                      <a:endParaRPr lang="ru-RU" sz="11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34" name="Таблица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9866843"/>
              </p:ext>
            </p:extLst>
          </p:nvPr>
        </p:nvGraphicFramePr>
        <p:xfrm>
          <a:off x="166608" y="3110529"/>
          <a:ext cx="9538917" cy="143980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839425"/>
                <a:gridCol w="4788533"/>
                <a:gridCol w="1428225"/>
                <a:gridCol w="1021731"/>
                <a:gridCol w="1461003"/>
              </a:tblGrid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КФСР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1" marR="6451" marT="64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КФСР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1" marR="6451" marT="64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Бюджетные назначения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1" marR="6451" marT="64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1" marR="6451" marT="64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годового плана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1" marR="6451" marT="6451" marB="0" anchor="ctr"/>
                </a:tc>
              </a:tr>
              <a:tr h="365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0300</a:t>
                      </a:r>
                      <a:endParaRPr lang="ru-RU" sz="11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1" marR="6451" marT="6451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u="none" strike="noStrike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6451" marR="6451" marT="64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416,06</a:t>
                      </a:r>
                      <a:endParaRPr lang="ru-RU" sz="1100" b="1" u="none" strike="noStrike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258,68</a:t>
                      </a:r>
                      <a:endParaRPr lang="ru-RU" sz="1100" b="1" u="none" strike="noStrike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62,17</a:t>
                      </a:r>
                      <a:endParaRPr lang="ru-RU" sz="1100" b="1" u="none" strike="noStrike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547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0309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150,00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0" marR="0" marT="0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0314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266,06</a:t>
                      </a:r>
                      <a:endParaRPr lang="ru-RU" sz="11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258,68</a:t>
                      </a:r>
                      <a:endParaRPr lang="ru-RU" sz="11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97,23</a:t>
                      </a:r>
                      <a:endParaRPr lang="ru-RU" sz="11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200472" y="836712"/>
            <a:ext cx="89625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ea typeface="Calibri" pitchFamily="34" charset="0"/>
                <a:cs typeface="Arial" charset="0"/>
              </a:rPr>
              <a:t>Финансирование осуществлялось в рамках муниципальной программы: </a:t>
            </a:r>
            <a:r>
              <a:rPr lang="ru-RU" dirty="0" smtClean="0">
                <a:cs typeface="Times New Roman" pitchFamily="18" charset="0"/>
              </a:rPr>
              <a:t>Муниципальное управление в муниципальном образовании "Город Кедровый ". </a:t>
            </a:r>
            <a:r>
              <a:rPr lang="ru-RU" dirty="0"/>
              <a:t>Осуществление полномочий по первичному воинскому учету (федеральный бюджет). </a:t>
            </a:r>
            <a:r>
              <a:rPr lang="ru-RU" dirty="0" smtClean="0"/>
              <a:t>Штатная </a:t>
            </a:r>
            <a:r>
              <a:rPr lang="ru-RU" dirty="0"/>
              <a:t>численность работников на </a:t>
            </a:r>
            <a:r>
              <a:rPr lang="ru-RU" dirty="0" smtClean="0"/>
              <a:t>01.01.2017 </a:t>
            </a:r>
            <a:r>
              <a:rPr lang="ru-RU" dirty="0"/>
              <a:t>– 1шт.ед.</a:t>
            </a:r>
          </a:p>
          <a:p>
            <a:pPr eaLnBrk="0" hangingPunct="0"/>
            <a:endParaRPr lang="ru-RU" b="1" dirty="0" smtClean="0">
              <a:ea typeface="Calibri" pitchFamily="34" charset="0"/>
              <a:cs typeface="Arial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00472" y="2703745"/>
            <a:ext cx="95050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b="1" dirty="0" smtClean="0">
                <a:ea typeface="Calibri" pitchFamily="34" charset="0"/>
                <a:cs typeface="Arial" charset="0"/>
              </a:rPr>
              <a:t>Финансирование осуществлялось в рамках 2 муниципальных программ: </a:t>
            </a:r>
            <a:r>
              <a:rPr lang="ru-RU" dirty="0" smtClean="0">
                <a:cs typeface="Times New Roman" pitchFamily="18" charset="0"/>
              </a:rPr>
              <a:t>Безопасность муниципального образования "Город </a:t>
            </a:r>
            <a:r>
              <a:rPr lang="ru-RU" dirty="0">
                <a:cs typeface="Times New Roman" pitchFamily="18" charset="0"/>
              </a:rPr>
              <a:t>Кедровый </a:t>
            </a:r>
            <a:r>
              <a:rPr lang="ru-RU" dirty="0" smtClean="0">
                <a:cs typeface="Times New Roman" pitchFamily="18" charset="0"/>
              </a:rPr>
              <a:t>" и Муниципальное управление в муниципальном образовании "Город Кедровый "</a:t>
            </a:r>
            <a:endParaRPr lang="ru-RU" b="1" dirty="0" smtClean="0">
              <a:ea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94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Blueprint%20bord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82" y="-17463"/>
            <a:ext cx="9929082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63050" y="4762"/>
            <a:ext cx="7429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TextBox 3"/>
          <p:cNvSpPr txBox="1">
            <a:spLocks noChangeArrowheads="1"/>
          </p:cNvSpPr>
          <p:nvPr/>
        </p:nvSpPr>
        <p:spPr bwMode="auto">
          <a:xfrm>
            <a:off x="416496" y="332656"/>
            <a:ext cx="7613650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500" b="1" u="sng" dirty="0" smtClean="0">
                <a:cs typeface="Times New Roman" pitchFamily="18" charset="0"/>
              </a:rPr>
              <a:t>РАСХОДЫ БЮДЖЕТА В РАЗРЕЗЕ ФУНКЦИОНАЛЬНЫХ СТАТЕЙ РАСХОДОВ</a:t>
            </a:r>
            <a:endParaRPr lang="ru-RU" sz="1500" b="1" u="sng" dirty="0">
              <a:cs typeface="Times New Roman" pitchFamily="18" charset="0"/>
            </a:endParaRPr>
          </a:p>
        </p:txBody>
      </p:sp>
      <p:sp>
        <p:nvSpPr>
          <p:cNvPr id="22531" name="TextBox 4"/>
          <p:cNvSpPr txBox="1">
            <a:spLocks noChangeArrowheads="1"/>
          </p:cNvSpPr>
          <p:nvPr/>
        </p:nvSpPr>
        <p:spPr bwMode="auto">
          <a:xfrm>
            <a:off x="128464" y="-4030"/>
            <a:ext cx="89282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cs typeface="Times New Roman" pitchFamily="18" charset="0"/>
              </a:rPr>
              <a:t>ИТОГИ ИСПОЛНЕНИЯ БЮДЖЕТА ГОРОДА КЕДРОВОГО ЗА </a:t>
            </a:r>
            <a:r>
              <a:rPr lang="ru-RU" sz="2000" b="1" dirty="0" smtClean="0">
                <a:solidFill>
                  <a:schemeClr val="bg1"/>
                </a:solidFill>
                <a:cs typeface="Times New Roman" pitchFamily="18" charset="0"/>
              </a:rPr>
              <a:t>2015 </a:t>
            </a:r>
            <a:r>
              <a:rPr lang="ru-RU" sz="2000" b="1" dirty="0">
                <a:solidFill>
                  <a:schemeClr val="bg1"/>
                </a:solidFill>
                <a:cs typeface="Times New Roman" pitchFamily="18" charset="0"/>
              </a:rPr>
              <a:t>ГОД</a:t>
            </a:r>
          </a:p>
        </p:txBody>
      </p:sp>
      <p:sp>
        <p:nvSpPr>
          <p:cNvPr id="22573" name="TextBox 10"/>
          <p:cNvSpPr txBox="1">
            <a:spLocks noChangeArrowheads="1"/>
          </p:cNvSpPr>
          <p:nvPr/>
        </p:nvSpPr>
        <p:spPr bwMode="auto">
          <a:xfrm>
            <a:off x="2576736" y="548680"/>
            <a:ext cx="51377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1400" b="1" u="sng" dirty="0" smtClean="0">
                <a:solidFill>
                  <a:srgbClr val="0000FF"/>
                </a:solidFill>
                <a:cs typeface="Times New Roman" pitchFamily="18" charset="0"/>
              </a:rPr>
              <a:t>0400 Национальная экономика</a:t>
            </a:r>
            <a:endParaRPr lang="ru-RU" sz="1400" b="1" u="sng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74817C-95BD-44A2-8C03-7043E78FFE76}" type="slidenum">
              <a:rPr lang="ru-RU"/>
              <a:pPr>
                <a:defRPr/>
              </a:pPr>
              <a:t>21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00472" y="3861048"/>
            <a:ext cx="3363476" cy="2446824"/>
          </a:xfrm>
          <a:prstGeom prst="rect">
            <a:avLst/>
          </a:prstGeom>
          <a:noFill/>
          <a:ln w="50800" cmpd="tri">
            <a:solidFill>
              <a:srgbClr val="0070C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/>
              <a:t>СЕЛЬСКОЕ ХОЗЯЙСТВО</a:t>
            </a:r>
          </a:p>
          <a:p>
            <a:pPr>
              <a:buFontTx/>
              <a:buChar char="-"/>
            </a:pPr>
            <a:endParaRPr lang="ru-RU" dirty="0" smtClean="0"/>
          </a:p>
          <a:p>
            <a:pPr algn="just">
              <a:buFontTx/>
              <a:buChar char="-"/>
            </a:pPr>
            <a:r>
              <a:rPr lang="ru-RU" dirty="0" smtClean="0"/>
              <a:t> Возмещение части расходов на приобретение коров и нетелей –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46,46 т.р</a:t>
            </a:r>
            <a:r>
              <a:rPr lang="ru-RU" dirty="0" smtClean="0"/>
              <a:t>. (местный бюджет)</a:t>
            </a:r>
          </a:p>
          <a:p>
            <a:pPr algn="just">
              <a:buFontTx/>
              <a:buChar char="-"/>
            </a:pPr>
            <a:endParaRPr lang="ru-RU" sz="300" dirty="0"/>
          </a:p>
          <a:p>
            <a:pPr algn="just">
              <a:buFontTx/>
              <a:buChar char="-"/>
            </a:pPr>
            <a:r>
              <a:rPr lang="ru-RU" dirty="0" smtClean="0"/>
              <a:t> Перепись скота в сельских населенных пунктах –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61,88 т.р.</a:t>
            </a:r>
            <a:r>
              <a:rPr lang="ru-RU" dirty="0" smtClean="0"/>
              <a:t> (областной бюджет)</a:t>
            </a:r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FontTx/>
              <a:buChar char="-"/>
            </a:pPr>
            <a:endParaRPr lang="ru-RU" sz="300" dirty="0"/>
          </a:p>
          <a:p>
            <a:pPr algn="just">
              <a:buFontTx/>
              <a:buChar char="-"/>
            </a:pPr>
            <a:r>
              <a:rPr lang="ru-RU" dirty="0" smtClean="0"/>
              <a:t> Поддержка МФХ (содержание коров и молодняка скота) –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468,83 т.р. </a:t>
            </a:r>
            <a:r>
              <a:rPr lang="ru-RU" dirty="0" smtClean="0"/>
              <a:t>(областной бюджет)</a:t>
            </a:r>
          </a:p>
          <a:p>
            <a:pPr algn="just">
              <a:buFontTx/>
              <a:buChar char="-"/>
            </a:pPr>
            <a:endParaRPr lang="ru-RU" sz="300" dirty="0"/>
          </a:p>
          <a:p>
            <a:pPr algn="just">
              <a:buFontTx/>
              <a:buChar char="-"/>
            </a:pPr>
            <a:r>
              <a:rPr lang="ru-RU" dirty="0"/>
              <a:t> </a:t>
            </a:r>
            <a:r>
              <a:rPr lang="ru-RU" dirty="0" smtClean="0"/>
              <a:t>Осуществление отдельных государственных полномочий по поддержке с/х –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87,70 т.р.</a:t>
            </a:r>
            <a:r>
              <a:rPr lang="ru-RU" dirty="0" smtClean="0"/>
              <a:t> (областной бюджет)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896" y="5013176"/>
            <a:ext cx="1759223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вальная выноска 5"/>
          <p:cNvSpPr/>
          <p:nvPr/>
        </p:nvSpPr>
        <p:spPr>
          <a:xfrm>
            <a:off x="3512840" y="3717032"/>
            <a:ext cx="2304255" cy="1877855"/>
          </a:xfrm>
          <a:prstGeom prst="wedgeEllipseCallout">
            <a:avLst/>
          </a:prstGeom>
          <a:noFill/>
          <a:ln w="47625" cmpd="tri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</a:t>
            </a:r>
          </a:p>
          <a:p>
            <a:pPr algn="ctr"/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предоставления транспортных услуг населению (местный бюджет)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1 045,0 тыс.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x31885d2014061101211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168" y="5229200"/>
            <a:ext cx="2808312" cy="1302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889104" y="3645024"/>
            <a:ext cx="3785585" cy="3000821"/>
          </a:xfrm>
          <a:prstGeom prst="rect">
            <a:avLst/>
          </a:prstGeom>
          <a:noFill/>
          <a:ln w="50800" cmpd="tri">
            <a:solidFill>
              <a:srgbClr val="0070C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/>
              <a:t>ДОРОЖНОЕ ХОЗЯЙСТВО</a:t>
            </a:r>
          </a:p>
          <a:p>
            <a:pPr>
              <a:buFontTx/>
              <a:buChar char="-"/>
            </a:pPr>
            <a:endParaRPr lang="ru-RU" dirty="0" smtClean="0"/>
          </a:p>
          <a:p>
            <a:pPr algn="just">
              <a:buFontTx/>
              <a:buChar char="-"/>
            </a:pPr>
            <a:r>
              <a:rPr lang="ru-RU" dirty="0" smtClean="0"/>
              <a:t> </a:t>
            </a:r>
            <a:r>
              <a:rPr lang="ru-RU" dirty="0"/>
              <a:t>Развитие системы организации движения транспортных средств и пешеходов и повышение безопасности дорожных условий </a:t>
            </a:r>
            <a:r>
              <a:rPr lang="ru-RU" dirty="0" smtClean="0"/>
              <a:t>–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32,69 т.р.</a:t>
            </a:r>
            <a:r>
              <a:rPr lang="ru-RU" dirty="0" smtClean="0"/>
              <a:t> (местный бюджет)</a:t>
            </a:r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FontTx/>
              <a:buChar char="-"/>
            </a:pPr>
            <a:endParaRPr lang="ru-RU" sz="300" dirty="0" smtClean="0"/>
          </a:p>
          <a:p>
            <a:pPr algn="just">
              <a:buFontTx/>
              <a:buChar char="-"/>
            </a:pPr>
            <a:r>
              <a:rPr lang="ru-RU" dirty="0" smtClean="0"/>
              <a:t> Содержание и текущий ремонт автомобильных дорог общего пользования  –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6 788,12 т.р. </a:t>
            </a:r>
            <a:r>
              <a:rPr lang="ru-RU" dirty="0" smtClean="0"/>
              <a:t>(в том числе за счет средств областного бюджета –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2 941,2 т.р.</a:t>
            </a:r>
            <a:r>
              <a:rPr lang="ru-RU" dirty="0" smtClean="0">
                <a:solidFill>
                  <a:srgbClr val="FF0000"/>
                </a:solidFill>
              </a:rPr>
              <a:t>)</a:t>
            </a:r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FontTx/>
              <a:buChar char="-"/>
            </a:pPr>
            <a:endParaRPr lang="ru-RU" sz="300" dirty="0" smtClean="0"/>
          </a:p>
          <a:p>
            <a:pPr algn="just">
              <a:buFontTx/>
              <a:buChar char="-"/>
            </a:pPr>
            <a:r>
              <a:rPr lang="ru-RU" dirty="0" smtClean="0"/>
              <a:t> Строительство и ремонт деревянных тротуаров в сельских населенных пунктах –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1 829,05 т.р. </a:t>
            </a:r>
            <a:r>
              <a:rPr lang="ru-RU" dirty="0" smtClean="0"/>
              <a:t>(местный бюджет)</a:t>
            </a:r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FontTx/>
              <a:buChar char="-"/>
            </a:pPr>
            <a:endParaRPr lang="ru-RU" sz="300" dirty="0" smtClean="0"/>
          </a:p>
          <a:p>
            <a:pPr algn="just">
              <a:buFontTx/>
              <a:buChar char="-"/>
            </a:pPr>
            <a:r>
              <a:rPr lang="ru-RU" dirty="0" smtClean="0"/>
              <a:t> Прочие работы в области дорожного хозяйства –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29,44 т.р. </a:t>
            </a:r>
            <a:r>
              <a:rPr lang="ru-RU" dirty="0" smtClean="0"/>
              <a:t>(местный бюджет)</a:t>
            </a:r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</a:pP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969224" y="1700808"/>
            <a:ext cx="2664296" cy="1615827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исполнены расходы к плановым назначениям в сумме </a:t>
            </a:r>
            <a:r>
              <a:rPr lang="ru-RU" sz="1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295,42 тыс.руб.,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них:</a:t>
            </a:r>
          </a:p>
          <a:p>
            <a:pPr algn="just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228,28 тыс.руб. средства местного бюджета 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связи с оптимизационными мероприятиями средства были зарезервированы без права расходования;</a:t>
            </a:r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3892444"/>
              </p:ext>
            </p:extLst>
          </p:nvPr>
        </p:nvGraphicFramePr>
        <p:xfrm>
          <a:off x="200472" y="1628800"/>
          <a:ext cx="6462965" cy="1959461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58309"/>
                <a:gridCol w="3024336"/>
                <a:gridCol w="936104"/>
                <a:gridCol w="864096"/>
                <a:gridCol w="1080120"/>
              </a:tblGrid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КФСР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КФСР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Бюджетные назначения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годового плана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11 140,84</a:t>
                      </a:r>
                      <a:endParaRPr lang="ru-RU" sz="12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10 845,42</a:t>
                      </a:r>
                      <a:endParaRPr lang="ru-RU" sz="12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97,35</a:t>
                      </a:r>
                      <a:endParaRPr lang="ru-RU" sz="12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Сельское хозяйство и рыболовство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798,40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664,87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83,28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1 045,00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1 045,00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Дорожное хозяйство (дорожные фонды)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8 901,20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8 739,31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98,18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396,24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396,24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128464" y="836712"/>
            <a:ext cx="92890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b="1" dirty="0" smtClean="0">
                <a:ea typeface="Calibri" pitchFamily="34" charset="0"/>
                <a:cs typeface="Arial" charset="0"/>
              </a:rPr>
              <a:t>Финансирование осуществлялось в рамках 3 муниципальных программ:</a:t>
            </a:r>
          </a:p>
          <a:p>
            <a:pPr eaLnBrk="0" hangingPunct="0"/>
            <a:r>
              <a:rPr lang="ru-RU" dirty="0" smtClean="0">
                <a:cs typeface="Times New Roman" panose="02020603050405020304" pitchFamily="18" charset="0"/>
              </a:rPr>
              <a:t>- Создание условий для развития предпринимательства на территории муниципального образования "Город Кедровый" на 2015-2017 годы" </a:t>
            </a:r>
          </a:p>
          <a:p>
            <a:pPr eaLnBrk="0" hangingPunct="0"/>
            <a:r>
              <a:rPr lang="ru-RU" dirty="0" smtClean="0">
                <a:cs typeface="Times New Roman" panose="02020603050405020304" pitchFamily="18" charset="0"/>
              </a:rPr>
              <a:t>- Муниципальное хозяйство муниципального образования "Город </a:t>
            </a:r>
            <a:r>
              <a:rPr lang="ru-RU" dirty="0">
                <a:cs typeface="Times New Roman" panose="02020603050405020304" pitchFamily="18" charset="0"/>
              </a:rPr>
              <a:t>Кедровый "</a:t>
            </a:r>
            <a:endParaRPr lang="ru-RU" dirty="0" smtClean="0">
              <a:cs typeface="Times New Roman" panose="02020603050405020304" pitchFamily="18" charset="0"/>
            </a:endParaRPr>
          </a:p>
          <a:p>
            <a:pPr eaLnBrk="0" hangingPunct="0"/>
            <a:r>
              <a:rPr lang="ru-RU" dirty="0" smtClean="0">
                <a:cs typeface="Times New Roman" panose="02020603050405020304" pitchFamily="18" charset="0"/>
              </a:rPr>
              <a:t>- Муниципальное управление в муниципальном образовании "Город Кедровый "</a:t>
            </a:r>
            <a:endParaRPr lang="ru-RU" dirty="0">
              <a:solidFill>
                <a:srgbClr val="A50021"/>
              </a:solidFill>
              <a:ea typeface="Calibri" pitchFamily="34" charset="0"/>
              <a:cs typeface="Arial" charset="0"/>
            </a:endParaRPr>
          </a:p>
        </p:txBody>
      </p:sp>
      <p:sp>
        <p:nvSpPr>
          <p:cNvPr id="22" name="TextBox 1"/>
          <p:cNvSpPr txBox="1">
            <a:spLocks noChangeArrowheads="1"/>
          </p:cNvSpPr>
          <p:nvPr/>
        </p:nvSpPr>
        <p:spPr bwMode="auto">
          <a:xfrm>
            <a:off x="5889104" y="1412776"/>
            <a:ext cx="103735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b="1" dirty="0">
                <a:cs typeface="Times New Roman" pitchFamily="18" charset="0"/>
              </a:rPr>
              <a:t>тыс</a:t>
            </a:r>
            <a:r>
              <a:rPr lang="ru-RU" sz="1000" b="1" dirty="0" smtClean="0">
                <a:cs typeface="Times New Roman" pitchFamily="18" charset="0"/>
              </a:rPr>
              <a:t>. руб.</a:t>
            </a:r>
            <a:endParaRPr lang="ru-RU" sz="1000" b="1" dirty="0">
              <a:cs typeface="Times New Roman" pitchFamily="18" charset="0"/>
            </a:endParaRPr>
          </a:p>
        </p:txBody>
      </p:sp>
      <p:pic>
        <p:nvPicPr>
          <p:cNvPr id="23" name="Picture 3" descr="485337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64" y="3717032"/>
            <a:ext cx="704528" cy="691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 descr="55455084731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816" y="5733256"/>
            <a:ext cx="920552" cy="952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518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Blueprint%20bord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463"/>
            <a:ext cx="9929082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63050" y="4762"/>
            <a:ext cx="7429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TextBox 3"/>
          <p:cNvSpPr txBox="1">
            <a:spLocks noChangeArrowheads="1"/>
          </p:cNvSpPr>
          <p:nvPr/>
        </p:nvSpPr>
        <p:spPr bwMode="auto">
          <a:xfrm>
            <a:off x="488504" y="332656"/>
            <a:ext cx="7613650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500" b="1" u="sng" dirty="0" smtClean="0">
                <a:cs typeface="Times New Roman" pitchFamily="18" charset="0"/>
              </a:rPr>
              <a:t>РАСХОДЫ БЮДЖЕТА В РАЗРЕЗЕ ФУНКЦИОНАЛЬНЫХ СТАТЕЙ РАСХОДОВ</a:t>
            </a:r>
            <a:endParaRPr lang="ru-RU" sz="1500" b="1" u="sng" dirty="0">
              <a:cs typeface="Times New Roman" pitchFamily="18" charset="0"/>
            </a:endParaRPr>
          </a:p>
        </p:txBody>
      </p:sp>
      <p:sp>
        <p:nvSpPr>
          <p:cNvPr id="22531" name="TextBox 4"/>
          <p:cNvSpPr txBox="1">
            <a:spLocks noChangeArrowheads="1"/>
          </p:cNvSpPr>
          <p:nvPr/>
        </p:nvSpPr>
        <p:spPr bwMode="auto">
          <a:xfrm>
            <a:off x="128464" y="-4030"/>
            <a:ext cx="89282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cs typeface="Times New Roman" pitchFamily="18" charset="0"/>
              </a:rPr>
              <a:t>ИТОГИ ИСПОЛНЕНИЯ БЮДЖЕТА ГОРОДА КЕДРОВОГО ЗА </a:t>
            </a:r>
            <a:r>
              <a:rPr lang="ru-RU" sz="2000" b="1" dirty="0" smtClean="0">
                <a:solidFill>
                  <a:schemeClr val="bg1"/>
                </a:solidFill>
                <a:cs typeface="Times New Roman" pitchFamily="18" charset="0"/>
              </a:rPr>
              <a:t>2015 </a:t>
            </a:r>
            <a:r>
              <a:rPr lang="ru-RU" sz="2000" b="1" dirty="0">
                <a:solidFill>
                  <a:schemeClr val="bg1"/>
                </a:solidFill>
                <a:cs typeface="Times New Roman" pitchFamily="18" charset="0"/>
              </a:rPr>
              <a:t>ГОД</a:t>
            </a:r>
          </a:p>
        </p:txBody>
      </p:sp>
      <p:sp>
        <p:nvSpPr>
          <p:cNvPr id="22573" name="TextBox 10"/>
          <p:cNvSpPr txBox="1">
            <a:spLocks noChangeArrowheads="1"/>
          </p:cNvSpPr>
          <p:nvPr/>
        </p:nvSpPr>
        <p:spPr bwMode="auto">
          <a:xfrm>
            <a:off x="1795349" y="707919"/>
            <a:ext cx="630680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400" b="1" u="sng" dirty="0" smtClean="0">
                <a:solidFill>
                  <a:srgbClr val="0000FF"/>
                </a:solidFill>
                <a:cs typeface="Times New Roman" pitchFamily="18" charset="0"/>
              </a:rPr>
              <a:t>0500 Жилищно-коммунальное хозяйство</a:t>
            </a:r>
            <a:endParaRPr lang="ru-RU" sz="1400" b="1" u="sng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74817C-95BD-44A2-8C03-7043E78FFE76}" type="slidenum">
              <a:rPr lang="ru-RU"/>
              <a:pPr>
                <a:defRPr/>
              </a:pPr>
              <a:t>22</a:t>
            </a:fld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8769424" y="1196752"/>
            <a:ext cx="984465" cy="8640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05128" y="1628800"/>
            <a:ext cx="3168352" cy="1200329"/>
          </a:xfrm>
          <a:prstGeom prst="rect">
            <a:avLst/>
          </a:prstGeom>
          <a:noFill/>
          <a:ln w="50800" cmpd="tri"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/>
              <a:t>ЖИЛИЩНОЕ ХОЗЯЙСТВО</a:t>
            </a:r>
          </a:p>
          <a:p>
            <a:pPr algn="just"/>
            <a:r>
              <a:rPr lang="ru-RU" dirty="0" smtClean="0"/>
              <a:t>- Капитальный ремонт муниципального жилого фонда –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493,06 т.р. </a:t>
            </a:r>
            <a:r>
              <a:rPr lang="ru-RU" dirty="0" smtClean="0"/>
              <a:t>(местный бюджет)</a:t>
            </a:r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dirty="0" smtClean="0"/>
              <a:t>- Содержание муниципального жилого фонда –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656,26 т.р.</a:t>
            </a:r>
            <a:r>
              <a:rPr lang="ru-RU" dirty="0" smtClean="0"/>
              <a:t> (местный бюджет)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2480" y="3140968"/>
            <a:ext cx="4896544" cy="1569660"/>
          </a:xfrm>
          <a:prstGeom prst="rect">
            <a:avLst/>
          </a:prstGeom>
          <a:noFill/>
          <a:ln w="57150" cmpd="tri"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/>
              <a:t>КОММУНАЛЬНОЕ ХОЗЯЙСТВО</a:t>
            </a:r>
          </a:p>
          <a:p>
            <a:pPr marL="171450" indent="-171450" algn="just">
              <a:buFontTx/>
              <a:buChar char="-"/>
            </a:pPr>
            <a:r>
              <a:rPr lang="ru-RU" dirty="0" smtClean="0"/>
              <a:t>Капитальный </a:t>
            </a:r>
            <a:r>
              <a:rPr lang="ru-RU" dirty="0"/>
              <a:t>ремонт колодцев в сельских населенных </a:t>
            </a:r>
            <a:r>
              <a:rPr lang="ru-RU" dirty="0" smtClean="0"/>
              <a:t>пунктах –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251,97 т.р. </a:t>
            </a:r>
            <a:r>
              <a:rPr lang="ru-RU" dirty="0" smtClean="0"/>
              <a:t>(местный бюджет)</a:t>
            </a:r>
          </a:p>
          <a:p>
            <a:pPr marL="171450" indent="-171450" algn="just">
              <a:buFontTx/>
              <a:buChar char="-"/>
            </a:pPr>
            <a:endParaRPr lang="ru-RU" sz="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 algn="just">
              <a:buFontTx/>
              <a:buChar char="-"/>
            </a:pPr>
            <a:r>
              <a:rPr lang="ru-RU" dirty="0" smtClean="0"/>
              <a:t>Капитальный </a:t>
            </a:r>
            <a:r>
              <a:rPr lang="ru-RU" dirty="0"/>
              <a:t>ремонт коммунальной инфраструктуры </a:t>
            </a:r>
            <a:r>
              <a:rPr lang="ru-RU" dirty="0" smtClean="0"/>
              <a:t>–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2 117,89 т.р. </a:t>
            </a:r>
            <a:r>
              <a:rPr lang="ru-RU" dirty="0" smtClean="0"/>
              <a:t>( в том числе за счет средств областного бюджета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1 552,31 т.р.</a:t>
            </a:r>
            <a:r>
              <a:rPr lang="ru-RU" dirty="0" smtClean="0"/>
              <a:t>)</a:t>
            </a:r>
          </a:p>
          <a:p>
            <a:pPr marL="171450" indent="-171450" algn="just">
              <a:buFontTx/>
              <a:buChar char="-"/>
            </a:pPr>
            <a:endParaRPr lang="ru-RU" sz="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dirty="0" smtClean="0"/>
              <a:t>- </a:t>
            </a:r>
            <a:r>
              <a:rPr lang="ru-RU" dirty="0"/>
              <a:t>Содержание объектов коммунальной </a:t>
            </a:r>
            <a:r>
              <a:rPr lang="ru-RU" dirty="0" smtClean="0"/>
              <a:t>инфраструктуры –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125,17 т.р. </a:t>
            </a:r>
            <a:r>
              <a:rPr lang="ru-RU" dirty="0" smtClean="0"/>
              <a:t>(местный бюджет)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85048" y="3140968"/>
            <a:ext cx="4392488" cy="1569660"/>
          </a:xfrm>
          <a:prstGeom prst="rect">
            <a:avLst/>
          </a:prstGeom>
          <a:noFill/>
          <a:ln w="57150" cmpd="tri"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/>
              <a:t>БЛАГОУСТРОЙСТВО</a:t>
            </a:r>
          </a:p>
          <a:p>
            <a:pPr algn="just"/>
            <a:r>
              <a:rPr lang="ru-RU" dirty="0" smtClean="0"/>
              <a:t>- Содержание и ремонт сетей уличного освещения –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40,49 т.р.</a:t>
            </a:r>
          </a:p>
          <a:p>
            <a:pPr algn="just"/>
            <a:r>
              <a:rPr lang="ru-RU" dirty="0" smtClean="0"/>
              <a:t>- Озеленение территории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102,53 т.р.</a:t>
            </a:r>
          </a:p>
          <a:p>
            <a:pPr algn="just"/>
            <a:r>
              <a:rPr lang="ru-RU" dirty="0" smtClean="0"/>
              <a:t>- Содержание, приобретение материалов и ремонт объектов благоустройства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618,13 т.р.</a:t>
            </a:r>
          </a:p>
          <a:p>
            <a:pPr algn="just"/>
            <a:r>
              <a:rPr lang="ru-RU" dirty="0" smtClean="0"/>
              <a:t>- Содержание мест захоронения –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93,52 т.р.</a:t>
            </a:r>
          </a:p>
          <a:p>
            <a:pPr algn="just"/>
            <a:r>
              <a:rPr lang="ru-RU" dirty="0" smtClean="0"/>
              <a:t>- Обустройство и содержание полигонов ТБО –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89,99 т.р.</a:t>
            </a:r>
          </a:p>
          <a:p>
            <a:pPr algn="just"/>
            <a:r>
              <a:rPr lang="ru-RU" dirty="0" smtClean="0"/>
              <a:t>- </a:t>
            </a:r>
            <a:r>
              <a:rPr lang="ru-RU" dirty="0"/>
              <a:t>Оплата электроэнергии за уличное освещение </a:t>
            </a:r>
            <a:r>
              <a:rPr lang="ru-RU" dirty="0" smtClean="0"/>
              <a:t>–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168,00 т.р.</a:t>
            </a:r>
            <a:r>
              <a:rPr lang="ru-RU" dirty="0" smtClean="0"/>
              <a:t> 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1926607"/>
              </p:ext>
            </p:extLst>
          </p:nvPr>
        </p:nvGraphicFramePr>
        <p:xfrm>
          <a:off x="272480" y="1340768"/>
          <a:ext cx="5688632" cy="166563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61434"/>
                <a:gridCol w="2883966"/>
                <a:gridCol w="807510"/>
                <a:gridCol w="634472"/>
                <a:gridCol w="901250"/>
              </a:tblGrid>
              <a:tr h="4317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КФСР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8" marR="8498" marT="84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КФСР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8" marR="8498" marT="84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Бюджетные назначения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8" marR="8498" marT="84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endParaRPr lang="ru-RU" sz="12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8" marR="8498" marT="84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исполнения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8" marR="8498" marT="8498" marB="0" anchor="ctr"/>
                </a:tc>
              </a:tr>
              <a:tr h="2207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0500</a:t>
                      </a:r>
                      <a:endParaRPr lang="ru-RU" sz="12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8" marR="8498" marT="84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2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8" marR="8498" marT="84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ru-RU" sz="12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852,39</a:t>
                      </a:r>
                      <a:endParaRPr lang="ru-RU" sz="12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8" marR="8498" marT="84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ru-RU" sz="12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757,00</a:t>
                      </a:r>
                      <a:endParaRPr lang="ru-RU" sz="12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8" marR="8498" marT="84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98,03</a:t>
                      </a:r>
                      <a:endParaRPr lang="ru-RU" sz="12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8" marR="8498" marT="8498" marB="0" anchor="ctr"/>
                </a:tc>
              </a:tr>
              <a:tr h="2678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0501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8" marR="8498" marT="84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Жилищное хозяйство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8" marR="8498" marT="84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1 153,47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8" marR="8498" marT="84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1 149,32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8" marR="8498" marT="84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99,64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8" marR="8498" marT="8498" marB="0" anchor="ctr"/>
                </a:tc>
              </a:tr>
              <a:tr h="2629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0502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8" marR="8498" marT="84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Коммунальное хозяйство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8" marR="8498" marT="84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2 506,76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8" marR="8498" marT="84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2 495,03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8" marR="8498" marT="84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99,53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8" marR="8498" marT="8498" marB="0" anchor="ctr"/>
                </a:tc>
              </a:tr>
              <a:tr h="3287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0503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8" marR="8498" marT="84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8" marR="8498" marT="84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1 192,16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8" marR="8498" marT="84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1 112,65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8" marR="8498" marT="84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93,33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8" marR="8498" marT="8498" marB="0" anchor="ctr"/>
                </a:tc>
              </a:tr>
            </a:tbl>
          </a:graphicData>
        </a:graphic>
      </p:graphicFrame>
      <p:sp>
        <p:nvSpPr>
          <p:cNvPr id="17" name="TextBox 10"/>
          <p:cNvSpPr txBox="1">
            <a:spLocks noChangeArrowheads="1"/>
          </p:cNvSpPr>
          <p:nvPr/>
        </p:nvSpPr>
        <p:spPr bwMode="auto">
          <a:xfrm>
            <a:off x="2498623" y="4742378"/>
            <a:ext cx="50826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400" b="1" u="sng" dirty="0" smtClean="0">
                <a:solidFill>
                  <a:srgbClr val="0000FF"/>
                </a:solidFill>
                <a:cs typeface="Times New Roman" pitchFamily="18" charset="0"/>
              </a:rPr>
              <a:t>0600 Охрана окружающей среды</a:t>
            </a:r>
            <a:endParaRPr lang="ru-RU" sz="1400" b="1" u="sng" dirty="0">
              <a:solidFill>
                <a:srgbClr val="0000FF"/>
              </a:solidFill>
              <a:cs typeface="Times New Roman" pitchFamily="18" charset="0"/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2920045"/>
              </p:ext>
            </p:extLst>
          </p:nvPr>
        </p:nvGraphicFramePr>
        <p:xfrm>
          <a:off x="272480" y="5408899"/>
          <a:ext cx="5688632" cy="1026821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61434"/>
                <a:gridCol w="2883966"/>
                <a:gridCol w="807510"/>
                <a:gridCol w="634472"/>
                <a:gridCol w="901250"/>
              </a:tblGrid>
              <a:tr h="4317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КФСР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8" marR="8498" marT="84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КФСР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8" marR="8498" marT="84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Бюджетные назначения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8" marR="8498" marT="84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endParaRPr lang="ru-RU" sz="12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8" marR="8498" marT="84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исполнения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8" marR="8498" marT="8498" marB="0" anchor="ctr"/>
                </a:tc>
              </a:tr>
              <a:tr h="2207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0600</a:t>
                      </a:r>
                      <a:endParaRPr lang="ru-RU" sz="12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8" marR="8498" marT="84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ОХРАНА ОКРУЖАЮЩЕЙ СРЕДЫ</a:t>
                      </a:r>
                      <a:endParaRPr lang="ru-RU" sz="1200" b="1" u="none" strike="noStrike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498" marR="8498" marT="84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94,60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94,55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99,95</a:t>
                      </a:r>
                    </a:p>
                  </a:txBody>
                  <a:tcPr marL="0" marR="0" marT="0" marB="0" anchor="ctr"/>
                </a:tc>
              </a:tr>
              <a:tr h="2678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0603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8" marR="8498" marT="84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объектов растительного и животного мира и среды их обитания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8" marR="8498" marT="84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latin typeface="Times New Roman"/>
                        </a:rPr>
                        <a:t>94,60</a:t>
                      </a:r>
                      <a:endParaRPr lang="ru-RU" sz="13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latin typeface="Times New Roman"/>
                        </a:rPr>
                        <a:t>94,55</a:t>
                      </a:r>
                      <a:endParaRPr lang="ru-RU" sz="13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latin typeface="Times New Roman"/>
                        </a:rPr>
                        <a:t>99,95</a:t>
                      </a:r>
                      <a:endParaRPr lang="ru-RU" sz="13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6103030" y="5454290"/>
            <a:ext cx="3170450" cy="830997"/>
          </a:xfrm>
          <a:prstGeom prst="rect">
            <a:avLst/>
          </a:prstGeom>
          <a:noFill/>
          <a:ln w="50800" cmpd="tri"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/>
              <a:t>ОХРАНА ОКРУЖАЮЩЕЙ СРЕДЫ</a:t>
            </a:r>
          </a:p>
          <a:p>
            <a:pPr algn="ctr"/>
            <a:endParaRPr lang="ru-RU" sz="600" b="1" u="sng" dirty="0" smtClean="0"/>
          </a:p>
          <a:p>
            <a:pPr marL="171450" indent="-171450" algn="just">
              <a:buFontTx/>
              <a:buChar char="-"/>
            </a:pPr>
            <a:r>
              <a:rPr lang="ru-RU" dirty="0" smtClean="0"/>
              <a:t>Ликвидация несанкционированных свалок–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94,55 т.р. </a:t>
            </a:r>
            <a:r>
              <a:rPr lang="ru-RU" dirty="0" smtClean="0"/>
              <a:t>(местный бюджет)</a:t>
            </a:r>
          </a:p>
          <a:p>
            <a:pPr marL="171450" indent="-171450" algn="just">
              <a:buFontTx/>
              <a:buChar char="-"/>
            </a:pPr>
            <a:endParaRPr lang="ru-RU" sz="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00472" y="908720"/>
            <a:ext cx="91450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b="1" dirty="0" smtClean="0">
                <a:ea typeface="Calibri" pitchFamily="34" charset="0"/>
                <a:cs typeface="Arial" charset="0"/>
              </a:rPr>
              <a:t>Финансирование осуществлялось в рамках муниципальной программы:</a:t>
            </a:r>
          </a:p>
          <a:p>
            <a:pPr eaLnBrk="0" hangingPunct="0"/>
            <a:r>
              <a:rPr lang="ru-RU" dirty="0" smtClean="0">
                <a:cs typeface="Times New Roman" pitchFamily="18" charset="0"/>
              </a:rPr>
              <a:t>Муниципальное хозяйство муниципального образования "Город Кедровый" , </a:t>
            </a:r>
            <a:r>
              <a:rPr lang="ru-RU" b="1" dirty="0" smtClean="0">
                <a:ea typeface="Calibri" pitchFamily="34" charset="0"/>
                <a:cs typeface="Times New Roman" pitchFamily="18" charset="0"/>
              </a:rPr>
              <a:t>а также по </a:t>
            </a:r>
            <a:r>
              <a:rPr lang="ru-RU" b="1" dirty="0" err="1" smtClean="0">
                <a:ea typeface="Calibri" pitchFamily="34" charset="0"/>
                <a:cs typeface="Times New Roman" pitchFamily="18" charset="0"/>
              </a:rPr>
              <a:t>непрограммным</a:t>
            </a:r>
            <a:r>
              <a:rPr lang="ru-RU" b="1" dirty="0" smtClean="0">
                <a:ea typeface="Calibri" pitchFamily="34" charset="0"/>
                <a:cs typeface="Times New Roman" pitchFamily="18" charset="0"/>
              </a:rPr>
              <a:t> направлениям расходов</a:t>
            </a:r>
            <a:endParaRPr lang="ru-RU" b="1" dirty="0">
              <a:ea typeface="Calibri" pitchFamily="34" charset="0"/>
              <a:cs typeface="Arial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49924" y="4941734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b="1" dirty="0" smtClean="0">
                <a:ea typeface="Calibri" pitchFamily="34" charset="0"/>
                <a:cs typeface="Arial" charset="0"/>
              </a:rPr>
              <a:t>Финансирование осуществлялось в рамках муниципальной программы:</a:t>
            </a:r>
          </a:p>
          <a:p>
            <a:pPr eaLnBrk="0" hangingPunct="0"/>
            <a:r>
              <a:rPr lang="ru-RU" dirty="0" smtClean="0">
                <a:cs typeface="Times New Roman" pitchFamily="18" charset="0"/>
              </a:rPr>
              <a:t>Муниципальное хозяйство муниципального образования "Город Кедровый"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638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Blueprint%20bord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82" y="-17463"/>
            <a:ext cx="9929082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63050" y="4762"/>
            <a:ext cx="7429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TextBox 3"/>
          <p:cNvSpPr txBox="1">
            <a:spLocks noChangeArrowheads="1"/>
          </p:cNvSpPr>
          <p:nvPr/>
        </p:nvSpPr>
        <p:spPr bwMode="auto">
          <a:xfrm>
            <a:off x="632520" y="332656"/>
            <a:ext cx="7613650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500" b="1" u="sng" dirty="0" smtClean="0">
                <a:cs typeface="Times New Roman" pitchFamily="18" charset="0"/>
              </a:rPr>
              <a:t>РАСХОДЫ БЮДЖЕТА В РАЗРЕЗЕ ФУНКЦИОНАЛЬНЫХ СТАТЕЙ РАСХОДОВ</a:t>
            </a:r>
            <a:endParaRPr lang="ru-RU" sz="1500" b="1" u="sng" dirty="0">
              <a:cs typeface="Times New Roman" pitchFamily="18" charset="0"/>
            </a:endParaRPr>
          </a:p>
        </p:txBody>
      </p:sp>
      <p:sp>
        <p:nvSpPr>
          <p:cNvPr id="22531" name="TextBox 4"/>
          <p:cNvSpPr txBox="1">
            <a:spLocks noChangeArrowheads="1"/>
          </p:cNvSpPr>
          <p:nvPr/>
        </p:nvSpPr>
        <p:spPr bwMode="auto">
          <a:xfrm>
            <a:off x="128464" y="-4030"/>
            <a:ext cx="89282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cs typeface="Times New Roman" pitchFamily="18" charset="0"/>
              </a:rPr>
              <a:t>ИТОГИ ИСПОЛНЕНИЯ БЮДЖЕТА ГОРОДА КЕДРОВОГО ЗА </a:t>
            </a:r>
            <a:r>
              <a:rPr lang="ru-RU" sz="2000" b="1" dirty="0" smtClean="0">
                <a:solidFill>
                  <a:schemeClr val="bg1"/>
                </a:solidFill>
                <a:cs typeface="Times New Roman" pitchFamily="18" charset="0"/>
              </a:rPr>
              <a:t>2015 </a:t>
            </a:r>
            <a:r>
              <a:rPr lang="ru-RU" sz="2000" b="1" dirty="0">
                <a:solidFill>
                  <a:schemeClr val="bg1"/>
                </a:solidFill>
                <a:cs typeface="Times New Roman" pitchFamily="18" charset="0"/>
              </a:rPr>
              <a:t>ГОД</a:t>
            </a:r>
          </a:p>
        </p:txBody>
      </p:sp>
      <p:sp>
        <p:nvSpPr>
          <p:cNvPr id="22573" name="TextBox 10"/>
          <p:cNvSpPr txBox="1">
            <a:spLocks noChangeArrowheads="1"/>
          </p:cNvSpPr>
          <p:nvPr/>
        </p:nvSpPr>
        <p:spPr bwMode="auto">
          <a:xfrm>
            <a:off x="1784648" y="620688"/>
            <a:ext cx="570007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400" b="1" u="sng" dirty="0" smtClean="0">
                <a:solidFill>
                  <a:srgbClr val="0000FF"/>
                </a:solidFill>
                <a:cs typeface="Times New Roman" pitchFamily="18" charset="0"/>
              </a:rPr>
              <a:t>0700 Образование</a:t>
            </a:r>
            <a:endParaRPr lang="ru-RU" sz="1400" b="1" u="sng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273480" y="6858000"/>
            <a:ext cx="497260" cy="365125"/>
          </a:xfrm>
        </p:spPr>
        <p:txBody>
          <a:bodyPr/>
          <a:lstStyle/>
          <a:p>
            <a:pPr>
              <a:defRPr/>
            </a:pPr>
            <a:fld id="{6474817C-95BD-44A2-8C03-7043E78FFE76}" type="slidenum">
              <a:rPr lang="ru-RU"/>
              <a:pPr>
                <a:defRPr/>
              </a:pPr>
              <a:t>23</a:t>
            </a:fld>
            <a:endParaRPr lang="ru-RU" dirty="0"/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8646117"/>
              </p:ext>
            </p:extLst>
          </p:nvPr>
        </p:nvGraphicFramePr>
        <p:xfrm>
          <a:off x="200472" y="908720"/>
          <a:ext cx="5616624" cy="181270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94262"/>
                <a:gridCol w="2819544"/>
                <a:gridCol w="752629"/>
                <a:gridCol w="689934"/>
                <a:gridCol w="860255"/>
              </a:tblGrid>
              <a:tr h="5424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КФСР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1" marR="6451" marT="64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КФСР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1" marR="6451" marT="64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Бюджетные назначения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1" marR="6451" marT="64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1" marR="6451" marT="64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исполнения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1" marR="6451" marT="6451" marB="0" anchor="ctr"/>
                </a:tc>
              </a:tr>
              <a:tr h="1614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0700</a:t>
                      </a:r>
                      <a:endParaRPr lang="ru-RU" sz="11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1" marR="6451" marT="64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1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1" marR="6451" marT="64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76 956,53</a:t>
                      </a:r>
                      <a:endParaRPr lang="ru-RU" sz="11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1" marR="6451" marT="64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75 821,94</a:t>
                      </a:r>
                      <a:endParaRPr lang="ru-RU" sz="11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1" marR="6451" marT="64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98,53</a:t>
                      </a:r>
                      <a:endParaRPr lang="ru-RU" sz="11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1" marR="6451" marT="6451" marB="0" anchor="ctr"/>
                </a:tc>
              </a:tr>
              <a:tr h="1614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0701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1" marR="6451" marT="64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Дошкольное образование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1" marR="6451" marT="64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12 521,65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1" marR="6451" marT="64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516,66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1" marR="6451" marT="64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99,96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1" marR="6451" marT="6451" marB="0" anchor="ctr"/>
                </a:tc>
              </a:tr>
              <a:tr h="1895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0702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1" marR="6451" marT="64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образование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1" marR="6451" marT="64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60 653,12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1" marR="6451" marT="64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59 528,29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1" marR="6451" marT="64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98,15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1" marR="6451" marT="6451" marB="0" anchor="ctr"/>
                </a:tc>
              </a:tr>
              <a:tr h="3230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0705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1" marR="6451" marT="64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Профессиональная подготовка, переподготовка и повышение квалификации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1" marR="6451" marT="64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177,50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1" marR="6451" marT="64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175,61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1" marR="6451" marT="64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98,94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1" marR="6451" marT="6451" marB="0" anchor="ctr"/>
                </a:tc>
              </a:tr>
              <a:tr h="2167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0707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1" marR="6451" marT="64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Молодежная политика и оздоровление детей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1" marR="6451" marT="64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679,45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1" marR="6451" marT="64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679,41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1" marR="6451" marT="64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99,99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1" marR="6451" marT="6451" marB="0" anchor="ctr"/>
                </a:tc>
              </a:tr>
              <a:tr h="1614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0709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1" marR="6451" marT="64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образования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1" marR="6451" marT="64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1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924,82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1" marR="6451" marT="64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2 921,97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1" marR="6451" marT="64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99,90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1" marR="6451" marT="6451" marB="0" anchor="ctr"/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6033120" y="980728"/>
            <a:ext cx="3672408" cy="646331"/>
          </a:xfrm>
          <a:prstGeom prst="rect">
            <a:avLst/>
          </a:prstGeom>
          <a:noFill/>
          <a:ln w="50800" cmpd="tri">
            <a:solidFill>
              <a:srgbClr val="0070C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/>
              <a:t>ДОШКОЛЬНОЕ ОБРАЗОВАНИЕ</a:t>
            </a:r>
          </a:p>
          <a:p>
            <a:pPr algn="just" eaLnBrk="0" hangingPunct="0"/>
            <a:r>
              <a:rPr lang="ru-RU" dirty="0" smtClean="0">
                <a:solidFill>
                  <a:srgbClr val="336600"/>
                </a:solidFill>
                <a:ea typeface="Calibri" pitchFamily="34" charset="0"/>
                <a:cs typeface="Arial" charset="0"/>
              </a:rPr>
              <a:t>Осуществляется финансирование </a:t>
            </a:r>
          </a:p>
          <a:p>
            <a:pPr algn="just" eaLnBrk="0" hangingPunct="0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Arial" charset="0"/>
              </a:rPr>
              <a:t>12 521,65 т.р.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Arial" charset="0"/>
              </a:rPr>
              <a:t>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ea typeface="Calibri" pitchFamily="34" charset="0"/>
                <a:cs typeface="Arial" charset="0"/>
              </a:rPr>
              <a:t>– </a:t>
            </a:r>
            <a:r>
              <a:rPr lang="ru-RU" dirty="0" smtClean="0">
                <a:solidFill>
                  <a:srgbClr val="336600"/>
                </a:solidFill>
                <a:ea typeface="Calibri" pitchFamily="34" charset="0"/>
                <a:cs typeface="Arial" charset="0"/>
              </a:rPr>
              <a:t>МБДОУ детский сад №1 "Родничок»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033120" y="5310996"/>
            <a:ext cx="3672408" cy="1015663"/>
          </a:xfrm>
          <a:prstGeom prst="rect">
            <a:avLst/>
          </a:prstGeom>
          <a:noFill/>
          <a:ln w="50800" cmpd="tri">
            <a:solidFill>
              <a:srgbClr val="0070C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/>
              <a:t>ПРОФЕССИОНАЯЛЬНАЯ ПОДГОТОВКА, ПЕРЕПОДГОТОВКА И ПОВЫШЕКНИЕ КВАЛИФИКАЦИИ </a:t>
            </a:r>
          </a:p>
          <a:p>
            <a:pPr algn="just" eaLnBrk="0" hangingPunct="0"/>
            <a:r>
              <a:rPr lang="ru-RU" dirty="0" smtClean="0">
                <a:solidFill>
                  <a:srgbClr val="336600"/>
                </a:solidFill>
                <a:ea typeface="Calibri" pitchFamily="34" charset="0"/>
                <a:cs typeface="Arial" charset="0"/>
              </a:rPr>
              <a:t>Повысили квалификацию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Arial" charset="0"/>
              </a:rPr>
              <a:t>8</a:t>
            </a:r>
            <a:r>
              <a:rPr lang="ru-RU" dirty="0" smtClean="0">
                <a:solidFill>
                  <a:srgbClr val="336600"/>
                </a:solidFill>
                <a:ea typeface="Calibri" pitchFamily="34" charset="0"/>
                <a:cs typeface="Arial" charset="0"/>
              </a:rPr>
              <a:t> работников органов местного самоуправления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u="sng" dirty="0" smtClean="0">
              <a:solidFill>
                <a:srgbClr val="336600"/>
              </a:solidFill>
              <a:ea typeface="Calibri" pitchFamily="34" charset="0"/>
              <a:cs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42557" y="3430938"/>
            <a:ext cx="3672408" cy="1754326"/>
          </a:xfrm>
          <a:prstGeom prst="rect">
            <a:avLst/>
          </a:prstGeom>
          <a:noFill/>
          <a:ln w="50800" cmpd="tri">
            <a:solidFill>
              <a:srgbClr val="0070C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/>
              <a:t>МОЛОДЕЖНАЯ ПОЛИТИКА И ОЗДОРОВЛЕНИЕ ДЕТЕЙ</a:t>
            </a:r>
          </a:p>
          <a:p>
            <a:pPr algn="just" eaLnBrk="0" hangingPunct="0"/>
            <a:r>
              <a:rPr lang="ru-RU" dirty="0" smtClean="0">
                <a:solidFill>
                  <a:srgbClr val="336600"/>
                </a:solidFill>
                <a:ea typeface="Calibri" pitchFamily="34" charset="0"/>
                <a:cs typeface="Arial" charset="0"/>
              </a:rPr>
              <a:t>В оздоровительных лагерях при образовательных школах отдохнуло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Arial" charset="0"/>
              </a:rPr>
              <a:t>240</a:t>
            </a:r>
            <a:r>
              <a:rPr lang="ru-RU" dirty="0" smtClean="0">
                <a:solidFill>
                  <a:srgbClr val="336600"/>
                </a:solidFill>
                <a:ea typeface="Calibri" pitchFamily="34" charset="0"/>
                <a:cs typeface="Arial" charset="0"/>
              </a:rPr>
              <a:t> детей:</a:t>
            </a:r>
          </a:p>
          <a:p>
            <a:pPr algn="just" eaLnBrk="0" hangingPunct="0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Arial" charset="0"/>
              </a:rPr>
              <a:t>140</a:t>
            </a:r>
            <a:r>
              <a:rPr lang="ru-RU" dirty="0" smtClean="0">
                <a:solidFill>
                  <a:srgbClr val="336600"/>
                </a:solidFill>
                <a:ea typeface="Calibri" pitchFamily="34" charset="0"/>
                <a:cs typeface="Arial" charset="0"/>
              </a:rPr>
              <a:t> – в период летних каникул;</a:t>
            </a:r>
          </a:p>
          <a:p>
            <a:pPr algn="just" eaLnBrk="0" hangingPunct="0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Arial" charset="0"/>
              </a:rPr>
              <a:t>100</a:t>
            </a:r>
            <a:r>
              <a:rPr lang="ru-RU" dirty="0" smtClean="0">
                <a:solidFill>
                  <a:srgbClr val="336600"/>
                </a:solidFill>
                <a:ea typeface="Calibri" pitchFamily="34" charset="0"/>
                <a:cs typeface="Arial" charset="0"/>
              </a:rPr>
              <a:t> – в период весенних каникул.</a:t>
            </a:r>
          </a:p>
          <a:p>
            <a:pPr algn="just" eaLnBrk="0" hangingPunct="0"/>
            <a:r>
              <a:rPr lang="ru-RU" dirty="0" smtClean="0">
                <a:solidFill>
                  <a:srgbClr val="336600"/>
                </a:solidFill>
                <a:ea typeface="Calibri" pitchFamily="34" charset="0"/>
                <a:cs typeface="Arial" charset="0"/>
              </a:rPr>
              <a:t>В загородные лагеря предоставлено путевок –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Arial" charset="0"/>
              </a:rPr>
              <a:t>3</a:t>
            </a:r>
            <a:r>
              <a:rPr lang="ru-RU" b="1" dirty="0" smtClean="0">
                <a:solidFill>
                  <a:srgbClr val="C00000"/>
                </a:solidFill>
                <a:ea typeface="Calibri" pitchFamily="34" charset="0"/>
                <a:cs typeface="Arial" charset="0"/>
              </a:rPr>
              <a:t>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ea typeface="Calibri" pitchFamily="34" charset="0"/>
                <a:cs typeface="Arial" charset="0"/>
              </a:rPr>
              <a:t>шт.</a:t>
            </a:r>
          </a:p>
          <a:p>
            <a:pPr algn="just" eaLnBrk="0" hangingPunct="0"/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ea typeface="Calibri" pitchFamily="34" charset="0"/>
                <a:cs typeface="Arial" charset="0"/>
              </a:rPr>
              <a:t>Трудоустроено в  </a:t>
            </a:r>
            <a:r>
              <a:rPr lang="ru-RU" dirty="0" smtClean="0">
                <a:solidFill>
                  <a:srgbClr val="336600"/>
                </a:solidFill>
                <a:ea typeface="Calibri" pitchFamily="34" charset="0"/>
                <a:cs typeface="Arial" charset="0"/>
              </a:rPr>
              <a:t>период летних каникул -</a:t>
            </a:r>
            <a:r>
              <a:rPr lang="ru-RU" b="1" dirty="0" smtClean="0">
                <a:solidFill>
                  <a:srgbClr val="C00000"/>
                </a:solidFill>
                <a:ea typeface="Calibri" pitchFamily="34" charset="0"/>
                <a:cs typeface="Arial" charset="0"/>
              </a:rPr>
              <a:t> 33 </a:t>
            </a:r>
            <a:r>
              <a:rPr lang="ru-RU" dirty="0" smtClean="0">
                <a:solidFill>
                  <a:srgbClr val="336600"/>
                </a:solidFill>
                <a:ea typeface="Calibri" pitchFamily="34" charset="0"/>
                <a:cs typeface="Arial" charset="0"/>
              </a:rPr>
              <a:t>детей</a:t>
            </a:r>
          </a:p>
          <a:p>
            <a:pPr algn="just" eaLnBrk="0" hangingPunct="0"/>
            <a:r>
              <a:rPr lang="ru-RU" dirty="0" smtClean="0">
                <a:solidFill>
                  <a:srgbClr val="336600"/>
                </a:solidFill>
                <a:ea typeface="Calibri" pitchFamily="34" charset="0"/>
                <a:cs typeface="Arial" charset="0"/>
              </a:rPr>
              <a:t>Приняли участия в военных сборах - </a:t>
            </a:r>
            <a:r>
              <a:rPr lang="ru-RU" b="1" dirty="0" smtClean="0">
                <a:solidFill>
                  <a:srgbClr val="C00000"/>
                </a:solidFill>
                <a:ea typeface="Calibri" pitchFamily="34" charset="0"/>
                <a:cs typeface="Arial" charset="0"/>
              </a:rPr>
              <a:t>10</a:t>
            </a:r>
            <a:r>
              <a:rPr lang="ru-RU" dirty="0" smtClean="0">
                <a:solidFill>
                  <a:srgbClr val="336600"/>
                </a:solidFill>
                <a:ea typeface="Calibri" pitchFamily="34" charset="0"/>
                <a:cs typeface="Arial" charset="0"/>
              </a:rPr>
              <a:t>  детей</a:t>
            </a:r>
            <a:endParaRPr lang="ru-RU" u="sng" dirty="0" smtClean="0">
              <a:solidFill>
                <a:srgbClr val="336600"/>
              </a:solidFill>
              <a:ea typeface="Calibri" pitchFamily="34" charset="0"/>
              <a:cs typeface="Arial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042557" y="1735546"/>
            <a:ext cx="3672408" cy="1569660"/>
          </a:xfrm>
          <a:prstGeom prst="rect">
            <a:avLst/>
          </a:prstGeom>
          <a:noFill/>
          <a:ln w="50800" cmpd="tri">
            <a:solidFill>
              <a:srgbClr val="0070C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/>
              <a:t>ОБЩЕЕ ОБРАЗОВАНИЕ</a:t>
            </a:r>
          </a:p>
          <a:p>
            <a:pPr algn="just" eaLnBrk="0" hangingPunct="0"/>
            <a:r>
              <a:rPr lang="ru-RU" dirty="0" smtClean="0">
                <a:solidFill>
                  <a:srgbClr val="336600"/>
                </a:solidFill>
                <a:ea typeface="Calibri" pitchFamily="34" charset="0"/>
                <a:cs typeface="Arial" charset="0"/>
              </a:rPr>
              <a:t>Осуществляется финансирование:</a:t>
            </a:r>
          </a:p>
          <a:p>
            <a:pPr algn="just" eaLnBrk="0" hangingPunct="0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Arial" charset="0"/>
              </a:rPr>
              <a:t>4</a:t>
            </a:r>
            <a:r>
              <a:rPr lang="ru-RU" dirty="0" smtClean="0">
                <a:solidFill>
                  <a:srgbClr val="336600"/>
                </a:solidFill>
                <a:ea typeface="Calibri" pitchFamily="34" charset="0"/>
                <a:cs typeface="Arial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Arial" charset="0"/>
              </a:rPr>
              <a:t>203,62 т.р</a:t>
            </a:r>
            <a:r>
              <a:rPr lang="ru-RU" dirty="0" smtClean="0">
                <a:solidFill>
                  <a:srgbClr val="336600"/>
                </a:solidFill>
                <a:ea typeface="Calibri" pitchFamily="34" charset="0"/>
                <a:cs typeface="Arial" charset="0"/>
              </a:rPr>
              <a:t>.- МБДОУ ДОД «ДШИ» № 1 г.Кедрового;</a:t>
            </a:r>
          </a:p>
          <a:p>
            <a:pPr algn="just" eaLnBrk="0" hangingPunct="0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Arial" charset="0"/>
              </a:rPr>
              <a:t>34 409,40 т.р</a:t>
            </a:r>
            <a:r>
              <a:rPr lang="ru-RU" dirty="0" smtClean="0">
                <a:solidFill>
                  <a:srgbClr val="336600"/>
                </a:solidFill>
                <a:ea typeface="Calibri" pitchFamily="34" charset="0"/>
                <a:cs typeface="Arial" charset="0"/>
              </a:rPr>
              <a:t>.- МБОУ СОШ №1 г.Кедрового</a:t>
            </a:r>
          </a:p>
          <a:p>
            <a:pPr algn="just" eaLnBrk="0" hangingPunct="0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Arial" charset="0"/>
              </a:rPr>
              <a:t>20 915,27 т.р</a:t>
            </a:r>
            <a:r>
              <a:rPr lang="ru-RU" dirty="0" smtClean="0">
                <a:solidFill>
                  <a:srgbClr val="336600"/>
                </a:solidFill>
                <a:ea typeface="Calibri" pitchFamily="34" charset="0"/>
                <a:cs typeface="Arial" charset="0"/>
              </a:rPr>
              <a:t>. - МАОУ Пудинская СОШ</a:t>
            </a:r>
          </a:p>
          <a:p>
            <a:pPr algn="just" eaLnBrk="0" hangingPunct="0"/>
            <a:r>
              <a:rPr lang="ru-RU" dirty="0" smtClean="0">
                <a:solidFill>
                  <a:srgbClr val="336600"/>
                </a:solidFill>
                <a:ea typeface="Calibri" pitchFamily="34" charset="0"/>
                <a:cs typeface="Arial" charset="0"/>
              </a:rPr>
              <a:t>Бюджетные и автономные организации получают из бюджета субсидии на исполнение муниципального задания и субсидии на иные цели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96707" y="5249553"/>
            <a:ext cx="5616624" cy="1015663"/>
          </a:xfrm>
          <a:prstGeom prst="rect">
            <a:avLst/>
          </a:prstGeom>
          <a:noFill/>
          <a:ln w="50800" cmpd="tri">
            <a:solidFill>
              <a:srgbClr val="0070C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/>
              <a:t>ДРУГИЕ ВОПРОСЫ В ОБЛАСТИ ОБРАЗОВАНИЯ</a:t>
            </a:r>
          </a:p>
          <a:p>
            <a:pPr algn="just" eaLnBrk="0" hangingPunct="0"/>
            <a:r>
              <a:rPr lang="ru-RU" dirty="0" smtClean="0"/>
              <a:t> Осуществляется обеспечение деятельности  Отдела образования администрации города Кедрового осуществляющего координацию, регулирование и контроль в сфере образования.</a:t>
            </a:r>
          </a:p>
          <a:p>
            <a:pPr eaLnBrk="0" hangingPunct="0"/>
            <a:r>
              <a:rPr lang="ru-RU" dirty="0" smtClean="0"/>
              <a:t>Штатная численность работников -  5,5 ед.</a:t>
            </a:r>
            <a:endParaRPr lang="ru-RU" u="sng" dirty="0" smtClean="0">
              <a:solidFill>
                <a:srgbClr val="336600"/>
              </a:solidFill>
              <a:ea typeface="Calibri" pitchFamily="34" charset="0"/>
              <a:cs typeface="Arial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00472" y="2754380"/>
            <a:ext cx="5616624" cy="2462213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100" dirty="0" smtClean="0">
                <a:latin typeface="Times New Roman" panose="02020603050405020304" pitchFamily="18" charset="0"/>
                <a:cs typeface="Times New Roman" pitchFamily="18" charset="0"/>
              </a:rPr>
              <a:t>Не исполнены расходы к плановым назначениям в сумме </a:t>
            </a:r>
            <a:r>
              <a:rPr lang="ru-RU" sz="1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1 134,59 тыс.руб.,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из них: </a:t>
            </a:r>
          </a:p>
          <a:p>
            <a:pPr algn="just"/>
            <a:r>
              <a:rPr lang="ru-RU" sz="11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646,8 тыс.руб. средства областного бюджета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11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Осуществление отдельных государственных полномочий по обеспечению обучающихся с ограниченными возможностями здоровья, проживающих в муниципальных (частных) образовательных организациях, осуществляющих образовательную деятельность по основным общеобразовательным программам, питанием, одеждой, обувью, мягким и жестким инвентарем и обеспечению обучающихся с ограниченными возможностями здоровья, не проживающих в муниципальных (частных) образовательных организациях, осуществляющих образовательную деятельность по основным общеобразовательным программам, бесплатным двухразовым питанием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(потребность меньше предоставленных ассигнований);</a:t>
            </a:r>
          </a:p>
          <a:p>
            <a:pPr algn="just"/>
            <a:r>
              <a:rPr lang="ru-RU" sz="11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37,00 тыс.руб. средства областного бюджета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1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выплату стипендии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Губернатора Томской области лучшим учителям муниципальных образовательных организаций Томской области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(потребность меньше предоставленных ассигнований);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016" y="5805264"/>
            <a:ext cx="750435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273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Blueprint%20bord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82" y="0"/>
            <a:ext cx="9929082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63050" y="4762"/>
            <a:ext cx="7429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TextBox 3"/>
          <p:cNvSpPr txBox="1">
            <a:spLocks noChangeArrowheads="1"/>
          </p:cNvSpPr>
          <p:nvPr/>
        </p:nvSpPr>
        <p:spPr bwMode="auto">
          <a:xfrm>
            <a:off x="776536" y="404664"/>
            <a:ext cx="7613650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500" b="1" u="sng" dirty="0" smtClean="0">
                <a:cs typeface="Times New Roman" pitchFamily="18" charset="0"/>
              </a:rPr>
              <a:t>РАСХОДЫ БЮДЖЕТА В РАЗРЕЗЕ ФУНКЦИОНАЛЬНЫХ СТАТЕЙ РАСХОДОВ</a:t>
            </a:r>
            <a:endParaRPr lang="ru-RU" sz="1500" b="1" u="sng" dirty="0">
              <a:cs typeface="Times New Roman" pitchFamily="18" charset="0"/>
            </a:endParaRPr>
          </a:p>
        </p:txBody>
      </p:sp>
      <p:sp>
        <p:nvSpPr>
          <p:cNvPr id="22531" name="TextBox 4"/>
          <p:cNvSpPr txBox="1">
            <a:spLocks noChangeArrowheads="1"/>
          </p:cNvSpPr>
          <p:nvPr/>
        </p:nvSpPr>
        <p:spPr bwMode="auto">
          <a:xfrm>
            <a:off x="128464" y="-4030"/>
            <a:ext cx="89282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cs typeface="Times New Roman" pitchFamily="18" charset="0"/>
              </a:rPr>
              <a:t>ИТОГИ ИСПОЛНЕНИЯ БЮДЖЕТА ГОРОДА КЕДРОВОГО ЗА </a:t>
            </a:r>
            <a:r>
              <a:rPr lang="ru-RU" sz="2000" b="1" dirty="0" smtClean="0">
                <a:solidFill>
                  <a:schemeClr val="bg1"/>
                </a:solidFill>
                <a:cs typeface="Times New Roman" pitchFamily="18" charset="0"/>
              </a:rPr>
              <a:t>2015 </a:t>
            </a:r>
            <a:r>
              <a:rPr lang="ru-RU" sz="2000" b="1" dirty="0">
                <a:solidFill>
                  <a:schemeClr val="bg1"/>
                </a:solidFill>
                <a:cs typeface="Times New Roman" pitchFamily="18" charset="0"/>
              </a:rPr>
              <a:t>ГОД</a:t>
            </a:r>
          </a:p>
        </p:txBody>
      </p:sp>
      <p:sp>
        <p:nvSpPr>
          <p:cNvPr id="22573" name="TextBox 10"/>
          <p:cNvSpPr txBox="1">
            <a:spLocks noChangeArrowheads="1"/>
          </p:cNvSpPr>
          <p:nvPr/>
        </p:nvSpPr>
        <p:spPr bwMode="auto">
          <a:xfrm>
            <a:off x="1640632" y="692696"/>
            <a:ext cx="570007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400" b="1" u="sng" dirty="0" smtClean="0">
                <a:solidFill>
                  <a:srgbClr val="0000FF"/>
                </a:solidFill>
                <a:cs typeface="Times New Roman" pitchFamily="18" charset="0"/>
              </a:rPr>
              <a:t>0700 Образование</a:t>
            </a:r>
            <a:endParaRPr lang="ru-RU" sz="1400" b="1" u="sng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74817C-95BD-44A2-8C03-7043E78FFE76}" type="slidenum">
              <a:rPr lang="ru-RU"/>
              <a:pPr>
                <a:defRPr/>
              </a:pPr>
              <a:t>24</a:t>
            </a:fld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632520" y="1484784"/>
            <a:ext cx="3888432" cy="1200329"/>
          </a:xfrm>
          <a:prstGeom prst="rect">
            <a:avLst/>
          </a:prstGeom>
          <a:noFill/>
          <a:ln w="50800" cmpd="tri">
            <a:solidFill>
              <a:srgbClr val="0070C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ru-RU" b="1" u="sng" dirty="0" smtClean="0">
                <a:solidFill>
                  <a:srgbClr val="336600"/>
                </a:solidFill>
                <a:ea typeface="Calibri" pitchFamily="34" charset="0"/>
                <a:cs typeface="Arial" charset="0"/>
              </a:rPr>
              <a:t>МБДОУ детский сад №1 "Родничок»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Штатная численность работников - 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 </a:t>
            </a:r>
            <a:r>
              <a:rPr lang="ru-RU" dirty="0" smtClean="0">
                <a:solidFill>
                  <a:srgbClr val="002060"/>
                </a:solidFill>
              </a:rPr>
              <a:t>ед., из них  педагогических  работников-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r>
              <a:rPr lang="ru-RU" dirty="0" smtClean="0">
                <a:solidFill>
                  <a:srgbClr val="002060"/>
                </a:solidFill>
              </a:rPr>
              <a:t> ед.,  в том числе воспитатели –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ru-RU" dirty="0" smtClean="0">
                <a:solidFill>
                  <a:srgbClr val="002060"/>
                </a:solidFill>
              </a:rPr>
              <a:t> ед.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Численность воспитанников-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142</a:t>
            </a:r>
            <a:r>
              <a:rPr lang="ru-RU" dirty="0" smtClean="0">
                <a:solidFill>
                  <a:srgbClr val="002060"/>
                </a:solidFill>
              </a:rPr>
              <a:t> чел., в том числе ясельного возраста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</a:t>
            </a:r>
            <a:r>
              <a:rPr lang="ru-RU" dirty="0" smtClean="0">
                <a:solidFill>
                  <a:srgbClr val="002060"/>
                </a:solidFill>
              </a:rPr>
              <a:t> чел.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529064" y="2996952"/>
            <a:ext cx="3888432" cy="1200329"/>
          </a:xfrm>
          <a:prstGeom prst="rect">
            <a:avLst/>
          </a:prstGeom>
          <a:noFill/>
          <a:ln w="50800" cmpd="tri">
            <a:solidFill>
              <a:srgbClr val="0070C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ru-RU" b="1" u="sng" dirty="0" smtClean="0">
                <a:solidFill>
                  <a:srgbClr val="336600"/>
                </a:solidFill>
                <a:ea typeface="Calibri" pitchFamily="34" charset="0"/>
                <a:cs typeface="Arial" charset="0"/>
              </a:rPr>
              <a:t>МАОУ Пудинская СОШ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Штатная численность работников - 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46,88</a:t>
            </a:r>
            <a:r>
              <a:rPr lang="ru-RU" dirty="0" smtClean="0">
                <a:solidFill>
                  <a:srgbClr val="002060"/>
                </a:solidFill>
              </a:rPr>
              <a:t> ед., из них  педагогических  работников-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25,26</a:t>
            </a:r>
            <a:r>
              <a:rPr lang="ru-RU" dirty="0" smtClean="0">
                <a:solidFill>
                  <a:srgbClr val="002060"/>
                </a:solidFill>
              </a:rPr>
              <a:t> ед.,  в том числе воспитатели –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dirty="0" smtClean="0">
                <a:solidFill>
                  <a:srgbClr val="002060"/>
                </a:solidFill>
              </a:rPr>
              <a:t> ед.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Численность обучающихся –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150</a:t>
            </a:r>
            <a:r>
              <a:rPr lang="ru-RU" dirty="0" smtClean="0">
                <a:solidFill>
                  <a:srgbClr val="002060"/>
                </a:solidFill>
              </a:rPr>
              <a:t> чел., в том числе в дошкольных группах –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</a:t>
            </a:r>
            <a:r>
              <a:rPr lang="ru-RU" dirty="0" smtClean="0">
                <a:solidFill>
                  <a:srgbClr val="002060"/>
                </a:solidFill>
              </a:rPr>
              <a:t> чел.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32520" y="2996952"/>
            <a:ext cx="3888432" cy="1200329"/>
          </a:xfrm>
          <a:prstGeom prst="rect">
            <a:avLst/>
          </a:prstGeom>
          <a:noFill/>
          <a:ln w="50800" cmpd="tri">
            <a:solidFill>
              <a:srgbClr val="0070C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rgbClr val="336600"/>
                </a:solidFill>
                <a:ea typeface="Calibri" pitchFamily="34" charset="0"/>
                <a:cs typeface="Arial" charset="0"/>
              </a:rPr>
              <a:t>МБОУ СОШ №1 г.Кедрового</a:t>
            </a:r>
            <a:endParaRPr lang="ru-RU" u="sng" dirty="0" smtClean="0">
              <a:solidFill>
                <a:srgbClr val="336600"/>
              </a:solidFill>
              <a:ea typeface="Calibri" pitchFamily="34" charset="0"/>
              <a:cs typeface="Arial" charset="0"/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Штатная численность работников - 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59,24 </a:t>
            </a:r>
            <a:r>
              <a:rPr lang="ru-RU" dirty="0" smtClean="0">
                <a:solidFill>
                  <a:srgbClr val="002060"/>
                </a:solidFill>
              </a:rPr>
              <a:t>ед., из них  педагогических  работников-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39,0</a:t>
            </a:r>
            <a:r>
              <a:rPr lang="ru-RU" dirty="0" smtClean="0">
                <a:solidFill>
                  <a:srgbClr val="002060"/>
                </a:solidFill>
              </a:rPr>
              <a:t> ед.,  в том числе воспитатели –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dirty="0" smtClean="0">
                <a:solidFill>
                  <a:srgbClr val="002060"/>
                </a:solidFill>
              </a:rPr>
              <a:t> ед.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Численность обучающихся –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368 </a:t>
            </a:r>
            <a:r>
              <a:rPr lang="ru-RU" dirty="0" smtClean="0">
                <a:solidFill>
                  <a:srgbClr val="002060"/>
                </a:solidFill>
              </a:rPr>
              <a:t>чел., в том числе в дошкольных группах –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 </a:t>
            </a:r>
            <a:r>
              <a:rPr lang="ru-RU" dirty="0" smtClean="0">
                <a:solidFill>
                  <a:srgbClr val="002060"/>
                </a:solidFill>
              </a:rPr>
              <a:t>чел.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529064" y="1484784"/>
            <a:ext cx="3888432" cy="1200329"/>
          </a:xfrm>
          <a:prstGeom prst="rect">
            <a:avLst/>
          </a:prstGeom>
          <a:noFill/>
          <a:ln w="50800" cmpd="tri">
            <a:solidFill>
              <a:srgbClr val="0070C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ru-RU" b="1" u="sng" dirty="0" smtClean="0">
                <a:solidFill>
                  <a:srgbClr val="336600"/>
                </a:solidFill>
                <a:ea typeface="Calibri" pitchFamily="34" charset="0"/>
                <a:cs typeface="Arial" charset="0"/>
              </a:rPr>
              <a:t>МБДОУ ДОД «Детская школа </a:t>
            </a:r>
            <a:r>
              <a:rPr lang="ru-RU" b="1" u="sng" dirty="0" err="1" smtClean="0">
                <a:solidFill>
                  <a:srgbClr val="336600"/>
                </a:solidFill>
                <a:ea typeface="Calibri" pitchFamily="34" charset="0"/>
                <a:cs typeface="Arial" charset="0"/>
              </a:rPr>
              <a:t>исскуств</a:t>
            </a:r>
            <a:r>
              <a:rPr lang="ru-RU" b="1" u="sng" dirty="0" smtClean="0">
                <a:solidFill>
                  <a:srgbClr val="336600"/>
                </a:solidFill>
                <a:ea typeface="Calibri" pitchFamily="34" charset="0"/>
                <a:cs typeface="Arial" charset="0"/>
              </a:rPr>
              <a:t> »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Штатная численность работников - 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</a:t>
            </a:r>
            <a:r>
              <a:rPr lang="ru-RU" dirty="0" smtClean="0">
                <a:solidFill>
                  <a:srgbClr val="002060"/>
                </a:solidFill>
              </a:rPr>
              <a:t>ед., из них  педагогических  работников-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ru-RU" dirty="0" smtClean="0">
                <a:solidFill>
                  <a:srgbClr val="002060"/>
                </a:solidFill>
              </a:rPr>
              <a:t> ед.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Численность обучающихся –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252 </a:t>
            </a:r>
            <a:r>
              <a:rPr lang="ru-RU" dirty="0" smtClean="0">
                <a:solidFill>
                  <a:srgbClr val="002060"/>
                </a:solidFill>
              </a:rPr>
              <a:t>чел., в том числе  дети дошкольного возраста–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51 </a:t>
            </a:r>
            <a:r>
              <a:rPr lang="ru-RU" dirty="0" smtClean="0">
                <a:solidFill>
                  <a:srgbClr val="002060"/>
                </a:solidFill>
              </a:rPr>
              <a:t>чел.</a:t>
            </a:r>
          </a:p>
          <a:p>
            <a:endParaRPr lang="ru-RU" dirty="0" smtClean="0">
              <a:solidFill>
                <a:srgbClr val="002060"/>
              </a:solidFill>
            </a:endParaRPr>
          </a:p>
        </p:txBody>
      </p:sp>
      <p:sp>
        <p:nvSpPr>
          <p:cNvPr id="30" name="Rectangle 20"/>
          <p:cNvSpPr>
            <a:spLocks noChangeArrowheads="1"/>
          </p:cNvSpPr>
          <p:nvPr/>
        </p:nvSpPr>
        <p:spPr bwMode="auto">
          <a:xfrm>
            <a:off x="632520" y="4365104"/>
            <a:ext cx="8784976" cy="138499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0099CC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342900" algn="just" eaLnBrk="0" hangingPunct="0"/>
            <a:r>
              <a:rPr lang="ru-RU" dirty="0" smtClean="0">
                <a:solidFill>
                  <a:srgbClr val="002060"/>
                </a:solidFill>
              </a:rPr>
              <a:t>Согласно плану мероприятий "дорожная карта" по изменениям в отраслях социальной сферы, направленным на повышение эффективности и качества услуг населению Томской области, в том числе достижением целевых показателей по параметрам заработной платы специалистов, определенных указами Президента Российской Федерации от 07.05.2012 </a:t>
            </a:r>
            <a:r>
              <a:rPr lang="ru-RU" dirty="0" smtClean="0">
                <a:solidFill>
                  <a:srgbClr val="002060"/>
                </a:solidFill>
                <a:hlinkClick r:id="rId5"/>
              </a:rPr>
              <a:t>N 597</a:t>
            </a:r>
            <a:r>
              <a:rPr lang="ru-RU" dirty="0" smtClean="0">
                <a:solidFill>
                  <a:srgbClr val="002060"/>
                </a:solidFill>
              </a:rPr>
              <a:t> "О мероприятиях по реализации государственной социальной политики" средняя заработная плата в 2016 году должна составлять:</a:t>
            </a:r>
          </a:p>
          <a:p>
            <a:pPr indent="342900" algn="just" eaLnBrk="0" hangingPunct="0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35 617,70 </a:t>
            </a:r>
            <a:r>
              <a:rPr lang="ru-RU" dirty="0" smtClean="0">
                <a:solidFill>
                  <a:srgbClr val="002060"/>
                </a:solidFill>
              </a:rPr>
              <a:t>руб. в учреждениях дошкольного образования.         Фактически сложилась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35 617,70 </a:t>
            </a:r>
            <a:r>
              <a:rPr lang="ru-RU" dirty="0" smtClean="0">
                <a:solidFill>
                  <a:srgbClr val="002060"/>
                </a:solidFill>
              </a:rPr>
              <a:t>руб.;</a:t>
            </a:r>
          </a:p>
          <a:p>
            <a:pPr indent="342900" algn="just" eaLnBrk="0" hangingPunct="0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36 335,00 </a:t>
            </a:r>
            <a:r>
              <a:rPr lang="ru-RU" dirty="0" smtClean="0">
                <a:solidFill>
                  <a:srgbClr val="002060"/>
                </a:solidFill>
              </a:rPr>
              <a:t>руб. в учреждениях дополнительного образования.  Фактически сложилась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36 335,00 </a:t>
            </a:r>
            <a:r>
              <a:rPr lang="ru-RU" dirty="0" smtClean="0">
                <a:solidFill>
                  <a:srgbClr val="002060"/>
                </a:solidFill>
              </a:rPr>
              <a:t>руб.;</a:t>
            </a:r>
          </a:p>
          <a:p>
            <a:pPr indent="342900" algn="just" eaLnBrk="0" hangingPunct="0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42 737,0 </a:t>
            </a:r>
            <a:r>
              <a:rPr lang="ru-RU" dirty="0" smtClean="0">
                <a:solidFill>
                  <a:srgbClr val="002060"/>
                </a:solidFill>
                <a:ea typeface="Calibri" pitchFamily="34" charset="0"/>
                <a:cs typeface="Arial" charset="0"/>
              </a:rPr>
              <a:t>руб. в учреждениях общего образования.                   </a:t>
            </a:r>
            <a:r>
              <a:rPr lang="ru-RU" dirty="0" smtClean="0">
                <a:solidFill>
                  <a:srgbClr val="002060"/>
                </a:solidFill>
              </a:rPr>
              <a:t>Фактически сложилась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42 737,0 </a:t>
            </a:r>
            <a:r>
              <a:rPr lang="ru-RU" dirty="0" smtClean="0">
                <a:solidFill>
                  <a:srgbClr val="002060"/>
                </a:solidFill>
                <a:ea typeface="Calibri" pitchFamily="34" charset="0"/>
                <a:cs typeface="Arial" charset="0"/>
              </a:rPr>
              <a:t>руб. </a:t>
            </a:r>
            <a:endParaRPr lang="ru-RU" dirty="0">
              <a:ea typeface="Calibri" pitchFamily="34" charset="0"/>
              <a:cs typeface="Arial" charset="0"/>
            </a:endParaRPr>
          </a:p>
        </p:txBody>
      </p:sp>
      <p:pic>
        <p:nvPicPr>
          <p:cNvPr id="13" name="Picture 2" descr="i?id=9f5e3005bc8da024c4ae08108f7c5d4d&amp;n=33&amp;h=215&amp;w=38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28864" y="5877272"/>
            <a:ext cx="145816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0"/>
          <p:cNvSpPr txBox="1">
            <a:spLocks noChangeArrowheads="1"/>
          </p:cNvSpPr>
          <p:nvPr/>
        </p:nvSpPr>
        <p:spPr bwMode="auto">
          <a:xfrm>
            <a:off x="1280592" y="980728"/>
            <a:ext cx="71287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400" b="1" u="sng" dirty="0" smtClean="0">
                <a:solidFill>
                  <a:srgbClr val="0000FF"/>
                </a:solidFill>
                <a:cs typeface="Times New Roman" pitchFamily="18" charset="0"/>
              </a:rPr>
              <a:t>ОБРАЗОВАТЕЛЬНЫЕ УЧРЕЖДЕНИЯ МУНИЦИПАЛЬНОГО ОБРАЗОВАНИЯ</a:t>
            </a:r>
            <a:endParaRPr lang="ru-RU" sz="1400" b="1" u="sng" dirty="0">
              <a:solidFill>
                <a:srgbClr val="0000FF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73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Blueprint%20bord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29082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63050" y="4762"/>
            <a:ext cx="7429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TextBox 3"/>
          <p:cNvSpPr txBox="1">
            <a:spLocks noChangeArrowheads="1"/>
          </p:cNvSpPr>
          <p:nvPr/>
        </p:nvSpPr>
        <p:spPr bwMode="auto">
          <a:xfrm>
            <a:off x="785751" y="495299"/>
            <a:ext cx="7613650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500" b="1" u="sng" dirty="0" smtClean="0">
                <a:cs typeface="Times New Roman" pitchFamily="18" charset="0"/>
              </a:rPr>
              <a:t>РАСХОДЫ БЮДЖЕТА В РАЗРЕЗЕ ФУНКЦИОНАЛЬНЫХ СТАТЕЙ РАСХОДОВ</a:t>
            </a:r>
            <a:endParaRPr lang="ru-RU" sz="1500" b="1" u="sng" dirty="0">
              <a:cs typeface="Times New Roman" pitchFamily="18" charset="0"/>
            </a:endParaRPr>
          </a:p>
        </p:txBody>
      </p:sp>
      <p:sp>
        <p:nvSpPr>
          <p:cNvPr id="22531" name="TextBox 4"/>
          <p:cNvSpPr txBox="1">
            <a:spLocks noChangeArrowheads="1"/>
          </p:cNvSpPr>
          <p:nvPr/>
        </p:nvSpPr>
        <p:spPr bwMode="auto">
          <a:xfrm>
            <a:off x="128464" y="-4030"/>
            <a:ext cx="89282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cs typeface="Times New Roman" pitchFamily="18" charset="0"/>
              </a:rPr>
              <a:t>ИТОГИ ИСПОЛНЕНИЯ БЮДЖЕТА ГОРОДА КЕДРОВОГО ЗА </a:t>
            </a:r>
            <a:r>
              <a:rPr lang="ru-RU" sz="2000" b="1" dirty="0" smtClean="0">
                <a:solidFill>
                  <a:schemeClr val="bg1"/>
                </a:solidFill>
                <a:cs typeface="Times New Roman" pitchFamily="18" charset="0"/>
              </a:rPr>
              <a:t>2015 </a:t>
            </a:r>
            <a:r>
              <a:rPr lang="ru-RU" sz="2000" b="1" dirty="0">
                <a:solidFill>
                  <a:schemeClr val="bg1"/>
                </a:solidFill>
                <a:cs typeface="Times New Roman" pitchFamily="18" charset="0"/>
              </a:rPr>
              <a:t>ГОД</a:t>
            </a:r>
          </a:p>
        </p:txBody>
      </p:sp>
      <p:sp>
        <p:nvSpPr>
          <p:cNvPr id="22573" name="TextBox 10"/>
          <p:cNvSpPr txBox="1">
            <a:spLocks noChangeArrowheads="1"/>
          </p:cNvSpPr>
          <p:nvPr/>
        </p:nvSpPr>
        <p:spPr bwMode="auto">
          <a:xfrm>
            <a:off x="1784648" y="764704"/>
            <a:ext cx="570007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400" b="1" u="sng" dirty="0" smtClean="0">
                <a:solidFill>
                  <a:srgbClr val="0000FF"/>
                </a:solidFill>
                <a:cs typeface="Times New Roman" pitchFamily="18" charset="0"/>
              </a:rPr>
              <a:t>0700 Образование</a:t>
            </a:r>
            <a:endParaRPr lang="ru-RU" sz="1400" b="1" u="sng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74817C-95BD-44A2-8C03-7043E78FFE76}" type="slidenum">
              <a:rPr lang="ru-RU"/>
              <a:pPr>
                <a:defRPr/>
              </a:pPr>
              <a:t>25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88504" y="980728"/>
            <a:ext cx="92170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b="1" dirty="0" smtClean="0">
                <a:ea typeface="Calibri" pitchFamily="34" charset="0"/>
                <a:cs typeface="Arial" charset="0"/>
              </a:rPr>
              <a:t>Финансирование осуществлялось в рамках 4 муниципальных программ:</a:t>
            </a:r>
          </a:p>
          <a:p>
            <a:pPr eaLnBrk="0" hangingPunct="0"/>
            <a:r>
              <a:rPr lang="ru-RU" dirty="0" smtClean="0">
                <a:cs typeface="Times New Roman" pitchFamily="18" charset="0"/>
              </a:rPr>
              <a:t>- Развитие образования, воспитание и организация отдыха детей в каникулярное время </a:t>
            </a:r>
            <a:endParaRPr lang="ru-RU" dirty="0" smtClean="0"/>
          </a:p>
          <a:p>
            <a:pPr eaLnBrk="0" hangingPunct="0"/>
            <a:r>
              <a:rPr lang="ru-RU" dirty="0" smtClean="0">
                <a:cs typeface="Times New Roman" pitchFamily="18" charset="0"/>
              </a:rPr>
              <a:t>- Безопасность муниципального образования "Город Кедровый"</a:t>
            </a:r>
            <a:endParaRPr lang="ru-RU" dirty="0" smtClean="0"/>
          </a:p>
          <a:p>
            <a:pPr marL="171450" indent="-171450" eaLnBrk="0" hangingPunct="0">
              <a:buFontTx/>
              <a:buChar char="-"/>
            </a:pPr>
            <a:r>
              <a:rPr lang="ru-RU" dirty="0" smtClean="0">
                <a:cs typeface="Times New Roman" pitchFamily="18" charset="0"/>
              </a:rPr>
              <a:t>Муниципальное хозяйство муниципального образования "Город </a:t>
            </a:r>
            <a:r>
              <a:rPr lang="ru-RU" dirty="0">
                <a:cs typeface="Times New Roman" pitchFamily="18" charset="0"/>
              </a:rPr>
              <a:t>Кедровый" </a:t>
            </a:r>
            <a:endParaRPr lang="ru-RU" dirty="0" smtClean="0">
              <a:cs typeface="Times New Roman" pitchFamily="18" charset="0"/>
            </a:endParaRPr>
          </a:p>
          <a:p>
            <a:pPr marL="171450" indent="-171450" eaLnBrk="0" hangingPunct="0">
              <a:buFontTx/>
              <a:buChar char="-"/>
            </a:pPr>
            <a:r>
              <a:rPr lang="ru-RU" dirty="0" smtClean="0">
                <a:cs typeface="Times New Roman" pitchFamily="18" charset="0"/>
              </a:rPr>
              <a:t>Муниципальное управление в муниципальном образовании "Город Кедровый" , </a:t>
            </a:r>
            <a:r>
              <a:rPr lang="ru-RU" b="1" dirty="0" smtClean="0">
                <a:ea typeface="Calibri" pitchFamily="34" charset="0"/>
                <a:cs typeface="Times New Roman" pitchFamily="18" charset="0"/>
              </a:rPr>
              <a:t>а также по непрограммным направлениям расходов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432720" y="1916832"/>
            <a:ext cx="15447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smtClean="0">
                <a:solidFill>
                  <a:srgbClr val="0000FF"/>
                </a:solidFill>
              </a:rPr>
              <a:t>Динамика расходов</a:t>
            </a: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5889104" y="1916832"/>
            <a:ext cx="388843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- 92,20 т.р. </a:t>
            </a:r>
            <a:r>
              <a:rPr lang="ru-RU" dirty="0"/>
              <a:t>приобретение сценической обуви и укрепление материально-технической базы МБОУ ДО "ДШИ" (</a:t>
            </a:r>
            <a:r>
              <a:rPr lang="ru-RU" dirty="0" smtClean="0"/>
              <a:t>Распоряжение администрации Томской области </a:t>
            </a:r>
            <a:r>
              <a:rPr lang="ru-RU" dirty="0"/>
              <a:t>от 30.06.2016 № 145-р-в) </a:t>
            </a:r>
            <a:endParaRPr lang="ru-RU" dirty="0" smtClean="0"/>
          </a:p>
          <a:p>
            <a:pPr algn="just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- 566,10 т.р. </a:t>
            </a:r>
            <a:r>
              <a:rPr lang="ru-RU" dirty="0"/>
              <a:t>установку программно-аппаратного комплекса "Стрелец-Мониторинг" в трех муниципальных общеобразовательных организациях и на приобретение учебников и учебных пособий для муниципальных общеобразовательных организаций </a:t>
            </a:r>
            <a:r>
              <a:rPr lang="ru-RU" dirty="0" smtClean="0"/>
              <a:t>(</a:t>
            </a:r>
            <a:r>
              <a:rPr lang="ru-RU" dirty="0"/>
              <a:t>Распоряжение администрации Томской области</a:t>
            </a:r>
            <a:r>
              <a:rPr lang="ru-RU" dirty="0" smtClean="0"/>
              <a:t> </a:t>
            </a:r>
            <a:r>
              <a:rPr lang="ru-RU" dirty="0"/>
              <a:t>№ 598-ра от 26.08.2016)</a:t>
            </a:r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ello_html_594e7fc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520" y="4654995"/>
            <a:ext cx="2860762" cy="1631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Прямоугольник 40"/>
          <p:cNvSpPr/>
          <p:nvPr/>
        </p:nvSpPr>
        <p:spPr>
          <a:xfrm>
            <a:off x="5419593" y="3974026"/>
            <a:ext cx="25003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u="sng" dirty="0" smtClean="0">
                <a:cs typeface="Times New Roman" pitchFamily="18" charset="0"/>
              </a:rPr>
              <a:t>Доля расходов по видам расходов</a:t>
            </a:r>
            <a:endParaRPr lang="ru-RU" b="1" u="sng" dirty="0">
              <a:cs typeface="Times New Roman" pitchFamily="18" charset="0"/>
            </a:endParaRPr>
          </a:p>
        </p:txBody>
      </p:sp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7376345"/>
              </p:ext>
            </p:extLst>
          </p:nvPr>
        </p:nvGraphicFramePr>
        <p:xfrm>
          <a:off x="150968" y="1766604"/>
          <a:ext cx="5117657" cy="2859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8113815"/>
              </p:ext>
            </p:extLst>
          </p:nvPr>
        </p:nvGraphicFramePr>
        <p:xfrm>
          <a:off x="3725950" y="3834168"/>
          <a:ext cx="6286500" cy="3272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34273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Blueprint%20bord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82" y="0"/>
            <a:ext cx="9929082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63050" y="4762"/>
            <a:ext cx="7429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TextBox 3"/>
          <p:cNvSpPr txBox="1">
            <a:spLocks noChangeArrowheads="1"/>
          </p:cNvSpPr>
          <p:nvPr/>
        </p:nvSpPr>
        <p:spPr bwMode="auto">
          <a:xfrm>
            <a:off x="785751" y="495299"/>
            <a:ext cx="7613650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500" b="1" u="sng" dirty="0" smtClean="0">
                <a:cs typeface="Times New Roman" pitchFamily="18" charset="0"/>
              </a:rPr>
              <a:t>РАСХОДЫ БЮДЖЕТА В РАЗРЕЗЕ ФУНКЦИОНАЛЬНЫХ СТАТЕЙ РАСХОДОВ</a:t>
            </a:r>
            <a:endParaRPr lang="ru-RU" sz="1500" b="1" u="sng" dirty="0">
              <a:cs typeface="Times New Roman" pitchFamily="18" charset="0"/>
            </a:endParaRPr>
          </a:p>
        </p:txBody>
      </p:sp>
      <p:sp>
        <p:nvSpPr>
          <p:cNvPr id="22531" name="TextBox 4"/>
          <p:cNvSpPr txBox="1">
            <a:spLocks noChangeArrowheads="1"/>
          </p:cNvSpPr>
          <p:nvPr/>
        </p:nvSpPr>
        <p:spPr bwMode="auto">
          <a:xfrm>
            <a:off x="128464" y="-4030"/>
            <a:ext cx="89282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cs typeface="Times New Roman" pitchFamily="18" charset="0"/>
              </a:rPr>
              <a:t>ИТОГИ ИСПОЛНЕНИЯ БЮДЖЕТА ГОРОДА КЕДРОВОГО ЗА </a:t>
            </a:r>
            <a:r>
              <a:rPr lang="ru-RU" sz="2000" b="1" dirty="0" smtClean="0">
                <a:solidFill>
                  <a:schemeClr val="bg1"/>
                </a:solidFill>
                <a:cs typeface="Times New Roman" pitchFamily="18" charset="0"/>
              </a:rPr>
              <a:t>2015 </a:t>
            </a:r>
            <a:r>
              <a:rPr lang="ru-RU" sz="2000" b="1" dirty="0">
                <a:solidFill>
                  <a:schemeClr val="bg1"/>
                </a:solidFill>
                <a:cs typeface="Times New Roman" pitchFamily="18" charset="0"/>
              </a:rPr>
              <a:t>ГОД</a:t>
            </a:r>
          </a:p>
        </p:txBody>
      </p:sp>
      <p:sp>
        <p:nvSpPr>
          <p:cNvPr id="22573" name="TextBox 10"/>
          <p:cNvSpPr txBox="1">
            <a:spLocks noChangeArrowheads="1"/>
          </p:cNvSpPr>
          <p:nvPr/>
        </p:nvSpPr>
        <p:spPr bwMode="auto">
          <a:xfrm>
            <a:off x="632520" y="764704"/>
            <a:ext cx="570007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400" b="1" u="sng" dirty="0" smtClean="0">
                <a:solidFill>
                  <a:srgbClr val="0000FF"/>
                </a:solidFill>
                <a:cs typeface="Times New Roman" pitchFamily="18" charset="0"/>
              </a:rPr>
              <a:t>0800 Культура </a:t>
            </a:r>
            <a:endParaRPr lang="ru-RU" sz="1400" b="1" u="sng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74817C-95BD-44A2-8C03-7043E78FFE76}" type="slidenum">
              <a:rPr lang="ru-RU"/>
              <a:pPr>
                <a:defRPr/>
              </a:pPr>
              <a:t>26</a:t>
            </a:fld>
            <a:endParaRPr lang="ru-RU"/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1008112" cy="908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5889104" y="2291365"/>
            <a:ext cx="3888432" cy="1031051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исполнены расходы в сфере культуры к плановым назначениям в сумме </a:t>
            </a:r>
            <a:r>
              <a:rPr lang="ru-RU" sz="1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218,39 тыс.руб.,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них:</a:t>
            </a:r>
          </a:p>
          <a:p>
            <a:pPr algn="just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218,27 тыс.руб. средства местного бюджета 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связи с оптимизационными мероприятиями средства были зарезервированы без права расходования;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034536"/>
              </p:ext>
            </p:extLst>
          </p:nvPr>
        </p:nvGraphicFramePr>
        <p:xfrm>
          <a:off x="187750" y="2209521"/>
          <a:ext cx="5570060" cy="118347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90165"/>
                <a:gridCol w="2734608"/>
                <a:gridCol w="807951"/>
                <a:gridCol w="731144"/>
                <a:gridCol w="806192"/>
              </a:tblGrid>
              <a:tr h="3750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КФСР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1" marR="6451" marT="64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КФСР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1" marR="6451" marT="64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Бюджетные назначения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1" marR="6451" marT="64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1" marR="6451" marT="64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исполнения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1" marR="6451" marT="6451" marB="0" anchor="ctr"/>
                </a:tc>
              </a:tr>
              <a:tr h="2317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0800</a:t>
                      </a:r>
                      <a:endParaRPr lang="ru-RU" sz="11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КИНЕМАТОГРАФИЯ</a:t>
                      </a:r>
                      <a:endParaRPr lang="ru-RU" sz="11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12 591,37</a:t>
                      </a:r>
                      <a:endParaRPr lang="ru-RU" sz="11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12 372,98</a:t>
                      </a:r>
                      <a:endParaRPr lang="ru-RU" sz="11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98,27</a:t>
                      </a:r>
                      <a:endParaRPr lang="ru-RU" sz="11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317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0801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11 253,93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11 035,54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98,06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317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0804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культуры, кинематографии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1 337,44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337,44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272480" y="980728"/>
            <a:ext cx="55446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b="1" dirty="0" smtClean="0">
                <a:ea typeface="Calibri" pitchFamily="34" charset="0"/>
                <a:cs typeface="Arial" charset="0"/>
              </a:rPr>
              <a:t>Финансирование осуществлялось в рамках 4 муниципальных программ:</a:t>
            </a:r>
          </a:p>
          <a:p>
            <a:pPr eaLnBrk="0" hangingPunct="0"/>
            <a:r>
              <a:rPr lang="ru-RU" dirty="0" smtClean="0">
                <a:cs typeface="Times New Roman" pitchFamily="18" charset="0"/>
              </a:rPr>
              <a:t>- Развитие культуры муниципального образования "Город Кедровый" </a:t>
            </a:r>
          </a:p>
          <a:p>
            <a:pPr eaLnBrk="0" hangingPunct="0"/>
            <a:r>
              <a:rPr lang="ru-RU" dirty="0" smtClean="0">
                <a:cs typeface="Times New Roman" pitchFamily="18" charset="0"/>
              </a:rPr>
              <a:t>- Безопасность муниципального образования "Город Кедровый"</a:t>
            </a:r>
            <a:endParaRPr lang="ru-RU" dirty="0" smtClean="0"/>
          </a:p>
          <a:p>
            <a:pPr eaLnBrk="0" hangingPunct="0"/>
            <a:r>
              <a:rPr lang="ru-RU" dirty="0" smtClean="0">
                <a:cs typeface="Times New Roman" pitchFamily="18" charset="0"/>
              </a:rPr>
              <a:t>- Муниципальное хозяйство муниципального образования "Город Кедровый«</a:t>
            </a:r>
            <a:endParaRPr lang="ru-RU" dirty="0" smtClean="0"/>
          </a:p>
          <a:p>
            <a:pPr eaLnBrk="0" hangingPunct="0"/>
            <a:r>
              <a:rPr lang="ru-RU" dirty="0" smtClean="0">
                <a:cs typeface="Times New Roman" pitchFamily="18" charset="0"/>
              </a:rPr>
              <a:t>- Муниципальное управление в муниципальном образовании "Город Кедровый", </a:t>
            </a:r>
            <a:r>
              <a:rPr lang="ru-RU" b="1" dirty="0" smtClean="0">
                <a:ea typeface="Calibri" pitchFamily="34" charset="0"/>
                <a:cs typeface="Times New Roman" pitchFamily="18" charset="0"/>
              </a:rPr>
              <a:t>а также по непрограммным направлениям расходов</a:t>
            </a:r>
            <a:r>
              <a:rPr lang="ru-RU" dirty="0" smtClean="0">
                <a:cs typeface="Times New Roman" pitchFamily="18" charset="0"/>
              </a:rPr>
              <a:t> 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2928" y="3501008"/>
            <a:ext cx="5544616" cy="1200329"/>
          </a:xfrm>
          <a:prstGeom prst="rect">
            <a:avLst/>
          </a:prstGeom>
          <a:noFill/>
          <a:ln w="50800" cmpd="tri">
            <a:solidFill>
              <a:srgbClr val="0070C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/>
              <a:t>КУЛЬТУРА</a:t>
            </a:r>
          </a:p>
          <a:p>
            <a:pPr algn="just" eaLnBrk="0" hangingPunct="0"/>
            <a:r>
              <a:rPr lang="ru-RU" dirty="0" smtClean="0"/>
              <a:t>Осуществляется финансирование</a:t>
            </a:r>
            <a:r>
              <a:rPr lang="ru-RU" dirty="0" smtClean="0">
                <a:solidFill>
                  <a:srgbClr val="336600"/>
                </a:solidFill>
                <a:ea typeface="Calibri" pitchFamily="34" charset="0"/>
                <a:cs typeface="Arial" charset="0"/>
              </a:rPr>
              <a:t>:</a:t>
            </a:r>
          </a:p>
          <a:p>
            <a:pPr algn="just" eaLnBrk="0" hangingPunct="0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Arial" charset="0"/>
              </a:rPr>
              <a:t>3 402,33 </a:t>
            </a:r>
            <a:r>
              <a:rPr lang="ru-R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Arial" charset="0"/>
              </a:rPr>
              <a:t>т.р</a:t>
            </a:r>
            <a:r>
              <a:rPr lang="ru-RU" dirty="0" smtClean="0">
                <a:solidFill>
                  <a:srgbClr val="336600"/>
                </a:solidFill>
                <a:ea typeface="Calibri" pitchFamily="34" charset="0"/>
                <a:cs typeface="Arial" charset="0"/>
              </a:rPr>
              <a:t>.- </a:t>
            </a:r>
            <a:r>
              <a:rPr lang="ru-RU" dirty="0" smtClean="0"/>
              <a:t>Централизованная библиотечная система</a:t>
            </a:r>
          </a:p>
          <a:p>
            <a:pPr algn="just" eaLnBrk="0" hangingPunct="0"/>
            <a:r>
              <a:rPr lang="ru-RU" dirty="0" smtClean="0"/>
              <a:t>Штатная численность работников -  7 ед.</a:t>
            </a:r>
            <a:endParaRPr lang="ru-RU" u="sng" dirty="0" smtClean="0">
              <a:solidFill>
                <a:srgbClr val="336600"/>
              </a:solidFill>
              <a:ea typeface="Calibri" pitchFamily="34" charset="0"/>
              <a:cs typeface="Arial" charset="0"/>
            </a:endParaRPr>
          </a:p>
          <a:p>
            <a:pPr algn="just" eaLnBrk="0" hangingPunct="0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Arial" charset="0"/>
              </a:rPr>
              <a:t>4 770,51 </a:t>
            </a:r>
            <a:r>
              <a:rPr lang="ru-R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Arial" charset="0"/>
              </a:rPr>
              <a:t>т.р</a:t>
            </a:r>
            <a:r>
              <a:rPr lang="ru-RU" dirty="0" smtClean="0">
                <a:solidFill>
                  <a:srgbClr val="336600"/>
                </a:solidFill>
                <a:ea typeface="Calibri" pitchFamily="34" charset="0"/>
                <a:cs typeface="Arial" charset="0"/>
              </a:rPr>
              <a:t>.- </a:t>
            </a:r>
            <a:r>
              <a:rPr lang="ru-RU" dirty="0" smtClean="0"/>
              <a:t>Дом  культуры г.Кедровый. Штатная численность работников -11 ед.</a:t>
            </a:r>
            <a:endParaRPr lang="ru-RU" u="sng" dirty="0" smtClean="0">
              <a:solidFill>
                <a:srgbClr val="336600"/>
              </a:solidFill>
              <a:ea typeface="Calibri" pitchFamily="34" charset="0"/>
              <a:cs typeface="Arial" charset="0"/>
            </a:endParaRPr>
          </a:p>
          <a:p>
            <a:pPr algn="just" eaLnBrk="0" hangingPunct="0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Arial" charset="0"/>
              </a:rPr>
              <a:t>3 081,09 </a:t>
            </a:r>
            <a:r>
              <a:rPr lang="ru-R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Arial" charset="0"/>
              </a:rPr>
              <a:t>т.р</a:t>
            </a:r>
            <a:r>
              <a:rPr lang="ru-RU" dirty="0" smtClean="0">
                <a:solidFill>
                  <a:srgbClr val="336600"/>
                </a:solidFill>
                <a:ea typeface="Calibri" pitchFamily="34" charset="0"/>
                <a:cs typeface="Arial" charset="0"/>
              </a:rPr>
              <a:t>. – </a:t>
            </a:r>
            <a:r>
              <a:rPr lang="ru-RU" dirty="0" smtClean="0"/>
              <a:t>Дом культуры с. Пудино Штатная численность работников -  8 ед.</a:t>
            </a:r>
            <a:endParaRPr lang="ru-RU" dirty="0" smtClean="0">
              <a:solidFill>
                <a:srgbClr val="336600"/>
              </a:solidFill>
              <a:ea typeface="Calibri" pitchFamily="34" charset="0"/>
              <a:cs typeface="Arial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89104" y="3501008"/>
            <a:ext cx="3888432" cy="1384995"/>
          </a:xfrm>
          <a:prstGeom prst="rect">
            <a:avLst/>
          </a:prstGeom>
          <a:noFill/>
          <a:ln w="50800" cmpd="tri">
            <a:solidFill>
              <a:srgbClr val="0070C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/>
              <a:t>ДРУГИЕ ВОПРОСЫ В ОБЛАСТИ КУЛЬТУРЫ</a:t>
            </a:r>
          </a:p>
          <a:p>
            <a:pPr algn="just" eaLnBrk="0" hangingPunct="0"/>
            <a:r>
              <a:rPr lang="ru-RU" dirty="0" smtClean="0"/>
              <a:t> Осуществляется обеспечение деятельности  аппарата управления МУ Культура» осуществляющего координацию , регулирование и контроль в сфере культуры. </a:t>
            </a:r>
          </a:p>
          <a:p>
            <a:pPr algn="just" eaLnBrk="0" hangingPunct="0"/>
            <a:r>
              <a:rPr lang="ru-RU" dirty="0" smtClean="0"/>
              <a:t>Осуществляется финансирование в размере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1 337,44 </a:t>
            </a:r>
            <a:r>
              <a:rPr lang="ru-R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т.р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eaLnBrk="0" hangingPunct="0"/>
            <a:r>
              <a:rPr lang="ru-RU" dirty="0" smtClean="0"/>
              <a:t>Штатная численность работников -  2 ед.</a:t>
            </a:r>
            <a:endParaRPr lang="ru-RU" u="sng" dirty="0" smtClean="0">
              <a:solidFill>
                <a:srgbClr val="336600"/>
              </a:solidFill>
              <a:ea typeface="Calibri" pitchFamily="34" charset="0"/>
              <a:cs typeface="Arial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00472" y="5013176"/>
            <a:ext cx="9577064" cy="830997"/>
          </a:xfrm>
          <a:prstGeom prst="rect">
            <a:avLst/>
          </a:prstGeom>
          <a:solidFill>
            <a:srgbClr val="FFFF00"/>
          </a:solidFill>
          <a:ln w="28575">
            <a:solidFill>
              <a:srgbClr val="0099CC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В 2016 году проведено 235 культурно – массовых и досуговых мероприятий. Доля детей, привлекаемых к участию в творческих мероприятиях  по отношению к 2015 году, составила 145,27 %.  Увеличилась число участников клубных формирований по отношению к 2015 году на 7 чел.</a:t>
            </a:r>
          </a:p>
          <a:p>
            <a:pPr algn="just"/>
            <a:r>
              <a:rPr lang="ru-RU" dirty="0" err="1" smtClean="0"/>
              <a:t>Книгообеспеченность</a:t>
            </a:r>
            <a:r>
              <a:rPr lang="ru-RU" dirty="0" smtClean="0"/>
              <a:t> на 1 жителя по сравнению с 2015 годом увеличилась на 1,78%  и составляет 11,4 экземпляра.</a:t>
            </a:r>
          </a:p>
        </p:txBody>
      </p:sp>
    </p:spTree>
    <p:extLst>
      <p:ext uri="{BB962C8B-B14F-4D97-AF65-F5344CB8AC3E}">
        <p14:creationId xmlns:p14="http://schemas.microsoft.com/office/powerpoint/2010/main" val="334273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Blueprint%20bord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82" y="0"/>
            <a:ext cx="9929082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63050" y="4762"/>
            <a:ext cx="7429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TextBox 3"/>
          <p:cNvSpPr txBox="1">
            <a:spLocks noChangeArrowheads="1"/>
          </p:cNvSpPr>
          <p:nvPr/>
        </p:nvSpPr>
        <p:spPr bwMode="auto">
          <a:xfrm>
            <a:off x="785751" y="495299"/>
            <a:ext cx="7613650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500" b="1" u="sng" dirty="0" smtClean="0">
                <a:cs typeface="Times New Roman" pitchFamily="18" charset="0"/>
              </a:rPr>
              <a:t>РАСХОДЫ БЮДЖЕТА В РАЗРЕЗЕ ФУНКЦИОНАЛЬНЫХ СТАТЕЙ РАСХОДОВ</a:t>
            </a:r>
            <a:endParaRPr lang="ru-RU" sz="1500" b="1" u="sng" dirty="0">
              <a:cs typeface="Times New Roman" pitchFamily="18" charset="0"/>
            </a:endParaRPr>
          </a:p>
        </p:txBody>
      </p:sp>
      <p:sp>
        <p:nvSpPr>
          <p:cNvPr id="22531" name="TextBox 4"/>
          <p:cNvSpPr txBox="1">
            <a:spLocks noChangeArrowheads="1"/>
          </p:cNvSpPr>
          <p:nvPr/>
        </p:nvSpPr>
        <p:spPr bwMode="auto">
          <a:xfrm>
            <a:off x="128464" y="-4030"/>
            <a:ext cx="89282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cs typeface="Times New Roman" pitchFamily="18" charset="0"/>
              </a:rPr>
              <a:t>ИТОГИ ИСПОЛНЕНИЯ БЮДЖЕТА ГОРОДА КЕДРОВОГО ЗА </a:t>
            </a:r>
            <a:r>
              <a:rPr lang="ru-RU" sz="2000" b="1" dirty="0" smtClean="0">
                <a:solidFill>
                  <a:schemeClr val="bg1"/>
                </a:solidFill>
                <a:cs typeface="Times New Roman" pitchFamily="18" charset="0"/>
              </a:rPr>
              <a:t>2015 </a:t>
            </a:r>
            <a:r>
              <a:rPr lang="ru-RU" sz="2000" b="1" dirty="0">
                <a:solidFill>
                  <a:schemeClr val="bg1"/>
                </a:solidFill>
                <a:cs typeface="Times New Roman" pitchFamily="18" charset="0"/>
              </a:rPr>
              <a:t>ГОД</a:t>
            </a:r>
          </a:p>
        </p:txBody>
      </p:sp>
      <p:sp>
        <p:nvSpPr>
          <p:cNvPr id="22573" name="TextBox 10"/>
          <p:cNvSpPr txBox="1">
            <a:spLocks noChangeArrowheads="1"/>
          </p:cNvSpPr>
          <p:nvPr/>
        </p:nvSpPr>
        <p:spPr bwMode="auto">
          <a:xfrm>
            <a:off x="1900225" y="929632"/>
            <a:ext cx="570007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400" b="1" u="sng" dirty="0" smtClean="0">
                <a:solidFill>
                  <a:srgbClr val="0000FF"/>
                </a:solidFill>
                <a:cs typeface="Times New Roman" pitchFamily="18" charset="0"/>
              </a:rPr>
              <a:t>0800 Культура </a:t>
            </a:r>
            <a:endParaRPr lang="ru-RU" sz="1400" b="1" u="sng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74817C-95BD-44A2-8C03-7043E78FFE76}" type="slidenum">
              <a:rPr lang="ru-RU"/>
              <a:pPr>
                <a:defRPr/>
              </a:pPr>
              <a:t>27</a:t>
            </a:fld>
            <a:endParaRPr lang="ru-RU"/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64" y="548680"/>
            <a:ext cx="1008112" cy="908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017023" y="1443248"/>
            <a:ext cx="784887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u="sng" dirty="0" smtClean="0">
                <a:solidFill>
                  <a:srgbClr val="0000FF"/>
                </a:solidFill>
              </a:rPr>
              <a:t>Динамика расходов, всего</a:t>
            </a:r>
            <a:r>
              <a:rPr lang="ru-RU" sz="1400" b="1" dirty="0" smtClean="0">
                <a:solidFill>
                  <a:srgbClr val="0000FF"/>
                </a:solidFill>
              </a:rPr>
              <a:t>                                                                       </a:t>
            </a:r>
            <a:r>
              <a:rPr lang="ru-RU" sz="1400" b="1" u="sng" dirty="0" smtClean="0">
                <a:solidFill>
                  <a:srgbClr val="0000FF"/>
                </a:solidFill>
              </a:rPr>
              <a:t>в том числе заработная плата</a:t>
            </a:r>
            <a:endParaRPr lang="ru-RU" sz="1400" u="sng" dirty="0" smtClean="0">
              <a:solidFill>
                <a:srgbClr val="0000FF"/>
              </a:solidFill>
              <a:cs typeface="Times New Roman" panose="02020603050405020304" pitchFamily="18" charset="0"/>
            </a:endParaRPr>
          </a:p>
          <a:p>
            <a:pPr algn="just"/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806406" y="2595777"/>
            <a:ext cx="7303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тыс.руб.</a:t>
            </a:r>
            <a:endParaRPr lang="ru-RU" dirty="0"/>
          </a:p>
        </p:txBody>
      </p:sp>
      <p:sp>
        <p:nvSpPr>
          <p:cNvPr id="15" name="Прямоугольник 19"/>
          <p:cNvSpPr>
            <a:spLocks noChangeArrowheads="1"/>
          </p:cNvSpPr>
          <p:nvPr/>
        </p:nvSpPr>
        <p:spPr bwMode="auto">
          <a:xfrm>
            <a:off x="560512" y="1124744"/>
            <a:ext cx="60486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endParaRPr lang="ru-RU" dirty="0" smtClean="0">
              <a:cs typeface="Times New Roman" pitchFamily="18" charset="0"/>
            </a:endParaRPr>
          </a:p>
          <a:p>
            <a:endParaRPr lang="ru-RU" dirty="0" smtClean="0"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8951" y="5116608"/>
            <a:ext cx="9145016" cy="738664"/>
          </a:xfrm>
          <a:prstGeom prst="rect">
            <a:avLst/>
          </a:prstGeom>
          <a:noFill/>
          <a:ln w="53975" cmpd="tri"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Согласно  плану мероприятий ("дорожной карте") "Изменения в сфере культуры, направленные на повышение её эффективности", в части повышения заработной платы работников культуры средняя заработная плата  в 2016 году должна составлять- 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24 035,30 руб.</a:t>
            </a:r>
            <a:r>
              <a:rPr lang="ru-RU" sz="1400" b="1" dirty="0" smtClean="0"/>
              <a:t>  </a:t>
            </a:r>
            <a:r>
              <a:rPr lang="ru-RU" sz="1400" dirty="0" smtClean="0"/>
              <a:t>Фактически сложилась средняя заработная плата  в 2016 году – 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24 035,30 руб.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graphicFrame>
        <p:nvGraphicFramePr>
          <p:cNvPr id="20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2636665"/>
              </p:ext>
            </p:extLst>
          </p:nvPr>
        </p:nvGraphicFramePr>
        <p:xfrm>
          <a:off x="5246188" y="1650902"/>
          <a:ext cx="4572000" cy="3169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1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6632358"/>
              </p:ext>
            </p:extLst>
          </p:nvPr>
        </p:nvGraphicFramePr>
        <p:xfrm>
          <a:off x="200980" y="1720552"/>
          <a:ext cx="4896036" cy="3266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34273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Blueprint%20bord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82" y="-17463"/>
            <a:ext cx="9929082" cy="6875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63050" y="4762"/>
            <a:ext cx="7429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TextBox 3"/>
          <p:cNvSpPr txBox="1">
            <a:spLocks noChangeArrowheads="1"/>
          </p:cNvSpPr>
          <p:nvPr/>
        </p:nvSpPr>
        <p:spPr bwMode="auto">
          <a:xfrm>
            <a:off x="776536" y="332656"/>
            <a:ext cx="7613650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500" b="1" u="sng" dirty="0" smtClean="0">
                <a:cs typeface="Times New Roman" pitchFamily="18" charset="0"/>
              </a:rPr>
              <a:t>РАСХОДЫ БЮДЖЕТА В РАЗРЕЗЕ ФУНКЦИОНАЛЬНЫХ СТАТЕЙ РАСХОДОВ</a:t>
            </a:r>
            <a:endParaRPr lang="ru-RU" sz="1500" b="1" u="sng" dirty="0">
              <a:cs typeface="Times New Roman" pitchFamily="18" charset="0"/>
            </a:endParaRPr>
          </a:p>
        </p:txBody>
      </p:sp>
      <p:sp>
        <p:nvSpPr>
          <p:cNvPr id="22531" name="TextBox 4"/>
          <p:cNvSpPr txBox="1">
            <a:spLocks noChangeArrowheads="1"/>
          </p:cNvSpPr>
          <p:nvPr/>
        </p:nvSpPr>
        <p:spPr bwMode="auto">
          <a:xfrm>
            <a:off x="128464" y="-4030"/>
            <a:ext cx="89282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cs typeface="Times New Roman" pitchFamily="18" charset="0"/>
              </a:rPr>
              <a:t>ИТОГИ ИСПОЛНЕНИЯ БЮДЖЕТА ГОРОДА КЕДРОВОГО ЗА </a:t>
            </a:r>
            <a:r>
              <a:rPr lang="ru-RU" sz="2000" b="1" dirty="0" smtClean="0">
                <a:solidFill>
                  <a:schemeClr val="bg1"/>
                </a:solidFill>
                <a:cs typeface="Times New Roman" pitchFamily="18" charset="0"/>
              </a:rPr>
              <a:t>2015 </a:t>
            </a:r>
            <a:r>
              <a:rPr lang="ru-RU" sz="2000" b="1" dirty="0">
                <a:solidFill>
                  <a:schemeClr val="bg1"/>
                </a:solidFill>
                <a:cs typeface="Times New Roman" pitchFamily="18" charset="0"/>
              </a:rPr>
              <a:t>ГОД</a:t>
            </a:r>
          </a:p>
        </p:txBody>
      </p:sp>
      <p:sp>
        <p:nvSpPr>
          <p:cNvPr id="22573" name="TextBox 10"/>
          <p:cNvSpPr txBox="1">
            <a:spLocks noChangeArrowheads="1"/>
          </p:cNvSpPr>
          <p:nvPr/>
        </p:nvSpPr>
        <p:spPr bwMode="auto">
          <a:xfrm>
            <a:off x="782257" y="802581"/>
            <a:ext cx="43924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400" b="1" u="sng" dirty="0" smtClean="0">
                <a:solidFill>
                  <a:srgbClr val="0000FF"/>
                </a:solidFill>
                <a:cs typeface="Times New Roman" pitchFamily="18" charset="0"/>
              </a:rPr>
              <a:t>0900 </a:t>
            </a:r>
            <a:r>
              <a:rPr lang="ru-RU" sz="1400" b="1" u="sng" dirty="0" err="1" smtClean="0">
                <a:solidFill>
                  <a:srgbClr val="0000FF"/>
                </a:solidFill>
                <a:cs typeface="Times New Roman" pitchFamily="18" charset="0"/>
              </a:rPr>
              <a:t>Здавоохранение</a:t>
            </a:r>
            <a:endParaRPr lang="ru-RU" sz="1400" b="1" u="sng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74817C-95BD-44A2-8C03-7043E78FFE76}" type="slidenum">
              <a:rPr lang="ru-RU"/>
              <a:pPr>
                <a:defRPr/>
              </a:pPr>
              <a:t>28</a:t>
            </a:fld>
            <a:endParaRPr lang="ru-RU" dirty="0"/>
          </a:p>
        </p:txBody>
      </p:sp>
      <p:pic>
        <p:nvPicPr>
          <p:cNvPr id="21" name="Рисунок 75" descr="sz_logo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84" y="3428611"/>
            <a:ext cx="655932" cy="70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http://sevastopol.gov.ru/files/resize_cache/iblock/3e7/400_350_1/med-semina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527" y="2081101"/>
            <a:ext cx="772186" cy="579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85267" y="4801219"/>
            <a:ext cx="5616624" cy="1384995"/>
          </a:xfrm>
          <a:prstGeom prst="rect">
            <a:avLst/>
          </a:prstGeom>
          <a:noFill/>
          <a:ln w="50800" cmpd="tri"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/>
              <a:t>1000 СОЦИАЛЬНАЯ ПОЛИТИКА</a:t>
            </a:r>
          </a:p>
          <a:p>
            <a:pPr algn="just"/>
            <a:r>
              <a:rPr lang="ru-RU" dirty="0" smtClean="0"/>
              <a:t>Приобретение жилья детям-сиротам –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640,00 тыс.руб. </a:t>
            </a:r>
            <a:r>
              <a:rPr lang="ru-RU" dirty="0" smtClean="0"/>
              <a:t>(федеральный и областной бюджеты)</a:t>
            </a:r>
          </a:p>
          <a:p>
            <a:pPr algn="just"/>
            <a:r>
              <a:rPr lang="ru-RU" dirty="0" smtClean="0"/>
              <a:t>Оказание помощи в ремонте и (или) переустройстве жилых помещений участников ВОВ –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285,91 тыс.руб. </a:t>
            </a:r>
            <a:r>
              <a:rPr lang="ru-RU" dirty="0" smtClean="0"/>
              <a:t>(областной  и местный бюджеты)</a:t>
            </a:r>
          </a:p>
          <a:p>
            <a:pPr algn="just"/>
            <a:r>
              <a:rPr lang="ru-RU" dirty="0" smtClean="0"/>
              <a:t>Выплаты детям-сиротам  и детям, оставшимся без попечения родителей, и приемным семьям -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2 407,29 тыс.руб.</a:t>
            </a:r>
            <a:r>
              <a:rPr lang="ru-RU" dirty="0" smtClean="0"/>
              <a:t> (федеральный и областной  бюджеты)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5707434" y="835491"/>
            <a:ext cx="3926086" cy="1169551"/>
          </a:xfrm>
          <a:prstGeom prst="rect">
            <a:avLst/>
          </a:prstGeom>
          <a:noFill/>
          <a:ln w="53975" cmpd="tri"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400" b="1" u="sng" dirty="0" smtClean="0"/>
              <a:t>0900 ЗДРАВООХРАНЕНИЕ</a:t>
            </a:r>
          </a:p>
          <a:p>
            <a:r>
              <a:rPr lang="ru-RU" sz="1400" dirty="0" smtClean="0"/>
              <a:t>(</a:t>
            </a:r>
            <a:r>
              <a:rPr lang="ru-RU" sz="1400" dirty="0" err="1" smtClean="0"/>
              <a:t>непрограммное</a:t>
            </a:r>
            <a:r>
              <a:rPr lang="ru-RU" sz="1400" dirty="0" smtClean="0"/>
              <a:t> направление расходов)</a:t>
            </a:r>
            <a:endParaRPr lang="ru-RU" sz="1400" dirty="0"/>
          </a:p>
          <a:p>
            <a:r>
              <a:rPr lang="ru-RU" sz="1400" dirty="0" smtClean="0"/>
              <a:t>Подключение </a:t>
            </a:r>
            <a:r>
              <a:rPr lang="ru-RU" sz="1400" dirty="0"/>
              <a:t>модульных фельдшерско-акушерских пунктов к сетям электро- и водо-снабжения – 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26,68 тыс.руб.</a:t>
            </a:r>
            <a:r>
              <a:rPr lang="ru-RU" sz="1400" b="1" dirty="0" smtClean="0"/>
              <a:t> </a:t>
            </a:r>
            <a:r>
              <a:rPr lang="ru-RU" sz="1400" dirty="0" smtClean="0"/>
              <a:t>(местный бюджет)</a:t>
            </a:r>
            <a:endParaRPr lang="ru-RU" sz="1400" dirty="0"/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7826374"/>
              </p:ext>
            </p:extLst>
          </p:nvPr>
        </p:nvGraphicFramePr>
        <p:xfrm>
          <a:off x="200472" y="1165828"/>
          <a:ext cx="5400600" cy="79208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75253"/>
                <a:gridCol w="2711101"/>
                <a:gridCol w="723680"/>
                <a:gridCol w="615668"/>
                <a:gridCol w="874898"/>
              </a:tblGrid>
              <a:tr h="2160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КФСР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1" marR="6451" marT="64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КФСР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1" marR="6451" marT="64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Бюджетные назначения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1" marR="6451" marT="64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1" marR="6451" marT="64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исполнения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1" marR="6451" marT="6451" marB="0" anchor="ctr"/>
                </a:tc>
              </a:tr>
              <a:tr h="2343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0900</a:t>
                      </a:r>
                      <a:endParaRPr lang="ru-RU" sz="11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ЗДРАВООХРАНЕНИЕ</a:t>
                      </a:r>
                      <a:endParaRPr lang="ru-RU" sz="11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26,62</a:t>
                      </a:r>
                      <a:endParaRPr lang="ru-RU" sz="11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26,62</a:t>
                      </a:r>
                      <a:endParaRPr lang="ru-RU" sz="11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0902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Амбулаторная помощь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26,62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26,62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6043043" y="2109483"/>
            <a:ext cx="3672408" cy="4385816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исполнены расходы в сфере социальной политике к плановым назначениям в сумме </a:t>
            </a:r>
            <a:r>
              <a:rPr lang="ru-RU" sz="1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442,54 тыс.руб.,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них: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442,54 </a:t>
            </a:r>
            <a:r>
              <a:rPr lang="ru-RU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средства областного бюджета –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субвенция на ежемесячные выплаты денежных средств опекунам (попечителям)  предоставлена из областного бюджета в объеме больше чем потребность  на  261,52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помощи в ремонте и (или) переустройстве жилых помещений граждан, не стоящих на учете в качестве нуждающихся в улучшении жилищных условий и не реализовавших свое право на улучшение жилищных условий за счет средств федерального и областного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бюджетов из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числа: участников и инвалидов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ВОВ 1941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- 1945 годов; тружеников тыла военных лет; лиц, награжденных знаком "Жителю блокадного Ленинграда"; бывших несовершеннолетних узников концлагерей; вдов погибших (умерших) участников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ВОВ 1941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- 1945 годов, не вступивших в повторный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брак – поступило меньше заявок от жителей, чем планировалось. 137, 24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было возвращено в областной бюджет.</a:t>
            </a: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2101566"/>
              </p:ext>
            </p:extLst>
          </p:nvPr>
        </p:nvGraphicFramePr>
        <p:xfrm>
          <a:off x="914780" y="3168161"/>
          <a:ext cx="4987111" cy="1354917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38866"/>
                <a:gridCol w="2503530"/>
                <a:gridCol w="668273"/>
                <a:gridCol w="568530"/>
                <a:gridCol w="807912"/>
              </a:tblGrid>
              <a:tr h="4795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КФСР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1" marR="6451" marT="64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КФСР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1" marR="6451" marT="64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Бюджетные назначения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1" marR="6451" marT="64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1" marR="6451" marT="64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исполнения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1" marR="6451" marT="6451" marB="0" anchor="ctr"/>
                </a:tc>
              </a:tr>
              <a:tr h="2259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  <a:endParaRPr lang="ru-RU" sz="11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1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3 998,18</a:t>
                      </a:r>
                      <a:endParaRPr lang="ru-RU" sz="11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3 555,64</a:t>
                      </a:r>
                      <a:endParaRPr lang="ru-RU" sz="11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88,93</a:t>
                      </a:r>
                      <a:endParaRPr lang="ru-RU" sz="11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485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1003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Социальное обеспечение населения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517,00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379,76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73,45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033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1004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семьи и детства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3 481,18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3 175,87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91,23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20" name="TextBox 10"/>
          <p:cNvSpPr txBox="1">
            <a:spLocks noChangeArrowheads="1"/>
          </p:cNvSpPr>
          <p:nvPr/>
        </p:nvSpPr>
        <p:spPr bwMode="auto">
          <a:xfrm>
            <a:off x="128464" y="1993551"/>
            <a:ext cx="570007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400" b="1" u="sng" dirty="0" smtClean="0">
                <a:solidFill>
                  <a:srgbClr val="0000FF"/>
                </a:solidFill>
                <a:cs typeface="Times New Roman" pitchFamily="18" charset="0"/>
              </a:rPr>
              <a:t>1000 Социальная политика</a:t>
            </a:r>
            <a:endParaRPr lang="ru-RU" sz="1400" b="1" u="sng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16984" y="2301328"/>
            <a:ext cx="58170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b="1" dirty="0" smtClean="0">
                <a:ea typeface="Calibri" pitchFamily="34" charset="0"/>
                <a:cs typeface="Arial" charset="0"/>
              </a:rPr>
              <a:t>Финансирование осуществлялось в рамках </a:t>
            </a:r>
            <a:r>
              <a:rPr lang="ru-RU" b="1" dirty="0">
                <a:ea typeface="Calibri" pitchFamily="34" charset="0"/>
                <a:cs typeface="Arial" charset="0"/>
              </a:rPr>
              <a:t>2</a:t>
            </a:r>
            <a:r>
              <a:rPr lang="ru-RU" b="1" dirty="0" smtClean="0">
                <a:ea typeface="Calibri" pitchFamily="34" charset="0"/>
                <a:cs typeface="Arial" charset="0"/>
              </a:rPr>
              <a:t> муниципальных программ:</a:t>
            </a:r>
          </a:p>
          <a:p>
            <a:pPr eaLnBrk="0" hangingPunct="0"/>
            <a:r>
              <a:rPr lang="ru-RU" dirty="0" smtClean="0">
                <a:cs typeface="Times New Roman" pitchFamily="18" charset="0"/>
              </a:rPr>
              <a:t>- Муниципальное хозяйство муниципального образования "Город Кедровый "</a:t>
            </a:r>
            <a:endParaRPr lang="ru-RU" dirty="0" smtClean="0"/>
          </a:p>
          <a:p>
            <a:pPr marL="171450" indent="-171450" eaLnBrk="0" hangingPunct="0">
              <a:buFontTx/>
              <a:buChar char="-"/>
            </a:pPr>
            <a:r>
              <a:rPr lang="ru-RU" dirty="0" smtClean="0">
                <a:cs typeface="Times New Roman" pitchFamily="18" charset="0"/>
              </a:rPr>
              <a:t>Муниципальное управление в муниципальном образовании "Город Кедровый", </a:t>
            </a:r>
          </a:p>
          <a:p>
            <a:pPr eaLnBrk="0" hangingPunct="0"/>
            <a:r>
              <a:rPr lang="ru-RU" b="1" dirty="0" smtClean="0">
                <a:ea typeface="Calibri" pitchFamily="34" charset="0"/>
                <a:cs typeface="Times New Roman" pitchFamily="18" charset="0"/>
              </a:rPr>
              <a:t>а также по непрограммным направлениям расходов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41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Blueprint%20bord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29082" cy="6875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63050" y="4762"/>
            <a:ext cx="7429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TextBox 3"/>
          <p:cNvSpPr txBox="1">
            <a:spLocks noChangeArrowheads="1"/>
          </p:cNvSpPr>
          <p:nvPr/>
        </p:nvSpPr>
        <p:spPr bwMode="auto">
          <a:xfrm>
            <a:off x="776536" y="476672"/>
            <a:ext cx="7613650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500" b="1" u="sng" dirty="0" smtClean="0">
                <a:cs typeface="Times New Roman" pitchFamily="18" charset="0"/>
              </a:rPr>
              <a:t>РАСХОДЫ БЮДЖЕТА В РАЗРЕЗЕ ФУНКЦИОНАЛЬНЫХ СТАТЕЙ РАСХОДОВ</a:t>
            </a:r>
            <a:endParaRPr lang="ru-RU" sz="1500" b="1" u="sng" dirty="0">
              <a:cs typeface="Times New Roman" pitchFamily="18" charset="0"/>
            </a:endParaRPr>
          </a:p>
        </p:txBody>
      </p:sp>
      <p:sp>
        <p:nvSpPr>
          <p:cNvPr id="22531" name="TextBox 4"/>
          <p:cNvSpPr txBox="1">
            <a:spLocks noChangeArrowheads="1"/>
          </p:cNvSpPr>
          <p:nvPr/>
        </p:nvSpPr>
        <p:spPr bwMode="auto">
          <a:xfrm>
            <a:off x="128464" y="-4030"/>
            <a:ext cx="89282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cs typeface="Times New Roman" pitchFamily="18" charset="0"/>
              </a:rPr>
              <a:t>ИТОГИ ИСПОЛНЕНИЯ БЮДЖЕТА ГОРОДА КЕДРОВОГО ЗА </a:t>
            </a:r>
            <a:r>
              <a:rPr lang="ru-RU" sz="2000" b="1" dirty="0" smtClean="0">
                <a:solidFill>
                  <a:schemeClr val="bg1"/>
                </a:solidFill>
                <a:cs typeface="Times New Roman" pitchFamily="18" charset="0"/>
              </a:rPr>
              <a:t>2015 </a:t>
            </a:r>
            <a:r>
              <a:rPr lang="ru-RU" sz="2000" b="1" dirty="0">
                <a:solidFill>
                  <a:schemeClr val="bg1"/>
                </a:solidFill>
                <a:cs typeface="Times New Roman" pitchFamily="18" charset="0"/>
              </a:rPr>
              <a:t>ГОД</a:t>
            </a:r>
          </a:p>
        </p:txBody>
      </p:sp>
      <p:sp>
        <p:nvSpPr>
          <p:cNvPr id="22573" name="TextBox 10"/>
          <p:cNvSpPr txBox="1">
            <a:spLocks noChangeArrowheads="1"/>
          </p:cNvSpPr>
          <p:nvPr/>
        </p:nvSpPr>
        <p:spPr bwMode="auto">
          <a:xfrm>
            <a:off x="704528" y="764704"/>
            <a:ext cx="43924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400" b="1" u="sng" dirty="0" smtClean="0">
                <a:solidFill>
                  <a:srgbClr val="0000FF"/>
                </a:solidFill>
                <a:cs typeface="Times New Roman" pitchFamily="18" charset="0"/>
              </a:rPr>
              <a:t>1100 Физическая культура и спорт</a:t>
            </a:r>
            <a:endParaRPr lang="ru-RU" sz="1400" b="1" u="sng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74817C-95BD-44A2-8C03-7043E78FFE76}" type="slidenum">
              <a:rPr lang="ru-RU"/>
              <a:pPr>
                <a:defRPr/>
              </a:pPr>
              <a:t>29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495003" y="2485313"/>
            <a:ext cx="4394560" cy="1754326"/>
          </a:xfrm>
          <a:prstGeom prst="rect">
            <a:avLst/>
          </a:prstGeom>
          <a:noFill/>
          <a:ln w="50800" cmpd="tri"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/>
              <a:t>1102 МАССОВЫЙ СПОРТ</a:t>
            </a:r>
          </a:p>
          <a:p>
            <a:pPr algn="just"/>
            <a:endParaRPr lang="ru-RU" sz="800" dirty="0"/>
          </a:p>
          <a:p>
            <a:pPr algn="just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147,69 тыс.руб. </a:t>
            </a:r>
            <a:r>
              <a:rPr lang="ru-RU" dirty="0" smtClean="0"/>
              <a:t>-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/>
              <a:t>организация и проведение муниципальных официальных физкультурных и спортивных мероприятий, в том числе в образовательных учреждениях, а так же организация физкультурно-спортивной работы по месту жительства граждан – (местный бюджет)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171,79 тыс.руб.</a:t>
            </a:r>
            <a:r>
              <a:rPr lang="ru-RU" dirty="0" smtClean="0"/>
              <a:t> – развитие материально-технической базы физической культуры и спорта (местный бюджет)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01544" y="921814"/>
            <a:ext cx="3838116" cy="1415772"/>
          </a:xfrm>
          <a:prstGeom prst="rect">
            <a:avLst/>
          </a:prstGeom>
          <a:noFill/>
          <a:ln w="53975" cmpd="tri"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/>
              <a:t>1101 ФИЗИЧЕСКАЯ КУЛЬТУРА</a:t>
            </a:r>
          </a:p>
          <a:p>
            <a:pPr algn="just"/>
            <a:endParaRPr lang="ru-RU" sz="1400" dirty="0" smtClean="0"/>
          </a:p>
          <a:p>
            <a:pPr algn="just"/>
            <a:r>
              <a:rPr lang="ru-RU" dirty="0" smtClean="0"/>
              <a:t>Обеспечение условий для развития физической культуры и массового спорта (областной бюджет), в том числе: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422,35 тыс.руб. </a:t>
            </a:r>
            <a:r>
              <a:rPr lang="ru-RU" dirty="0" smtClean="0"/>
              <a:t>- оплата  труда инструкторов (2 шт.ед.) по физической  культуре и спорту;</a:t>
            </a: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6261156"/>
              </p:ext>
            </p:extLst>
          </p:nvPr>
        </p:nvGraphicFramePr>
        <p:xfrm>
          <a:off x="111779" y="2137408"/>
          <a:ext cx="5184576" cy="180533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56242"/>
                <a:gridCol w="2602657"/>
                <a:gridCol w="694734"/>
                <a:gridCol w="591041"/>
                <a:gridCol w="839902"/>
              </a:tblGrid>
              <a:tr h="3183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КФСР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1" marR="6451" marT="64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КФСР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1" marR="6451" marT="64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Бюджетные назначения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1" marR="6451" marT="64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1" marR="6451" marT="64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годового плана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1" marR="6451" marT="6451" marB="0" anchor="ctr"/>
                </a:tc>
              </a:tr>
              <a:tr h="1650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1100</a:t>
                      </a:r>
                      <a:endParaRPr lang="ru-RU" sz="11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1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1 866,01</a:t>
                      </a:r>
                      <a:endParaRPr lang="ru-RU" sz="11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1 861,08</a:t>
                      </a:r>
                      <a:endParaRPr lang="ru-RU" sz="11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99,74</a:t>
                      </a:r>
                      <a:endParaRPr lang="ru-RU" sz="11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650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1101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422,35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422,35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1650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1102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Массовый спорт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325,95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325,78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99,95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2520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1103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 высших достижений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116,32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97,75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2520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1105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физической культуры и спорта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998,71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996,63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99,79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416496" y="980728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b="1" dirty="0" smtClean="0">
                <a:ea typeface="Calibri" pitchFamily="34" charset="0"/>
                <a:cs typeface="Arial" charset="0"/>
              </a:rPr>
              <a:t>Финансирование осуществлялось в рамках 4 муниципальных программ:</a:t>
            </a:r>
          </a:p>
          <a:p>
            <a:pPr algn="just" eaLnBrk="0" hangingPunct="0"/>
            <a:r>
              <a:rPr lang="ru-RU" dirty="0" smtClean="0">
                <a:cs typeface="Times New Roman" pitchFamily="18" charset="0"/>
              </a:rPr>
              <a:t>- Развитие физической культуры, спорта и формирования здорового образа жизни</a:t>
            </a:r>
          </a:p>
          <a:p>
            <a:pPr algn="just" eaLnBrk="0" hangingPunct="0"/>
            <a:r>
              <a:rPr lang="ru-RU" dirty="0" smtClean="0">
                <a:cs typeface="Times New Roman" pitchFamily="18" charset="0"/>
              </a:rPr>
              <a:t> населения на территории муниципального образования "Город Кедровый"</a:t>
            </a:r>
          </a:p>
          <a:p>
            <a:pPr eaLnBrk="0" hangingPunct="0"/>
            <a:r>
              <a:rPr lang="ru-RU" dirty="0" smtClean="0">
                <a:cs typeface="Times New Roman" pitchFamily="18" charset="0"/>
              </a:rPr>
              <a:t>- Безопасность муниципального образования "Город Кедровый"</a:t>
            </a:r>
            <a:endParaRPr lang="ru-RU" dirty="0" smtClean="0"/>
          </a:p>
          <a:p>
            <a:pPr eaLnBrk="0" hangingPunct="0"/>
            <a:r>
              <a:rPr lang="ru-RU" dirty="0" smtClean="0">
                <a:cs typeface="Times New Roman" pitchFamily="18" charset="0"/>
              </a:rPr>
              <a:t>- Муниципальное хозяйство муниципального образования "Город Кедровый"</a:t>
            </a:r>
            <a:endParaRPr lang="ru-RU" dirty="0" smtClean="0"/>
          </a:p>
          <a:p>
            <a:pPr eaLnBrk="0" hangingPunct="0"/>
            <a:r>
              <a:rPr lang="ru-RU" dirty="0" smtClean="0">
                <a:cs typeface="Times New Roman" pitchFamily="18" charset="0"/>
              </a:rPr>
              <a:t>- Муниципальное управление в муниципальном образовании "Город Кедровый"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25703" y="4339642"/>
            <a:ext cx="6027698" cy="1938992"/>
          </a:xfrm>
          <a:prstGeom prst="rect">
            <a:avLst/>
          </a:prstGeom>
          <a:noFill/>
          <a:ln w="50800" cmpd="tri"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/>
              <a:t>1105 ДРУГИЕ ВОПРОСЫ</a:t>
            </a:r>
          </a:p>
          <a:p>
            <a:pPr algn="just"/>
            <a:endParaRPr lang="ru-RU" dirty="0"/>
          </a:p>
          <a:p>
            <a:pPr algn="just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474,12 тыс.руб.</a:t>
            </a:r>
            <a:r>
              <a:rPr lang="ru-RU" dirty="0" smtClean="0"/>
              <a:t> –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/>
              <a:t>обеспечение деятельности главного специалиста по молодежной политике, физической культуре и спорту (местный бюджет)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209,41 тыс.руб.</a:t>
            </a:r>
            <a:r>
              <a:rPr lang="ru-RU" dirty="0" smtClean="0"/>
              <a:t> - содержание и текущий ремонт объектов физической культуры и спорта для оказания услуг населению (местный бюджет)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20,00 тыс.руб. </a:t>
            </a:r>
            <a:r>
              <a:rPr lang="ru-RU" dirty="0" smtClean="0"/>
              <a:t>– проведение спортивных мероприятий к 100-летию с.Пудино (местный бюджет)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30,00 тыс.руб. </a:t>
            </a:r>
            <a:r>
              <a:rPr lang="ru-RU" dirty="0" smtClean="0"/>
              <a:t>– приобретение спортивной формы для женской сборной  по волейболу (областной бюджет)</a:t>
            </a:r>
          </a:p>
        </p:txBody>
      </p:sp>
      <p:pic>
        <p:nvPicPr>
          <p:cNvPr id="25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6" r="18102"/>
          <a:stretch>
            <a:fillRect/>
          </a:stretch>
        </p:blipFill>
        <p:spPr bwMode="auto">
          <a:xfrm>
            <a:off x="8638233" y="4743808"/>
            <a:ext cx="1251330" cy="1130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28464" y="4137632"/>
            <a:ext cx="2211126" cy="2123658"/>
          </a:xfrm>
          <a:prstGeom prst="rect">
            <a:avLst/>
          </a:prstGeom>
          <a:noFill/>
          <a:ln w="50800" cmpd="tri"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/>
              <a:t>1103 СПОРТ ВЫСШИХ ДОСТИЖЕНИЙ</a:t>
            </a:r>
            <a:endParaRPr lang="ru-RU" dirty="0"/>
          </a:p>
          <a:p>
            <a:pPr algn="just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116,32 тыс.руб.</a:t>
            </a:r>
            <a:r>
              <a:rPr lang="ru-RU" dirty="0" smtClean="0"/>
              <a:t> –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/>
              <a:t>обеспечение </a:t>
            </a:r>
            <a:r>
              <a:rPr lang="ru-RU" dirty="0"/>
              <a:t>участия спортивных сборных команд муниципальных районов и городских округов Томской области в официальных региональных спортивных, физкультурных мероприятиях, проводимых на территории Томской </a:t>
            </a:r>
            <a:r>
              <a:rPr lang="ru-RU" dirty="0" smtClean="0"/>
              <a:t>области</a:t>
            </a:r>
          </a:p>
        </p:txBody>
      </p:sp>
    </p:spTree>
    <p:extLst>
      <p:ext uri="{BB962C8B-B14F-4D97-AF65-F5344CB8AC3E}">
        <p14:creationId xmlns:p14="http://schemas.microsoft.com/office/powerpoint/2010/main" val="52741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" descr="Blueprint%20bord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463"/>
            <a:ext cx="9906000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4568EC-612C-4499-8B7B-F16CD3C6B824}" type="slidenum">
              <a:rPr lang="ru-RU"/>
              <a:pPr>
                <a:defRPr/>
              </a:pPr>
              <a:t>3</a:t>
            </a:fld>
            <a:endParaRPr lang="ru-RU"/>
          </a:p>
        </p:txBody>
      </p:sp>
      <p:grpSp>
        <p:nvGrpSpPr>
          <p:cNvPr id="3" name="Группа 5"/>
          <p:cNvGrpSpPr/>
          <p:nvPr/>
        </p:nvGrpSpPr>
        <p:grpSpPr>
          <a:xfrm>
            <a:off x="0" y="116632"/>
            <a:ext cx="9777537" cy="883493"/>
            <a:chOff x="4055" y="0"/>
            <a:chExt cx="9864639" cy="1000125"/>
          </a:xfrm>
        </p:grpSpPr>
        <p:pic>
          <p:nvPicPr>
            <p:cNvPr id="14338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125744" y="19050"/>
              <a:ext cx="742950" cy="981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0" name="TextBox 4"/>
            <p:cNvSpPr txBox="1">
              <a:spLocks noChangeArrowheads="1"/>
            </p:cNvSpPr>
            <p:nvPr/>
          </p:nvSpPr>
          <p:spPr bwMode="auto">
            <a:xfrm>
              <a:off x="4055" y="0"/>
              <a:ext cx="896055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2000" b="1" dirty="0">
                  <a:solidFill>
                    <a:schemeClr val="bg1"/>
                  </a:solidFill>
                  <a:cs typeface="Times New Roman" pitchFamily="18" charset="0"/>
                </a:rPr>
                <a:t>ИТОГИ ИСПОЛНЕНИЯ БЮДЖЕТА ГОРОДА КЕДРОВОГО ЗА </a:t>
              </a:r>
              <a:r>
                <a:rPr lang="ru-RU" sz="2000" b="1" dirty="0" smtClean="0">
                  <a:solidFill>
                    <a:schemeClr val="bg1"/>
                  </a:solidFill>
                  <a:cs typeface="Times New Roman" pitchFamily="18" charset="0"/>
                </a:rPr>
                <a:t>2015 </a:t>
              </a:r>
              <a:r>
                <a:rPr lang="ru-RU" sz="2000" b="1" dirty="0">
                  <a:solidFill>
                    <a:schemeClr val="bg1"/>
                  </a:solidFill>
                  <a:cs typeface="Times New Roman" pitchFamily="18" charset="0"/>
                </a:rPr>
                <a:t>ГОД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625477" y="5383124"/>
            <a:ext cx="8119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2012 год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674018" y="5013175"/>
            <a:ext cx="8119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2013 год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598536" y="4876235"/>
            <a:ext cx="8119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2014 год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775238" y="4911886"/>
            <a:ext cx="8119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2015 год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1985963" y="421501"/>
            <a:ext cx="658495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500" b="1" u="sng" dirty="0">
                <a:cs typeface="Times New Roman" pitchFamily="18" charset="0"/>
              </a:rPr>
              <a:t>ОСНОВНЫЕ ПОКАЗАТЕЛИ </a:t>
            </a:r>
            <a:r>
              <a:rPr lang="ru-RU" sz="1500" b="1" u="sng" dirty="0" smtClean="0">
                <a:cs typeface="Times New Roman" pitchFamily="18" charset="0"/>
              </a:rPr>
              <a:t>ПО МУНИЦИПАЛЬНОМУ ОБРАЗОВАНИЮ «ГОРОД КЕДРОВЫЙ» ЗА 2016 ГОД</a:t>
            </a:r>
            <a:endParaRPr lang="ru-RU" sz="1500" b="1" u="sng" dirty="0">
              <a:cs typeface="Times New Roman" pitchFamily="18" charset="0"/>
            </a:endParaRPr>
          </a:p>
        </p:txBody>
      </p:sp>
      <p:pic>
        <p:nvPicPr>
          <p:cNvPr id="16" name="Рисунок 15" descr="http://www.kedradm.tomsk.ru/imagefly/w800-h600-c/files/images/pictures/2012/P101019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45288" y="4725144"/>
            <a:ext cx="217385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ttp://www.kedradm.tomsk.ru/imagefly/w800-h600-c/files/images/pictures/2012/P101016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45288" y="2996952"/>
            <a:ext cx="216024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http://www.kedradm.tomsk.ru/imagefly/w800-h600-c/files/images/pictures/2012/P1010184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45288" y="1268760"/>
            <a:ext cx="2160239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9" name="Group 8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9959914"/>
              </p:ext>
            </p:extLst>
          </p:nvPr>
        </p:nvGraphicFramePr>
        <p:xfrm>
          <a:off x="537800" y="971362"/>
          <a:ext cx="6926912" cy="5586968"/>
        </p:xfrm>
        <a:graphic>
          <a:graphicData uri="http://schemas.openxmlformats.org/drawingml/2006/table">
            <a:tbl>
              <a:tblPr/>
              <a:tblGrid>
                <a:gridCol w="3961617"/>
                <a:gridCol w="1400280"/>
                <a:gridCol w="1565015"/>
              </a:tblGrid>
              <a:tr h="213724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Население </a:t>
                      </a:r>
                    </a:p>
                  </a:txBody>
                  <a:tcPr marL="43290" marR="4329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>
                        <a:alpha val="6313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90" marR="4329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>
                        <a:alpha val="63136"/>
                      </a:srgbClr>
                    </a:solidFill>
                  </a:tcPr>
                </a:tc>
              </a:tr>
              <a:tr h="2137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Демография</a:t>
                      </a:r>
                    </a:p>
                  </a:txBody>
                  <a:tcPr marL="43290" marR="4329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01.01.2016</a:t>
                      </a:r>
                    </a:p>
                  </a:txBody>
                  <a:tcPr marL="43290" marR="4329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01.01.2017</a:t>
                      </a:r>
                    </a:p>
                  </a:txBody>
                  <a:tcPr marL="43290" marR="4329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/>
                    </a:gradFill>
                  </a:tcPr>
                </a:tc>
              </a:tr>
              <a:tr h="2137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Родившихся, </a:t>
                      </a:r>
                      <a:r>
                        <a:rPr kumimoji="0" lang="ru-RU" alt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чел.</a:t>
                      </a:r>
                    </a:p>
                  </a:txBody>
                  <a:tcPr marL="43290" marR="4329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43290" marR="4329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</a:t>
                      </a:r>
                    </a:p>
                  </a:txBody>
                  <a:tcPr marL="43290" marR="4329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7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% к уровню на 01.01.2016</a:t>
                      </a:r>
                    </a:p>
                  </a:txBody>
                  <a:tcPr marL="43290" marR="4329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90" marR="4329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97,6%</a:t>
                      </a:r>
                    </a:p>
                  </a:txBody>
                  <a:tcPr marL="43290" marR="4329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7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Умерших, </a:t>
                      </a:r>
                      <a:r>
                        <a:rPr kumimoji="0" lang="ru-RU" alt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чел.</a:t>
                      </a:r>
                    </a:p>
                  </a:txBody>
                  <a:tcPr marL="43290" marR="4329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marL="43290" marR="4329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43290" marR="4329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94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% к уровню на 01.01.2016</a:t>
                      </a:r>
                    </a:p>
                  </a:txBody>
                  <a:tcPr marL="43290" marR="4329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90" marR="4329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71,1% (-13 чел.)</a:t>
                      </a:r>
                    </a:p>
                  </a:txBody>
                  <a:tcPr marL="43290" marR="4329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7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Естественный прирост, </a:t>
                      </a:r>
                      <a:r>
                        <a:rPr kumimoji="0" lang="ru-RU" alt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чел.</a:t>
                      </a:r>
                    </a:p>
                  </a:txBody>
                  <a:tcPr marL="43290" marR="4329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+15</a:t>
                      </a:r>
                    </a:p>
                  </a:txBody>
                  <a:tcPr marL="43290" marR="4329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+20</a:t>
                      </a:r>
                    </a:p>
                  </a:txBody>
                  <a:tcPr marL="43290" marR="4329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7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Миграционная убыль</a:t>
                      </a:r>
                      <a:r>
                        <a:rPr kumimoji="0" lang="ru-RU" alt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ru-RU" alt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чел.</a:t>
                      </a:r>
                      <a:endParaRPr kumimoji="0" lang="ru-RU" altLang="ru-RU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90" marR="4329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-125</a:t>
                      </a:r>
                    </a:p>
                  </a:txBody>
                  <a:tcPr marL="43290" marR="4329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-72</a:t>
                      </a:r>
                    </a:p>
                  </a:txBody>
                  <a:tcPr marL="43290" marR="4329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7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% к уровню на 01.01.2016</a:t>
                      </a:r>
                      <a:endParaRPr kumimoji="0" lang="ru-RU" altLang="ru-RU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90" marR="4329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90" marR="4329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57,6%</a:t>
                      </a:r>
                    </a:p>
                  </a:txBody>
                  <a:tcPr marL="43290" marR="4329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724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Рынок труда</a:t>
                      </a:r>
                    </a:p>
                  </a:txBody>
                  <a:tcPr marL="43290" marR="4329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/>
                    </a:gradFill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85" marR="4328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01.01.2017</a:t>
                      </a:r>
                    </a:p>
                  </a:txBody>
                  <a:tcPr marL="43290" marR="4329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/>
                    </a:gradFill>
                  </a:tcPr>
                </a:tc>
              </a:tr>
              <a:tr h="364389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Численность экономически активного населения (ЭАН), </a:t>
                      </a:r>
                      <a:r>
                        <a:rPr kumimoji="0" lang="ru-RU" alt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человек </a:t>
                      </a:r>
                    </a:p>
                  </a:txBody>
                  <a:tcPr marL="43290" marR="4329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85" marR="4328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2 100</a:t>
                      </a:r>
                    </a:p>
                  </a:txBody>
                  <a:tcPr marL="43290" marR="4329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724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% к уровню на 01.01.2016</a:t>
                      </a:r>
                    </a:p>
                  </a:txBody>
                  <a:tcPr marL="43290" marR="4329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85" marR="4328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91,3</a:t>
                      </a:r>
                    </a:p>
                  </a:txBody>
                  <a:tcPr marL="43290" marR="4329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688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Численность безработных граждан, состоявших в органах службы занятости, </a:t>
                      </a:r>
                      <a:r>
                        <a:rPr kumimoji="0" lang="ru-RU" alt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человек</a:t>
                      </a:r>
                    </a:p>
                  </a:txBody>
                  <a:tcPr marL="43290" marR="4329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85" marR="4328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120</a:t>
                      </a:r>
                    </a:p>
                  </a:txBody>
                  <a:tcPr marL="43290" marR="4329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724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% к уровню на 01.01.2016</a:t>
                      </a:r>
                    </a:p>
                  </a:txBody>
                  <a:tcPr marL="43290" marR="4329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85" marR="4328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104,3</a:t>
                      </a:r>
                    </a:p>
                  </a:txBody>
                  <a:tcPr marL="43290" marR="4329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724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Уровень регистрируемой безработицы от ЭАН, </a:t>
                      </a:r>
                      <a:r>
                        <a:rPr kumimoji="0" lang="ru-RU" alt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43290" marR="4329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85" marR="4328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5,7</a:t>
                      </a:r>
                    </a:p>
                  </a:txBody>
                  <a:tcPr marL="43290" marR="4329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724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п.п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к уровню на 01.01.2016</a:t>
                      </a:r>
                    </a:p>
                  </a:txBody>
                  <a:tcPr marL="43290" marR="4329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85" marR="4328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+0,7</a:t>
                      </a:r>
                    </a:p>
                  </a:txBody>
                  <a:tcPr marL="43290" marR="4329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724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Уровень жизни</a:t>
                      </a:r>
                    </a:p>
                  </a:txBody>
                  <a:tcPr marL="43290" marR="4329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/>
                    </a:gradFill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85" marR="4328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01.01.2017</a:t>
                      </a:r>
                    </a:p>
                  </a:txBody>
                  <a:tcPr marL="43290" marR="4329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/>
                    </a:gradFill>
                  </a:tcPr>
                </a:tc>
              </a:tr>
              <a:tr h="357159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Среднемесячная начисленная заработная плата, </a:t>
                      </a:r>
                      <a:r>
                        <a:rPr kumimoji="0" lang="ru-RU" alt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рублей</a:t>
                      </a:r>
                    </a:p>
                  </a:txBody>
                  <a:tcPr marL="43290" marR="4329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85" marR="4328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41 105,6</a:t>
                      </a:r>
                    </a:p>
                  </a:txBody>
                  <a:tcPr marL="43290" marR="4329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724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% к уровню на 01.01.2016</a:t>
                      </a:r>
                    </a:p>
                  </a:txBody>
                  <a:tcPr marL="43290" marR="4329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85" marR="4328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107,2</a:t>
                      </a:r>
                    </a:p>
                  </a:txBody>
                  <a:tcPr marL="43290" marR="4329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688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Величина прожиточного минимума трудоспособного населения, </a:t>
                      </a:r>
                      <a:r>
                        <a:rPr kumimoji="0" lang="ru-RU" alt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рублей</a:t>
                      </a:r>
                    </a:p>
                  </a:txBody>
                  <a:tcPr marL="43290" marR="4329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85" marR="4328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11 798</a:t>
                      </a:r>
                    </a:p>
                  </a:txBody>
                  <a:tcPr marL="43290" marR="4329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724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% к уровню на 01.01.2016</a:t>
                      </a:r>
                    </a:p>
                  </a:txBody>
                  <a:tcPr marL="43290" marR="4329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85" marR="4328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98,9</a:t>
                      </a:r>
                    </a:p>
                  </a:txBody>
                  <a:tcPr marL="43290" marR="4329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Blueprint%20bord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82" y="-17463"/>
            <a:ext cx="9929082" cy="6875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63050" y="4762"/>
            <a:ext cx="7429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TextBox 3"/>
          <p:cNvSpPr txBox="1">
            <a:spLocks noChangeArrowheads="1"/>
          </p:cNvSpPr>
          <p:nvPr/>
        </p:nvSpPr>
        <p:spPr bwMode="auto">
          <a:xfrm>
            <a:off x="776536" y="476672"/>
            <a:ext cx="7613650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500" b="1" u="sng" dirty="0" smtClean="0">
                <a:cs typeface="Times New Roman" pitchFamily="18" charset="0"/>
              </a:rPr>
              <a:t>РАСХОДЫ БЮДЖЕТА В РАЗРЕЗЕ ФУНКЦИОНАЛЬНЫХ СТАТЕЙ РАСХОДОВ</a:t>
            </a:r>
            <a:endParaRPr lang="ru-RU" sz="1500" b="1" u="sng" dirty="0">
              <a:cs typeface="Times New Roman" pitchFamily="18" charset="0"/>
            </a:endParaRPr>
          </a:p>
        </p:txBody>
      </p:sp>
      <p:sp>
        <p:nvSpPr>
          <p:cNvPr id="22531" name="TextBox 4"/>
          <p:cNvSpPr txBox="1">
            <a:spLocks noChangeArrowheads="1"/>
          </p:cNvSpPr>
          <p:nvPr/>
        </p:nvSpPr>
        <p:spPr bwMode="auto">
          <a:xfrm>
            <a:off x="128464" y="-4030"/>
            <a:ext cx="89282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cs typeface="Times New Roman" pitchFamily="18" charset="0"/>
              </a:rPr>
              <a:t>ИТОГИ ИСПОЛНЕНИЯ БЮДЖЕТА ГОРОДА КЕДРОВОГО ЗА </a:t>
            </a:r>
            <a:r>
              <a:rPr lang="ru-RU" sz="2000" b="1" dirty="0" smtClean="0">
                <a:solidFill>
                  <a:schemeClr val="bg1"/>
                </a:solidFill>
                <a:cs typeface="Times New Roman" pitchFamily="18" charset="0"/>
              </a:rPr>
              <a:t>2015 </a:t>
            </a:r>
            <a:r>
              <a:rPr lang="ru-RU" sz="2000" b="1" dirty="0">
                <a:solidFill>
                  <a:schemeClr val="bg1"/>
                </a:solidFill>
                <a:cs typeface="Times New Roman" pitchFamily="18" charset="0"/>
              </a:rPr>
              <a:t>ГОД</a:t>
            </a:r>
          </a:p>
        </p:txBody>
      </p:sp>
      <p:sp>
        <p:nvSpPr>
          <p:cNvPr id="22573" name="TextBox 10"/>
          <p:cNvSpPr txBox="1">
            <a:spLocks noChangeArrowheads="1"/>
          </p:cNvSpPr>
          <p:nvPr/>
        </p:nvSpPr>
        <p:spPr bwMode="auto">
          <a:xfrm>
            <a:off x="2216696" y="836712"/>
            <a:ext cx="43924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400" b="1" u="sng" dirty="0" smtClean="0">
                <a:solidFill>
                  <a:srgbClr val="0000FF"/>
                </a:solidFill>
                <a:cs typeface="Times New Roman" pitchFamily="18" charset="0"/>
              </a:rPr>
              <a:t>1100 Физическая культура и спорт</a:t>
            </a:r>
            <a:endParaRPr lang="ru-RU" sz="1400" b="1" u="sng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74817C-95BD-44A2-8C03-7043E78FFE76}" type="slidenum">
              <a:rPr lang="ru-RU"/>
              <a:pPr>
                <a:defRPr/>
              </a:pPr>
              <a:t>30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76536" y="1052736"/>
            <a:ext cx="784887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u="sng" dirty="0" smtClean="0">
                <a:solidFill>
                  <a:srgbClr val="0000FF"/>
                </a:solidFill>
              </a:rPr>
              <a:t>Динамика расходов, всего</a:t>
            </a:r>
            <a:r>
              <a:rPr lang="ru-RU" sz="1400" b="1" dirty="0" smtClean="0">
                <a:solidFill>
                  <a:srgbClr val="0000FF"/>
                </a:solidFill>
              </a:rPr>
              <a:t>                                                                       </a:t>
            </a:r>
            <a:r>
              <a:rPr lang="ru-RU" sz="1400" b="1" u="sng" dirty="0" smtClean="0">
                <a:solidFill>
                  <a:srgbClr val="0000FF"/>
                </a:solidFill>
              </a:rPr>
              <a:t>в том числе заработная плата</a:t>
            </a:r>
            <a:endParaRPr lang="ru-RU" sz="1400" u="sng" dirty="0" smtClean="0">
              <a:solidFill>
                <a:srgbClr val="0000FF"/>
              </a:solidFill>
              <a:cs typeface="Times New Roman" panose="02020603050405020304" pitchFamily="18" charset="0"/>
            </a:endParaRPr>
          </a:p>
          <a:p>
            <a:pPr algn="just"/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60512" y="3958911"/>
            <a:ext cx="9217023" cy="2677656"/>
          </a:xfrm>
          <a:prstGeom prst="rect">
            <a:avLst/>
          </a:prstGeom>
          <a:ln w="28575">
            <a:solidFill>
              <a:srgbClr val="0000FF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ru-RU" dirty="0" smtClean="0"/>
              <a:t>По итогам 2016 года проведено 35 спортивных мероприятия, в которых приняли участие 1375 чел. Команды муниципального образования принимали участие:</a:t>
            </a:r>
          </a:p>
          <a:p>
            <a:r>
              <a:rPr lang="ru-RU" dirty="0" smtClean="0"/>
              <a:t>-  в областных зимних соревнованиях с. Мельниково;</a:t>
            </a:r>
          </a:p>
          <a:p>
            <a:pPr marL="171450" indent="-171450">
              <a:buFontTx/>
              <a:buChar char="-"/>
            </a:pPr>
            <a:r>
              <a:rPr lang="ru-RU" dirty="0" smtClean="0"/>
              <a:t>зональных соревнованиях по волейболу в с. Подгорное (женская сборная - 3 место);</a:t>
            </a:r>
          </a:p>
          <a:p>
            <a:pPr marL="171450" indent="-171450">
              <a:buFontTx/>
              <a:buChar char="-"/>
            </a:pPr>
            <a:r>
              <a:rPr lang="ru-RU" dirty="0" smtClean="0"/>
              <a:t>зональных соревнованиях по баскетболу в с. Кривошеино (женская сборная – 5 место);</a:t>
            </a:r>
          </a:p>
          <a:p>
            <a:pPr marL="171450" indent="-171450">
              <a:buFontTx/>
              <a:buChar char="-"/>
            </a:pPr>
            <a:r>
              <a:rPr lang="ru-RU" dirty="0" smtClean="0"/>
              <a:t>зональных соревнованиях по футболу с. Зырянское (мужская сборная – 5 место);</a:t>
            </a:r>
          </a:p>
          <a:p>
            <a:r>
              <a:rPr lang="ru-RU" dirty="0" smtClean="0"/>
              <a:t>-  областных летних играх в с. </a:t>
            </a:r>
            <a:r>
              <a:rPr lang="ru-RU" dirty="0" err="1" smtClean="0"/>
              <a:t>Бакчар</a:t>
            </a:r>
            <a:r>
              <a:rPr lang="ru-RU" dirty="0" smtClean="0"/>
              <a:t>,</a:t>
            </a:r>
          </a:p>
          <a:p>
            <a:r>
              <a:rPr lang="ru-RU" dirty="0" smtClean="0"/>
              <a:t>- межрайонный ежегодный турнир по волейболу с. Подгорное «Северная звезда» (женская сборная - 2 место).</a:t>
            </a:r>
          </a:p>
          <a:p>
            <a:r>
              <a:rPr lang="ru-RU" dirty="0" smtClean="0"/>
              <a:t>Приобретен спортивный инвентарь для занятии физкультурой и спортом населения муниципального образования:  штанга олимпийская, лежак олимпийский, диски обрезиненные, мячи: футбольные – 15 штук, волейбольные – 5 штук, баскетбольные – 6 штук, палочки эстафетные, секундомеры, сигнальная кнопка для отжиманий, шахматы гроссмейстерские, спортивные костюмы парадные, палки лыжные – 10 пар, насосы для мячей.</a:t>
            </a:r>
          </a:p>
          <a:p>
            <a:r>
              <a:rPr lang="ru-RU" dirty="0" smtClean="0"/>
              <a:t>Произведены работы по содержанию спортивных сооружений: плановые ремонты спортивных сооружений, скос травы, заливка и очистка катков. 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547406" y="2063335"/>
            <a:ext cx="7303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тыс.руб.</a:t>
            </a:r>
            <a:endParaRPr lang="ru-RU" dirty="0"/>
          </a:p>
        </p:txBody>
      </p:sp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4568374"/>
              </p:ext>
            </p:extLst>
          </p:nvPr>
        </p:nvGraphicFramePr>
        <p:xfrm>
          <a:off x="128464" y="126853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0604655"/>
              </p:ext>
            </p:extLst>
          </p:nvPr>
        </p:nvGraphicFramePr>
        <p:xfrm>
          <a:off x="5071833" y="126853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52741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Blueprint%20bord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82" y="0"/>
            <a:ext cx="9929082" cy="6875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63050" y="4762"/>
            <a:ext cx="7429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TextBox 3"/>
          <p:cNvSpPr txBox="1">
            <a:spLocks noChangeArrowheads="1"/>
          </p:cNvSpPr>
          <p:nvPr/>
        </p:nvSpPr>
        <p:spPr bwMode="auto">
          <a:xfrm>
            <a:off x="776536" y="476672"/>
            <a:ext cx="7613650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500" b="1" u="sng" dirty="0" smtClean="0">
                <a:cs typeface="Times New Roman" pitchFamily="18" charset="0"/>
              </a:rPr>
              <a:t>РАСХОДЫ БЮДЖЕТА В РАЗРЕЗЕ ФУНКЦИОНАЛЬНЫХ СТАТЕЙ РАСХОДОВ</a:t>
            </a:r>
            <a:endParaRPr lang="ru-RU" sz="1500" b="1" u="sng" dirty="0">
              <a:cs typeface="Times New Roman" pitchFamily="18" charset="0"/>
            </a:endParaRPr>
          </a:p>
        </p:txBody>
      </p:sp>
      <p:sp>
        <p:nvSpPr>
          <p:cNvPr id="22531" name="TextBox 4"/>
          <p:cNvSpPr txBox="1">
            <a:spLocks noChangeArrowheads="1"/>
          </p:cNvSpPr>
          <p:nvPr/>
        </p:nvSpPr>
        <p:spPr bwMode="auto">
          <a:xfrm>
            <a:off x="128464" y="-4030"/>
            <a:ext cx="89282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cs typeface="Times New Roman" pitchFamily="18" charset="0"/>
              </a:rPr>
              <a:t>ИТОГИ ИСПОЛНЕНИЯ БЮДЖЕТА ГОРОДА КЕДРОВОГО ЗА </a:t>
            </a:r>
            <a:r>
              <a:rPr lang="ru-RU" sz="2000" b="1" dirty="0" smtClean="0">
                <a:solidFill>
                  <a:schemeClr val="bg1"/>
                </a:solidFill>
                <a:cs typeface="Times New Roman" pitchFamily="18" charset="0"/>
              </a:rPr>
              <a:t>2015 </a:t>
            </a:r>
            <a:r>
              <a:rPr lang="ru-RU" sz="2000" b="1" dirty="0">
                <a:solidFill>
                  <a:schemeClr val="bg1"/>
                </a:solidFill>
                <a:cs typeface="Times New Roman" pitchFamily="18" charset="0"/>
              </a:rPr>
              <a:t>ГОД</a:t>
            </a:r>
          </a:p>
        </p:txBody>
      </p:sp>
      <p:sp>
        <p:nvSpPr>
          <p:cNvPr id="22573" name="TextBox 10"/>
          <p:cNvSpPr txBox="1">
            <a:spLocks noChangeArrowheads="1"/>
          </p:cNvSpPr>
          <p:nvPr/>
        </p:nvSpPr>
        <p:spPr bwMode="auto">
          <a:xfrm>
            <a:off x="2216696" y="836712"/>
            <a:ext cx="43924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400" b="1" u="sng" dirty="0" smtClean="0">
                <a:solidFill>
                  <a:srgbClr val="0000FF"/>
                </a:solidFill>
                <a:cs typeface="Times New Roman" pitchFamily="18" charset="0"/>
              </a:rPr>
              <a:t>1200 Средства массовой информации</a:t>
            </a:r>
            <a:endParaRPr lang="ru-RU" sz="1400" b="1" u="sng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74817C-95BD-44A2-8C03-7043E78FFE76}" type="slidenum">
              <a:rPr lang="ru-RU"/>
              <a:pPr>
                <a:defRPr/>
              </a:pPr>
              <a:t>31</a:t>
            </a:fld>
            <a:endParaRPr lang="ru-RU" dirty="0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0546520"/>
              </p:ext>
            </p:extLst>
          </p:nvPr>
        </p:nvGraphicFramePr>
        <p:xfrm>
          <a:off x="344488" y="1628800"/>
          <a:ext cx="6494016" cy="103286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71473"/>
                <a:gridCol w="3259996"/>
                <a:gridCol w="870199"/>
                <a:gridCol w="740317"/>
                <a:gridCol w="1052031"/>
              </a:tblGrid>
              <a:tr h="4470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КФСР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1" marR="6451" marT="64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КФСР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1" marR="6451" marT="64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Бюджетные назначения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1" marR="6451" marT="64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1" marR="6451" marT="64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исполнения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1" marR="6451" marT="6451" marB="0" anchor="ctr"/>
                </a:tc>
              </a:tr>
              <a:tr h="2317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1200</a:t>
                      </a:r>
                      <a:endParaRPr lang="ru-RU" sz="11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МАССОВОЙ ИНФОРМАЦИИ</a:t>
                      </a:r>
                      <a:endParaRPr lang="ru-RU" sz="11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736,51</a:t>
                      </a:r>
                      <a:endParaRPr lang="ru-RU" sz="11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736,24</a:t>
                      </a:r>
                      <a:endParaRPr lang="ru-RU" sz="11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99,96</a:t>
                      </a:r>
                      <a:endParaRPr lang="ru-RU" sz="11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539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1204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средств массовой информации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736,51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736,24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99,96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44488" y="2780928"/>
            <a:ext cx="9145016" cy="646331"/>
          </a:xfrm>
          <a:prstGeom prst="rect">
            <a:avLst/>
          </a:prstGeom>
          <a:noFill/>
          <a:ln w="53975" cmpd="tri"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Обеспечение деятельности Редакции газеты «В краю кедровом». Полномочия по обеспечению деятельности Редакции газеты «В краю кедровом» в муниципальном образовании «Город Кедровый» исполняет МУ «Культура». Штатным расписанием предусмотрена 1 штатная единица редактора газеты.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16496" y="1124744"/>
            <a:ext cx="60486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b="1" dirty="0" smtClean="0">
                <a:ea typeface="Calibri" pitchFamily="34" charset="0"/>
                <a:cs typeface="Arial" charset="0"/>
              </a:rPr>
              <a:t>Финансирование осуществлялось в рамках муниципальной программы:</a:t>
            </a:r>
          </a:p>
          <a:p>
            <a:pPr eaLnBrk="0" hangingPunct="0"/>
            <a:r>
              <a:rPr lang="ru-RU" dirty="0" smtClean="0">
                <a:cs typeface="Times New Roman" pitchFamily="18" charset="0"/>
              </a:rPr>
              <a:t>- Муниципальное управление в муниципальном образовании "Город Кедровый"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20" name="Picture 46" descr="1369681406_92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280" y="1340768"/>
            <a:ext cx="1227142" cy="129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9475915"/>
              </p:ext>
            </p:extLst>
          </p:nvPr>
        </p:nvGraphicFramePr>
        <p:xfrm>
          <a:off x="454915" y="4126656"/>
          <a:ext cx="7142088" cy="114588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648072"/>
                <a:gridCol w="3565759"/>
                <a:gridCol w="957041"/>
                <a:gridCol w="814197"/>
                <a:gridCol w="1157019"/>
              </a:tblGrid>
              <a:tr h="4470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КФСР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1" marR="6451" marT="64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КФСР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1" marR="6451" marT="64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Бюджетные назначения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1" marR="6451" marT="64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1" marR="6451" marT="64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исполнения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1" marR="6451" marT="6451" marB="0" anchor="ctr"/>
                </a:tc>
              </a:tr>
              <a:tr h="2317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1300</a:t>
                      </a:r>
                      <a:endParaRPr lang="ru-RU" sz="11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ГОСУДАРСТВЕННОГО</a:t>
                      </a:r>
                      <a:r>
                        <a:rPr lang="ru-RU" sz="1100" b="1" u="none" strike="noStrike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И МУНИЦИПАЛЬНОГО ДОЛГА</a:t>
                      </a:r>
                      <a:endParaRPr lang="ru-RU" sz="11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165,00</a:t>
                      </a:r>
                      <a:endParaRPr lang="ru-RU" sz="11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89,94</a:t>
                      </a:r>
                      <a:endParaRPr lang="ru-RU" sz="11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54,51</a:t>
                      </a:r>
                      <a:endParaRPr lang="ru-RU" sz="11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539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1301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Обслуживание государственного внутреннего и муниципального долга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165,00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89,94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54,51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24" name="Прямоугольник 23"/>
          <p:cNvSpPr/>
          <p:nvPr/>
        </p:nvSpPr>
        <p:spPr>
          <a:xfrm>
            <a:off x="1775214" y="3563702"/>
            <a:ext cx="53240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400" b="1" u="sng" dirty="0" smtClean="0">
                <a:solidFill>
                  <a:srgbClr val="0000FF"/>
                </a:solidFill>
                <a:cs typeface="Times New Roman" pitchFamily="18" charset="0"/>
              </a:rPr>
              <a:t>1300 Обслуживание государственного и муниципального долга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16496" y="5733256"/>
            <a:ext cx="9145016" cy="276999"/>
          </a:xfrm>
          <a:prstGeom prst="rect">
            <a:avLst/>
          </a:prstGeom>
          <a:noFill/>
          <a:ln w="53975" cmpd="tri"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dirty="0" smtClean="0"/>
              <a:t>Выплата процентов за пользование кредитом, привлечен в 2014 году в местный бюджет от бюджета Томской области под 8,25 % годовых</a:t>
            </a:r>
          </a:p>
        </p:txBody>
      </p:sp>
      <p:pic>
        <p:nvPicPr>
          <p:cNvPr id="27" name="Picture 3" descr="star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77336" y="4437112"/>
            <a:ext cx="1531150" cy="1090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2720752" y="3849657"/>
            <a:ext cx="30963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b="1" dirty="0" err="1" smtClean="0">
                <a:ea typeface="Calibri" pitchFamily="34" charset="0"/>
                <a:cs typeface="Arial" charset="0"/>
              </a:rPr>
              <a:t>Непрограммное</a:t>
            </a:r>
            <a:r>
              <a:rPr lang="ru-RU" b="1" dirty="0" smtClean="0">
                <a:ea typeface="Calibri" pitchFamily="34" charset="0"/>
                <a:cs typeface="Arial" charset="0"/>
              </a:rPr>
              <a:t> направление расходов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41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Blueprint%20bord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0" y="-17463"/>
            <a:ext cx="9929082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15425" y="31141"/>
            <a:ext cx="7429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TextBox 4"/>
          <p:cNvSpPr txBox="1">
            <a:spLocks noChangeArrowheads="1"/>
          </p:cNvSpPr>
          <p:nvPr/>
        </p:nvSpPr>
        <p:spPr bwMode="auto">
          <a:xfrm>
            <a:off x="128464" y="116632"/>
            <a:ext cx="898696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cs typeface="Times New Roman" pitchFamily="18" charset="0"/>
              </a:rPr>
              <a:t>ИТОГИ ИСПОЛНЕНИЯ БЮДЖЕТА ГОРОДА КЕДРОВОГО ЗА </a:t>
            </a:r>
            <a:r>
              <a:rPr lang="ru-RU" sz="2000" b="1" dirty="0" smtClean="0">
                <a:solidFill>
                  <a:schemeClr val="bg1"/>
                </a:solidFill>
                <a:cs typeface="Times New Roman" pitchFamily="18" charset="0"/>
              </a:rPr>
              <a:t>2015 </a:t>
            </a:r>
            <a:r>
              <a:rPr lang="ru-RU" sz="2000" b="1" dirty="0">
                <a:solidFill>
                  <a:schemeClr val="bg1"/>
                </a:solidFill>
                <a:cs typeface="Times New Roman" pitchFamily="18" charset="0"/>
              </a:rPr>
              <a:t>ГОД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60CB43-6D8A-485A-B7BC-1758798413FB}" type="slidenum">
              <a:rPr lang="ru-RU"/>
              <a:pPr>
                <a:defRPr/>
              </a:pPr>
              <a:t>32</a:t>
            </a:fld>
            <a:endParaRPr lang="ru-RU"/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992560" y="476672"/>
            <a:ext cx="6192688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1500" b="1" u="sng" dirty="0" smtClean="0">
                <a:cs typeface="Times New Roman" pitchFamily="18" charset="0"/>
              </a:rPr>
              <a:t>ИСТОЧНИКИ ФИНАНСИРОВАНИЯ ДЕФИЦИТА БЮДЖЕТА  </a:t>
            </a:r>
            <a:endParaRPr lang="ru-RU" sz="1500" b="1" u="sng" dirty="0"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1263002"/>
              </p:ext>
            </p:extLst>
          </p:nvPr>
        </p:nvGraphicFramePr>
        <p:xfrm>
          <a:off x="488504" y="1196752"/>
          <a:ext cx="8424936" cy="4611843"/>
        </p:xfrm>
        <a:graphic>
          <a:graphicData uri="http://schemas.openxmlformats.org/drawingml/2006/table">
            <a:tbl>
              <a:tblPr/>
              <a:tblGrid>
                <a:gridCol w="3585652"/>
                <a:gridCol w="2222498"/>
                <a:gridCol w="1376636"/>
                <a:gridCol w="1240150"/>
              </a:tblGrid>
              <a:tr h="3581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показателя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87" marR="64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Код бюджетной классификации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87" marR="64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План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87" marR="64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Исполнено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87" marR="64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3581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Источники финансирования дефицита бюджетов - всего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87" marR="64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87" marR="64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1 797,14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87" marR="64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-3 051,53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87" marR="64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790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в том числе:</a:t>
                      </a:r>
                    </a:p>
                  </a:txBody>
                  <a:tcPr marL="64587" marR="64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4587" marR="64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4587" marR="64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4587" marR="64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3581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Источники внутреннего финансирования бюджета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87" marR="64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87" marR="64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-1 000,00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87" marR="64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-1 000,00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87" marR="64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790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из них:</a:t>
                      </a:r>
                    </a:p>
                  </a:txBody>
                  <a:tcPr marL="64587" marR="64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4587" marR="64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4587" marR="64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4587" marR="64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372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Бюджетные кредиты от других бюджетов бюджетной системы Российской Федерации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87" marR="64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00001030000000000000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87" marR="64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-1 000,00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87" marR="64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-1 000,00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87" marR="64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8953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Погашение бюджетами городских округов кредитов от других бюджетов бюджетной системы Российской Федерации в валюте Российской Федерации</a:t>
                      </a:r>
                    </a:p>
                  </a:txBody>
                  <a:tcPr marL="64587" marR="64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00001030100040000810</a:t>
                      </a:r>
                    </a:p>
                  </a:txBody>
                  <a:tcPr marL="64587" marR="64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-1 000,00</a:t>
                      </a:r>
                    </a:p>
                  </a:txBody>
                  <a:tcPr marL="64587" marR="64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-1 000,00</a:t>
                      </a:r>
                    </a:p>
                  </a:txBody>
                  <a:tcPr marL="64587" marR="64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4445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Изменение остатков средств на счетах по учету средств бюджета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87" marR="64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90201050000000000000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87" marR="64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2 797,14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87" marR="64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-2 051,53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87" marR="64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493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Увеличение остатков средств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87" marR="64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90201050000000000500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87" marR="64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-150 060,30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87" marR="64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156 365,25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87" marR="64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4197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Увеличение прочих остатков денежных средств бюджетов городских округов</a:t>
                      </a:r>
                    </a:p>
                  </a:txBody>
                  <a:tcPr marL="64587" marR="64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90201050201040000510</a:t>
                      </a:r>
                    </a:p>
                  </a:txBody>
                  <a:tcPr marL="64587" marR="64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-150 060,30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87" marR="64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156 365,25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87" marR="64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790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Уменьшение остатков средств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87" marR="64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90201050000000000600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87" marR="64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152 857,44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87" marR="64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154 313,72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87" marR="64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4197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Уменьшение прочих остатков денежных средств бюджетов городских округов</a:t>
                      </a:r>
                    </a:p>
                  </a:txBody>
                  <a:tcPr marL="64587" marR="64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90201050201040000610</a:t>
                      </a:r>
                    </a:p>
                  </a:txBody>
                  <a:tcPr marL="64587" marR="64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152 857,44</a:t>
                      </a:r>
                      <a:endParaRPr lang="ru-RU" sz="12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87" marR="64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154 313,72</a:t>
                      </a:r>
                      <a:endParaRPr lang="ru-RU" sz="12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87" marR="64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Blueprint%20bord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29082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15425" y="31141"/>
            <a:ext cx="7429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TextBox 3"/>
          <p:cNvSpPr txBox="1">
            <a:spLocks noChangeArrowheads="1"/>
          </p:cNvSpPr>
          <p:nvPr/>
        </p:nvSpPr>
        <p:spPr bwMode="auto">
          <a:xfrm>
            <a:off x="344488" y="536432"/>
            <a:ext cx="8208962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500" b="1" u="sng" dirty="0">
                <a:cs typeface="Times New Roman" pitchFamily="18" charset="0"/>
              </a:rPr>
              <a:t>ИСПОЛНЕНИЕ ПЛАНА ФХД  БЮДЖЕТНЫМИ И АВТОНОМНЫМИ УЧРЕЖДЕНИЙ</a:t>
            </a:r>
          </a:p>
        </p:txBody>
      </p:sp>
      <p:sp>
        <p:nvSpPr>
          <p:cNvPr id="34819" name="TextBox 4"/>
          <p:cNvSpPr txBox="1">
            <a:spLocks noChangeArrowheads="1"/>
          </p:cNvSpPr>
          <p:nvPr/>
        </p:nvSpPr>
        <p:spPr bwMode="auto">
          <a:xfrm>
            <a:off x="128463" y="10967"/>
            <a:ext cx="898696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cs typeface="Times New Roman" pitchFamily="18" charset="0"/>
              </a:rPr>
              <a:t>ИТОГИ ИСПОЛНЕНИЯ БЮДЖЕТА ГОРОДА КЕДРОВОГО ЗА </a:t>
            </a:r>
            <a:r>
              <a:rPr lang="ru-RU" sz="2000" b="1" dirty="0" smtClean="0">
                <a:solidFill>
                  <a:schemeClr val="bg1"/>
                </a:solidFill>
                <a:cs typeface="Times New Roman" pitchFamily="18" charset="0"/>
              </a:rPr>
              <a:t>2015 </a:t>
            </a:r>
            <a:r>
              <a:rPr lang="ru-RU" sz="2000" b="1" dirty="0">
                <a:solidFill>
                  <a:schemeClr val="bg1"/>
                </a:solidFill>
                <a:cs typeface="Times New Roman" pitchFamily="18" charset="0"/>
              </a:rPr>
              <a:t>ГОД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60CB43-6D8A-485A-B7BC-1758798413FB}" type="slidenum">
              <a:rPr lang="ru-RU"/>
              <a:pPr>
                <a:defRPr/>
              </a:pPr>
              <a:t>33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928664" y="836712"/>
            <a:ext cx="55446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FF"/>
                </a:solidFill>
                <a:cs typeface="Times New Roman" pitchFamily="18" charset="0"/>
              </a:rPr>
              <a:t>Предпринимательская и иная приносящая доход деятельность</a:t>
            </a:r>
            <a:endParaRPr lang="ru-RU" sz="1400" b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19" name="Прямоугольник 17"/>
          <p:cNvSpPr>
            <a:spLocks noChangeArrowheads="1"/>
          </p:cNvSpPr>
          <p:nvPr/>
        </p:nvSpPr>
        <p:spPr bwMode="auto">
          <a:xfrm>
            <a:off x="5889104" y="1124744"/>
            <a:ext cx="3600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  <a:cs typeface="Times New Roman" pitchFamily="18" charset="0"/>
              </a:rPr>
              <a:t>Направление расходов за счет  средств предпринимательской  деятельности</a:t>
            </a:r>
          </a:p>
        </p:txBody>
      </p:sp>
      <p:sp>
        <p:nvSpPr>
          <p:cNvPr id="21" name="Прямоугольник 19"/>
          <p:cNvSpPr>
            <a:spLocks noChangeArrowheads="1"/>
          </p:cNvSpPr>
          <p:nvPr/>
        </p:nvSpPr>
        <p:spPr bwMode="auto">
          <a:xfrm>
            <a:off x="272480" y="1052736"/>
            <a:ext cx="532859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>
                <a:cs typeface="Times New Roman" pitchFamily="18" charset="0"/>
              </a:rPr>
              <a:t>Помимо субсидий из бюджета,  бюджетные и автономные образовательные организации получают средства от предпринимательской и иной приносящей доход деятельности:</a:t>
            </a:r>
          </a:p>
          <a:p>
            <a:r>
              <a:rPr lang="ru-RU" b="1" dirty="0" smtClean="0">
                <a:solidFill>
                  <a:srgbClr val="7030A0"/>
                </a:solidFill>
                <a:cs typeface="Times New Roman" pitchFamily="18" charset="0"/>
              </a:rPr>
              <a:t>- родительская плата за осуществление присмотра и уход за детьми;</a:t>
            </a:r>
          </a:p>
          <a:p>
            <a:r>
              <a:rPr lang="ru-RU" b="1" dirty="0" smtClean="0">
                <a:solidFill>
                  <a:srgbClr val="7030A0"/>
                </a:solidFill>
                <a:cs typeface="Times New Roman" pitchFamily="18" charset="0"/>
              </a:rPr>
              <a:t>- родительская плата за пребывание детей лагерях дневного пребывания;</a:t>
            </a:r>
          </a:p>
          <a:p>
            <a:r>
              <a:rPr lang="ru-RU" b="1" dirty="0" smtClean="0">
                <a:solidFill>
                  <a:srgbClr val="7030A0"/>
                </a:solidFill>
                <a:cs typeface="Times New Roman" pitchFamily="18" charset="0"/>
              </a:rPr>
              <a:t>- доходы от выручки столовой;</a:t>
            </a:r>
          </a:p>
          <a:p>
            <a:r>
              <a:rPr lang="ru-RU" b="1" dirty="0" smtClean="0">
                <a:solidFill>
                  <a:srgbClr val="7030A0"/>
                </a:solidFill>
                <a:cs typeface="Times New Roman" pitchFamily="18" charset="0"/>
              </a:rPr>
              <a:t>- доходы от оказания платных услуг</a:t>
            </a:r>
          </a:p>
        </p:txBody>
      </p:sp>
      <p:sp>
        <p:nvSpPr>
          <p:cNvPr id="22" name="Прямоугольник 6"/>
          <p:cNvSpPr>
            <a:spLocks noChangeArrowheads="1"/>
          </p:cNvSpPr>
          <p:nvPr/>
        </p:nvSpPr>
        <p:spPr bwMode="auto">
          <a:xfrm>
            <a:off x="200472" y="2420888"/>
            <a:ext cx="5184576" cy="1938992"/>
          </a:xfrm>
          <a:prstGeom prst="rect">
            <a:avLst/>
          </a:prstGeom>
          <a:noFill/>
          <a:ln w="28575">
            <a:solidFill>
              <a:srgbClr val="0099CC"/>
            </a:solidFill>
            <a:prstDash val="sys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solidFill>
                  <a:srgbClr val="003300"/>
                </a:solidFill>
                <a:cs typeface="Times New Roman" pitchFamily="18" charset="0"/>
              </a:rPr>
              <a:t>ДОХОДЫ  ОТ ВЫРУЧКИ СТОЛОВОЙ</a:t>
            </a:r>
          </a:p>
          <a:p>
            <a:pPr algn="just"/>
            <a:r>
              <a:rPr lang="ru-RU" dirty="0" smtClean="0"/>
              <a:t>Доходы от реализации  готовых блюд школьными столовыми . Стоимость блюд  определяется исходя из стоимости продуктов и наценки в соответствии с  Постановлением Администрации Томской области от 15.09.2010 N 178а "О наценках на продукцию (товары), реализуемую в организациях общественного питания при общеобразовательных организациях, профессиональных образовательных организациях»</a:t>
            </a:r>
          </a:p>
          <a:p>
            <a:pPr algn="just"/>
            <a:r>
              <a:rPr lang="ru-RU" dirty="0" smtClean="0">
                <a:cs typeface="Times New Roman" pitchFamily="18" charset="0"/>
              </a:rPr>
              <a:t>В </a:t>
            </a:r>
            <a:r>
              <a:rPr lang="ru-RU" dirty="0" smtClean="0">
                <a:cs typeface="Times New Roman" pitchFamily="18" charset="0"/>
              </a:rPr>
              <a:t>2016 </a:t>
            </a:r>
            <a:r>
              <a:rPr lang="ru-RU" dirty="0" smtClean="0">
                <a:cs typeface="Times New Roman" pitchFamily="18" charset="0"/>
              </a:rPr>
              <a:t>году получен доход: </a:t>
            </a:r>
          </a:p>
          <a:p>
            <a:pPr algn="just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730,87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тыс.руб. </a:t>
            </a:r>
            <a:r>
              <a:rPr lang="ru-RU" dirty="0" smtClean="0">
                <a:cs typeface="Times New Roman" pitchFamily="18" charset="0"/>
              </a:rPr>
              <a:t>(план </a:t>
            </a:r>
            <a:r>
              <a:rPr lang="ru-RU" dirty="0" smtClean="0">
                <a:cs typeface="Times New Roman" pitchFamily="18" charset="0"/>
              </a:rPr>
              <a:t>-733,00 </a:t>
            </a:r>
            <a:r>
              <a:rPr lang="ru-RU" dirty="0" smtClean="0">
                <a:cs typeface="Times New Roman" pitchFamily="18" charset="0"/>
              </a:rPr>
              <a:t>т.р.)– МАОУ Пудинская СОШ</a:t>
            </a:r>
          </a:p>
          <a:p>
            <a:pPr algn="just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1 382,47 </a:t>
            </a:r>
            <a:r>
              <a:rPr lang="ru-R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тыс.руб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 </a:t>
            </a:r>
            <a:r>
              <a:rPr lang="ru-RU" dirty="0" smtClean="0">
                <a:cs typeface="Times New Roman" pitchFamily="18" charset="0"/>
              </a:rPr>
              <a:t>(план -1 </a:t>
            </a:r>
            <a:r>
              <a:rPr lang="ru-RU" dirty="0" smtClean="0">
                <a:cs typeface="Times New Roman" pitchFamily="18" charset="0"/>
              </a:rPr>
              <a:t>382,47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 smtClean="0">
                <a:cs typeface="Times New Roman" pitchFamily="18" charset="0"/>
              </a:rPr>
              <a:t>т.р.)– МБОУ СОШ №1 г.Кедрового 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3" name="Прямоугольник 6"/>
          <p:cNvSpPr>
            <a:spLocks noChangeArrowheads="1"/>
          </p:cNvSpPr>
          <p:nvPr/>
        </p:nvSpPr>
        <p:spPr bwMode="auto">
          <a:xfrm>
            <a:off x="200472" y="4509120"/>
            <a:ext cx="5184576" cy="1754326"/>
          </a:xfrm>
          <a:prstGeom prst="rect">
            <a:avLst/>
          </a:prstGeom>
          <a:solidFill>
            <a:schemeClr val="bg1"/>
          </a:solidFill>
          <a:ln w="28575">
            <a:solidFill>
              <a:srgbClr val="0099CC"/>
            </a:solidFill>
            <a:prstDash val="sys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solidFill>
                  <a:srgbClr val="003300"/>
                </a:solidFill>
                <a:cs typeface="Times New Roman" pitchFamily="18" charset="0"/>
              </a:rPr>
              <a:t>ДОХОДЫ  ОТ ОКАЗАНИЯ  ПЛАТНЫХ УСЛУГ</a:t>
            </a:r>
          </a:p>
          <a:p>
            <a:pPr algn="just"/>
            <a:r>
              <a:rPr lang="ru-RU" b="1" dirty="0" smtClean="0"/>
              <a:t> </a:t>
            </a:r>
            <a:r>
              <a:rPr lang="ru-RU" dirty="0" smtClean="0"/>
              <a:t>Учреждение вправе сверх установленного муниципального задания, а также в случаях, определенных федеральными законами, в пределах установленного муниципального задания выполнять работы, оказывать услуги, относящиеся к его основным видам деятельности, предусмотренным его учредительным документом за плату. Порядок определения платы определен постановлением администрации города Кедрового от 31.01.2012 № 50. </a:t>
            </a:r>
            <a:r>
              <a:rPr lang="ru-RU" dirty="0" smtClean="0">
                <a:cs typeface="Times New Roman" pitchFamily="18" charset="0"/>
              </a:rPr>
              <a:t>В 2015 году получен доход:</a:t>
            </a:r>
          </a:p>
          <a:p>
            <a:pPr algn="just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75,97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тыс.руб. </a:t>
            </a:r>
            <a:r>
              <a:rPr lang="ru-RU" dirty="0" smtClean="0">
                <a:cs typeface="Times New Roman" pitchFamily="18" charset="0"/>
              </a:rPr>
              <a:t>(план </a:t>
            </a:r>
            <a:r>
              <a:rPr lang="ru-RU" dirty="0" smtClean="0">
                <a:cs typeface="Times New Roman" pitchFamily="18" charset="0"/>
              </a:rPr>
              <a:t>– 140,00 </a:t>
            </a:r>
            <a:r>
              <a:rPr lang="ru-RU" dirty="0" smtClean="0">
                <a:cs typeface="Times New Roman" pitchFamily="18" charset="0"/>
              </a:rPr>
              <a:t>т.р.)– МБДОУ ДОД «Детская школа искусств</a:t>
            </a:r>
            <a:r>
              <a:rPr lang="ru-RU" dirty="0" smtClean="0">
                <a:cs typeface="Times New Roman" pitchFamily="18" charset="0"/>
              </a:rPr>
              <a:t>»</a:t>
            </a:r>
            <a:endParaRPr lang="ru-RU" dirty="0" smtClean="0">
              <a:cs typeface="Times New Roman" pitchFamily="18" charset="0"/>
            </a:endParaRPr>
          </a:p>
        </p:txBody>
      </p:sp>
      <p:sp>
        <p:nvSpPr>
          <p:cNvPr id="14" name="Прямоугольник 6"/>
          <p:cNvSpPr>
            <a:spLocks noChangeArrowheads="1"/>
          </p:cNvSpPr>
          <p:nvPr/>
        </p:nvSpPr>
        <p:spPr bwMode="auto">
          <a:xfrm>
            <a:off x="5457056" y="3501008"/>
            <a:ext cx="4320480" cy="3046988"/>
          </a:xfrm>
          <a:prstGeom prst="rect">
            <a:avLst/>
          </a:prstGeom>
          <a:noFill/>
          <a:ln w="28575">
            <a:solidFill>
              <a:srgbClr val="0099CC"/>
            </a:solidFill>
            <a:prstDash val="sys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solidFill>
                  <a:srgbClr val="003300"/>
                </a:solidFill>
                <a:cs typeface="Times New Roman" pitchFamily="18" charset="0"/>
              </a:rPr>
              <a:t>РОДИТЕЛЬСКАЯ ПЛАТА  ЗА ПРЕБЫВАНИЕ ДЕТЕЙ В ЛАГЕРЯХ ДНЕВНОГО ПРЕБЫВАНИЯ</a:t>
            </a:r>
          </a:p>
          <a:p>
            <a:pPr algn="just"/>
            <a:r>
              <a:rPr lang="ru-RU" dirty="0" smtClean="0">
                <a:cs typeface="Times New Roman" pitchFamily="18" charset="0"/>
              </a:rPr>
              <a:t>Родительская плата за пребывание детей в лагерях дневного пребывания (летний период) формируется из затрат на обеспечение пребывание детей лагерях дневного пребывания, в том числе: оплата труда вожатых и воспитателей исполнение обязательств по договорам,  связанным с содержанием детей (в том числе на оплату коммунальных услуг и услуг  связи), а также на приобретение материальных запасов, необходимых для содержания детей в учреждениях (за исключением продуктов питания). Размер родительской платы установлен постановлением администрации города Кедрового от 01.06.2014 № 257 в сумме 600,00 рублей  и составляет не более 15% от себестоимости.  В 2015 году получен доход: </a:t>
            </a:r>
          </a:p>
          <a:p>
            <a:pPr algn="just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18,25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тыс.руб. </a:t>
            </a:r>
            <a:r>
              <a:rPr lang="ru-RU" dirty="0" smtClean="0">
                <a:cs typeface="Times New Roman" pitchFamily="18" charset="0"/>
              </a:rPr>
              <a:t>(план -</a:t>
            </a:r>
            <a:r>
              <a:rPr lang="ru-RU" dirty="0" smtClean="0">
                <a:cs typeface="Times New Roman" pitchFamily="18" charset="0"/>
              </a:rPr>
              <a:t>18,25 </a:t>
            </a:r>
            <a:r>
              <a:rPr lang="ru-RU" dirty="0" smtClean="0">
                <a:cs typeface="Times New Roman" pitchFamily="18" charset="0"/>
              </a:rPr>
              <a:t>т.р.)– МАОУ Пудинская СОШ</a:t>
            </a:r>
          </a:p>
          <a:p>
            <a:pPr algn="just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55,11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тыс.руб. </a:t>
            </a:r>
            <a:r>
              <a:rPr lang="ru-RU" dirty="0" smtClean="0">
                <a:cs typeface="Times New Roman" pitchFamily="18" charset="0"/>
              </a:rPr>
              <a:t>(план </a:t>
            </a:r>
            <a:r>
              <a:rPr lang="ru-RU" dirty="0" smtClean="0">
                <a:cs typeface="Times New Roman" pitchFamily="18" charset="0"/>
              </a:rPr>
              <a:t>-55,11 </a:t>
            </a:r>
            <a:r>
              <a:rPr lang="ru-RU" dirty="0" smtClean="0">
                <a:cs typeface="Times New Roman" pitchFamily="18" charset="0"/>
              </a:rPr>
              <a:t>т.р.) – МБОУ СОШ №1 г.Кедрового </a:t>
            </a:r>
            <a:endParaRPr lang="ru-RU" dirty="0">
              <a:cs typeface="Times New Roman" pitchFamily="18" charset="0"/>
            </a:endParaRPr>
          </a:p>
        </p:txBody>
      </p:sp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8107459"/>
              </p:ext>
            </p:extLst>
          </p:nvPr>
        </p:nvGraphicFramePr>
        <p:xfrm>
          <a:off x="5477832" y="1187017"/>
          <a:ext cx="4487254" cy="24126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Blueprint%20bord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82" y="0"/>
            <a:ext cx="9929082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15425" y="31141"/>
            <a:ext cx="7429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TextBox 3"/>
          <p:cNvSpPr txBox="1">
            <a:spLocks noChangeArrowheads="1"/>
          </p:cNvSpPr>
          <p:nvPr/>
        </p:nvSpPr>
        <p:spPr bwMode="auto">
          <a:xfrm>
            <a:off x="344488" y="536432"/>
            <a:ext cx="8208962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500" b="1" u="sng" dirty="0">
                <a:cs typeface="Times New Roman" pitchFamily="18" charset="0"/>
              </a:rPr>
              <a:t>ИСПОЛНЕНИЕ ПЛАНА ФХД  БЮДЖЕТНЫМИ И АВТОНОМНЫМИ УЧРЕЖДЕНИЙ</a:t>
            </a:r>
          </a:p>
        </p:txBody>
      </p:sp>
      <p:sp>
        <p:nvSpPr>
          <p:cNvPr id="34819" name="TextBox 4"/>
          <p:cNvSpPr txBox="1">
            <a:spLocks noChangeArrowheads="1"/>
          </p:cNvSpPr>
          <p:nvPr/>
        </p:nvSpPr>
        <p:spPr bwMode="auto">
          <a:xfrm>
            <a:off x="128463" y="10967"/>
            <a:ext cx="898696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cs typeface="Times New Roman" pitchFamily="18" charset="0"/>
              </a:rPr>
              <a:t>ИТОГИ ИСПОЛНЕНИЯ БЮДЖЕТА ГОРОДА КЕДРОВОГО ЗА </a:t>
            </a:r>
            <a:r>
              <a:rPr lang="ru-RU" sz="2000" b="1" dirty="0" smtClean="0">
                <a:solidFill>
                  <a:schemeClr val="bg1"/>
                </a:solidFill>
                <a:cs typeface="Times New Roman" pitchFamily="18" charset="0"/>
              </a:rPr>
              <a:t>2015 </a:t>
            </a:r>
            <a:r>
              <a:rPr lang="ru-RU" sz="2000" b="1" dirty="0">
                <a:solidFill>
                  <a:schemeClr val="bg1"/>
                </a:solidFill>
                <a:cs typeface="Times New Roman" pitchFamily="18" charset="0"/>
              </a:rPr>
              <a:t>ГОД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60CB43-6D8A-485A-B7BC-1758798413FB}" type="slidenum">
              <a:rPr lang="ru-RU"/>
              <a:pPr>
                <a:defRPr/>
              </a:pPr>
              <a:t>34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928664" y="836712"/>
            <a:ext cx="60486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FF"/>
                </a:solidFill>
                <a:cs typeface="Times New Roman" pitchFamily="18" charset="0"/>
              </a:rPr>
              <a:t>Предпринимательская и иная приносящая доход деятельность:</a:t>
            </a:r>
            <a:endParaRPr lang="ru-RU" sz="1400" b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4488" y="1124744"/>
            <a:ext cx="9289032" cy="2123658"/>
          </a:xfrm>
          <a:prstGeom prst="rect">
            <a:avLst/>
          </a:prstGeom>
          <a:ln w="28575">
            <a:solidFill>
              <a:srgbClr val="0099CC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solidFill>
                  <a:srgbClr val="000066"/>
                </a:solidFill>
                <a:cs typeface="Times New Roman" pitchFamily="18" charset="0"/>
              </a:rPr>
              <a:t>РОДИТЕЛЬСКАЯ ПЛАТА ЗА ОСУЩЕСТВЛЕНИЕ ПРИСМОТРА И УХОДА ЗА ДЕТЬМИ</a:t>
            </a:r>
          </a:p>
          <a:p>
            <a:pPr algn="just"/>
            <a:r>
              <a:rPr lang="ru-RU" dirty="0" smtClean="0">
                <a:cs typeface="Times New Roman" pitchFamily="18" charset="0"/>
              </a:rPr>
              <a:t>Установлена в соответствии со статьей 65 Федерального закона от 29.12.2012 №273-ФЗ «Об образовании в Российской Федерации».</a:t>
            </a:r>
          </a:p>
          <a:p>
            <a:pPr algn="just"/>
            <a:r>
              <a:rPr lang="ru-RU" dirty="0" smtClean="0">
                <a:cs typeface="Times New Roman" pitchFamily="18" charset="0"/>
              </a:rPr>
              <a:t>Формируется из затрат по организации питания и хозяйственно-бытового обслуживания детей, обеспечению соблюдения ими личной гигиены и режима дня, в том числе на приобретение продуктов питания, исполнение обязательств по договорам,  связанным с содержанием детей (в том числе на оплату услуг связи), </a:t>
            </a:r>
            <a:r>
              <a:rPr lang="ru-RU" dirty="0" smtClean="0">
                <a:cs typeface="Times New Roman" pitchFamily="18" charset="0"/>
              </a:rPr>
              <a:t>а </a:t>
            </a:r>
            <a:r>
              <a:rPr lang="ru-RU" dirty="0" smtClean="0">
                <a:cs typeface="Times New Roman" pitchFamily="18" charset="0"/>
              </a:rPr>
              <a:t>также на приобретение материальных запасов, необходимых для содержания детей в учреждениях и иные расходы. При установлении размера родительской платы за присмотр и уход за детьми не допускается включение расходов на реализацию образовательной программы дошкольного образования, а также расходов на содержание недвижимого имущества учреждений. (постановление администрации от 28.08.2014 № 449) </a:t>
            </a:r>
            <a:endParaRPr lang="ru-RU" b="1" i="1" dirty="0" smtClean="0">
              <a:solidFill>
                <a:srgbClr val="000066"/>
              </a:solidFill>
              <a:latin typeface="Calibri" pitchFamily="34" charset="0"/>
            </a:endParaRPr>
          </a:p>
          <a:p>
            <a:pPr algn="just"/>
            <a:r>
              <a:rPr lang="ru-RU" dirty="0" smtClean="0">
                <a:cs typeface="Times New Roman" pitchFamily="18" charset="0"/>
              </a:rPr>
              <a:t>В </a:t>
            </a:r>
            <a:r>
              <a:rPr lang="ru-RU" dirty="0" smtClean="0">
                <a:cs typeface="Times New Roman" pitchFamily="18" charset="0"/>
              </a:rPr>
              <a:t>2016 </a:t>
            </a:r>
            <a:r>
              <a:rPr lang="ru-RU" dirty="0" smtClean="0">
                <a:cs typeface="Times New Roman" pitchFamily="18" charset="0"/>
              </a:rPr>
              <a:t>году получен доход: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595,85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тыс.руб. </a:t>
            </a:r>
            <a:r>
              <a:rPr lang="ru-RU" dirty="0" smtClean="0">
                <a:cs typeface="Times New Roman" pitchFamily="18" charset="0"/>
              </a:rPr>
              <a:t>(план -</a:t>
            </a:r>
            <a:r>
              <a:rPr lang="ru-RU" dirty="0" smtClean="0">
                <a:cs typeface="Times New Roman" pitchFamily="18" charset="0"/>
              </a:rPr>
              <a:t>600,00 </a:t>
            </a:r>
            <a:r>
              <a:rPr lang="ru-RU" dirty="0" smtClean="0">
                <a:cs typeface="Times New Roman" pitchFamily="18" charset="0"/>
              </a:rPr>
              <a:t>т.р.)– МАОУ Пудинская СОШ</a:t>
            </a:r>
          </a:p>
          <a:p>
            <a:pPr algn="just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                                           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572,34 </a:t>
            </a:r>
            <a:r>
              <a:rPr lang="ru-R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тыс.руб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 </a:t>
            </a:r>
            <a:r>
              <a:rPr lang="ru-RU" dirty="0" smtClean="0">
                <a:cs typeface="Times New Roman" pitchFamily="18" charset="0"/>
              </a:rPr>
              <a:t>(план </a:t>
            </a:r>
            <a:r>
              <a:rPr lang="ru-RU" dirty="0" smtClean="0">
                <a:cs typeface="Times New Roman" pitchFamily="18" charset="0"/>
              </a:rPr>
              <a:t>- 571,00 </a:t>
            </a:r>
            <a:r>
              <a:rPr lang="ru-RU" dirty="0" smtClean="0">
                <a:cs typeface="Times New Roman" pitchFamily="18" charset="0"/>
              </a:rPr>
              <a:t>т.р.)– МБОУ СОШ №1 г.Кедрового </a:t>
            </a:r>
          </a:p>
          <a:p>
            <a:pPr algn="just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                                            2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689,45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тыс.руб. </a:t>
            </a:r>
            <a:r>
              <a:rPr lang="ru-RU" dirty="0" smtClean="0">
                <a:cs typeface="Times New Roman" pitchFamily="18" charset="0"/>
              </a:rPr>
              <a:t>(план -2 </a:t>
            </a:r>
            <a:r>
              <a:rPr lang="ru-RU" dirty="0" smtClean="0">
                <a:cs typeface="Times New Roman" pitchFamily="18" charset="0"/>
              </a:rPr>
              <a:t>690,00 </a:t>
            </a:r>
            <a:r>
              <a:rPr lang="ru-RU" dirty="0" smtClean="0">
                <a:cs typeface="Times New Roman" pitchFamily="18" charset="0"/>
              </a:rPr>
              <a:t>т.р.)– МБДОУ детский сад № 1 «Родничок»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2360712" y="3356992"/>
            <a:ext cx="4968552" cy="120032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28575">
            <a:solidFill>
              <a:srgbClr val="0099CC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ru-RU" dirty="0" smtClean="0">
                <a:solidFill>
                  <a:srgbClr val="660066"/>
                </a:solidFill>
                <a:cs typeface="Times New Roman" pitchFamily="18" charset="0"/>
              </a:rPr>
              <a:t>С 01.09.2014 установлен размер родительской платы  (постановление администрации от 28.08.2014 № 450): </a:t>
            </a:r>
          </a:p>
          <a:p>
            <a:pPr algn="ctr" eaLnBrk="0" hangingPunct="0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за один день  пребывания воспитанника </a:t>
            </a:r>
          </a:p>
          <a:p>
            <a:pPr algn="ctr" eaLnBrk="0" hangingPunct="0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157 рублей                                                                 146 рублей</a:t>
            </a:r>
          </a:p>
          <a:p>
            <a:pPr eaLnBrk="0" hangingPunct="0"/>
            <a:r>
              <a:rPr lang="ru-RU" dirty="0" smtClean="0">
                <a:solidFill>
                  <a:srgbClr val="003300"/>
                </a:solidFill>
                <a:ea typeface="Calibri" pitchFamily="34" charset="0"/>
                <a:cs typeface="Times New Roman" pitchFamily="18" charset="0"/>
              </a:rPr>
              <a:t>МБДОУ детский сад №1 "Родничок"            МБОУ СОШ №1 г.Кедрового </a:t>
            </a:r>
          </a:p>
          <a:p>
            <a:pPr eaLnBrk="0" hangingPunct="0"/>
            <a:r>
              <a:rPr lang="ru-RU" dirty="0" smtClean="0">
                <a:solidFill>
                  <a:srgbClr val="003300"/>
                </a:solidFill>
                <a:ea typeface="Calibri" pitchFamily="34" charset="0"/>
                <a:cs typeface="Times New Roman" pitchFamily="18" charset="0"/>
              </a:rPr>
              <a:t>                                                                           МАОУ Пудинская СОШ </a:t>
            </a:r>
            <a:endPara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28464" y="3573016"/>
            <a:ext cx="2160240" cy="20162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rgbClr val="00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МБДОУ детский сад №1 "Родничок"</a:t>
            </a:r>
            <a:r>
              <a:rPr lang="ru-RU" b="1" u="sng" dirty="0" smtClean="0">
                <a:solidFill>
                  <a:srgbClr val="003300"/>
                </a:solidFill>
                <a:ea typeface="Calibri" pitchFamily="34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Фактические затраты за один день пребывания воспитанника составили: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182 рубля( в том числе: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продукты питания 108 руб.)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Родительская плата составила  86 %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473280" y="3573016"/>
            <a:ext cx="2232248" cy="22322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u="sng" dirty="0" smtClean="0">
                <a:solidFill>
                  <a:srgbClr val="00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МАОУ Пудинская СОШ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Фактические затраты за один день пребывания воспитанника составили: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234 рубля ( в том числе: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продукты питания 139 руб.)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Родительская плата составила  62 %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800872" y="4653136"/>
            <a:ext cx="2520280" cy="1944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rgbClr val="00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МБОУ СОШ №1 г.Кедрового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Фактические затраты за один день пребывания воспитанника составили: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216 рубля- ( в том числе: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продукты питания 134 руб.)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Родительская плата составила  68 %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Барбарики - С  днем  рождения! 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5800" y="6553200"/>
            <a:ext cx="33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3" descr="Blueprint%20bord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7463"/>
            <a:ext cx="99060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Rectangle 189"/>
          <p:cNvSpPr>
            <a:spLocks noChangeArrowheads="1"/>
          </p:cNvSpPr>
          <p:nvPr/>
        </p:nvSpPr>
        <p:spPr bwMode="auto">
          <a:xfrm>
            <a:off x="560512" y="1758008"/>
            <a:ext cx="8982471" cy="198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 anchor="ctr">
            <a:spAutoFit/>
          </a:bodyPr>
          <a:lstStyle/>
          <a:p>
            <a:r>
              <a:rPr lang="ru-RU" altLang="ru-RU" sz="1400" b="1" dirty="0">
                <a:solidFill>
                  <a:srgbClr val="003399"/>
                </a:solidFill>
              </a:rPr>
              <a:t>Отдел финансов и экономики администрации муниципального образования «Город Кедровый»:</a:t>
            </a:r>
          </a:p>
          <a:p>
            <a:r>
              <a:rPr lang="ru-RU" altLang="ru-RU" sz="1400" b="1" dirty="0">
                <a:solidFill>
                  <a:srgbClr val="003300"/>
                </a:solidFill>
              </a:rPr>
              <a:t>Руководитель -  </a:t>
            </a:r>
            <a:r>
              <a:rPr lang="ru-RU" altLang="ru-RU" sz="1400" b="1" dirty="0" smtClean="0">
                <a:solidFill>
                  <a:srgbClr val="003300"/>
                </a:solidFill>
              </a:rPr>
              <a:t>Барвенко Ольга Сергеевна</a:t>
            </a:r>
            <a:endParaRPr lang="ru-RU" altLang="ru-RU" sz="1400" b="1" dirty="0">
              <a:solidFill>
                <a:srgbClr val="003300"/>
              </a:solidFill>
            </a:endParaRPr>
          </a:p>
          <a:p>
            <a:r>
              <a:rPr lang="ru-RU" altLang="ru-RU" sz="1400" b="1" dirty="0">
                <a:solidFill>
                  <a:srgbClr val="003399"/>
                </a:solidFill>
              </a:rPr>
              <a:t>ИНН/КПП: 7023000514/702301001</a:t>
            </a:r>
          </a:p>
          <a:p>
            <a:r>
              <a:rPr lang="ru-RU" altLang="ru-RU" sz="1400" b="1" dirty="0">
                <a:solidFill>
                  <a:srgbClr val="336600"/>
                </a:solidFill>
              </a:rPr>
              <a:t>Адрес: 636615,Томская область, г. Кедровый, дом 39/1</a:t>
            </a:r>
          </a:p>
          <a:p>
            <a:r>
              <a:rPr lang="ru-RU" altLang="ru-RU" sz="1400" b="1" dirty="0">
                <a:solidFill>
                  <a:srgbClr val="003399"/>
                </a:solidFill>
              </a:rPr>
              <a:t>Факс: 8 (38-250) 35-096 </a:t>
            </a:r>
            <a:endParaRPr lang="ru-RU" altLang="ru-RU" sz="1400" b="1" dirty="0" smtClean="0">
              <a:solidFill>
                <a:srgbClr val="003399"/>
              </a:solidFill>
            </a:endParaRPr>
          </a:p>
          <a:p>
            <a:r>
              <a:rPr lang="ru-RU" altLang="ru-RU" sz="1400" b="1" dirty="0" smtClean="0">
                <a:solidFill>
                  <a:srgbClr val="003399"/>
                </a:solidFill>
              </a:rPr>
              <a:t> </a:t>
            </a:r>
            <a:r>
              <a:rPr lang="ru-RU" altLang="ru-RU" sz="1400" b="1" dirty="0" err="1">
                <a:solidFill>
                  <a:srgbClr val="003399"/>
                </a:solidFill>
              </a:rPr>
              <a:t>E-mail</a:t>
            </a:r>
            <a:r>
              <a:rPr lang="ru-RU" altLang="ru-RU" sz="1400" b="1" dirty="0">
                <a:solidFill>
                  <a:srgbClr val="003399"/>
                </a:solidFill>
              </a:rPr>
              <a:t>: </a:t>
            </a:r>
            <a:r>
              <a:rPr lang="ru-RU" altLang="ru-RU" sz="1400" b="1" dirty="0" err="1">
                <a:solidFill>
                  <a:srgbClr val="003399"/>
                </a:solidFill>
                <a:hlinkClick r:id="rId5"/>
              </a:rPr>
              <a:t>kedroviy@findep.org</a:t>
            </a:r>
            <a:endParaRPr lang="ru-RU" altLang="ru-RU" sz="1400" b="1" dirty="0">
              <a:solidFill>
                <a:srgbClr val="003399"/>
              </a:solidFill>
            </a:endParaRPr>
          </a:p>
          <a:p>
            <a:r>
              <a:rPr lang="ru-RU" altLang="ru-RU" sz="1400" b="1" dirty="0">
                <a:solidFill>
                  <a:srgbClr val="336600"/>
                </a:solidFill>
              </a:rPr>
              <a:t>Телефоны:</a:t>
            </a:r>
          </a:p>
          <a:p>
            <a:r>
              <a:rPr lang="ru-RU" altLang="ru-RU" sz="1400" b="1" dirty="0">
                <a:solidFill>
                  <a:srgbClr val="336600"/>
                </a:solidFill>
              </a:rPr>
              <a:t>руководителя - 8(38-250) 35-156;</a:t>
            </a:r>
          </a:p>
          <a:p>
            <a:r>
              <a:rPr lang="ru-RU" altLang="ru-RU" sz="1400" b="1" dirty="0">
                <a:solidFill>
                  <a:srgbClr val="003399"/>
                </a:solidFill>
              </a:rPr>
              <a:t>специалистов отдела - 8(38-250) 35-516, 8(38-250) 35-733</a:t>
            </a:r>
          </a:p>
        </p:txBody>
      </p:sp>
      <p:sp>
        <p:nvSpPr>
          <p:cNvPr id="46085" name="Rectangle 190"/>
          <p:cNvSpPr>
            <a:spLocks noChangeArrowheads="1"/>
          </p:cNvSpPr>
          <p:nvPr/>
        </p:nvSpPr>
        <p:spPr bwMode="auto">
          <a:xfrm>
            <a:off x="818621" y="1412875"/>
            <a:ext cx="73056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000" dirty="0"/>
              <a:t>КОНТАКТНАЯ ИНФОРМАЦИЯ</a:t>
            </a:r>
          </a:p>
        </p:txBody>
      </p:sp>
      <p:sp>
        <p:nvSpPr>
          <p:cNvPr id="46086" name="Rectangle 326"/>
          <p:cNvSpPr>
            <a:spLocks noChangeArrowheads="1"/>
          </p:cNvSpPr>
          <p:nvPr/>
        </p:nvSpPr>
        <p:spPr bwMode="auto">
          <a:xfrm>
            <a:off x="2792760" y="3933056"/>
            <a:ext cx="3823096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 dirty="0"/>
              <a:t>ПОЛЕЗНЫЕ</a:t>
            </a:r>
            <a:r>
              <a:rPr lang="ru-RU" altLang="ru-RU" sz="2000" b="1" dirty="0">
                <a:solidFill>
                  <a:srgbClr val="CC0000"/>
                </a:solidFill>
              </a:rPr>
              <a:t> </a:t>
            </a:r>
            <a:r>
              <a:rPr lang="ru-RU" altLang="ru-RU" sz="2000" dirty="0"/>
              <a:t>ССЫЛКИ</a:t>
            </a:r>
          </a:p>
        </p:txBody>
      </p:sp>
      <p:sp>
        <p:nvSpPr>
          <p:cNvPr id="46087" name="Rectangle 328"/>
          <p:cNvSpPr>
            <a:spLocks noChangeArrowheads="1"/>
          </p:cNvSpPr>
          <p:nvPr/>
        </p:nvSpPr>
        <p:spPr bwMode="auto">
          <a:xfrm>
            <a:off x="344488" y="4698935"/>
            <a:ext cx="897043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altLang="ru-RU" sz="1400" b="1" dirty="0"/>
              <a:t>Министерство финансов Российской Федерации </a:t>
            </a:r>
            <a:r>
              <a:rPr lang="ru-RU" altLang="ru-RU" sz="1400" b="1" u="sng" dirty="0">
                <a:hlinkClick r:id="rId6"/>
              </a:rPr>
              <a:t>http://www.minfin.ru</a:t>
            </a:r>
            <a:endParaRPr lang="ru-RU" altLang="ru-RU" sz="1400" b="1" dirty="0"/>
          </a:p>
          <a:p>
            <a:r>
              <a:rPr lang="ru-RU" altLang="ru-RU" sz="1400" b="1" dirty="0"/>
              <a:t>Департамент финансов Томской области </a:t>
            </a:r>
            <a:r>
              <a:rPr lang="ru-RU" altLang="ru-RU" sz="1400" dirty="0"/>
              <a:t>   </a:t>
            </a:r>
            <a:r>
              <a:rPr lang="ru-RU" altLang="ru-RU" sz="1400" b="1" u="sng" dirty="0">
                <a:hlinkClick r:id="rId7"/>
              </a:rPr>
              <a:t>http://www.findep.org</a:t>
            </a:r>
            <a:r>
              <a:rPr lang="ru-RU" altLang="ru-RU" sz="1400" b="1" u="sng" dirty="0"/>
              <a:t> </a:t>
            </a:r>
            <a:br>
              <a:rPr lang="ru-RU" altLang="ru-RU" sz="1400" b="1" u="sng" dirty="0"/>
            </a:br>
            <a:r>
              <a:rPr lang="ru-RU" altLang="ru-RU" sz="1400" b="1" dirty="0"/>
              <a:t>Проект «Ваши личные финансы» </a:t>
            </a:r>
            <a:r>
              <a:rPr lang="ru-RU" altLang="ru-RU" sz="1400" b="1" dirty="0">
                <a:hlinkClick r:id="rId8"/>
              </a:rPr>
              <a:t>http://vlfin.ru</a:t>
            </a:r>
            <a:r>
              <a:rPr lang="ru-RU" altLang="ru-RU" sz="1400" dirty="0"/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72481" y="836613"/>
            <a:ext cx="77768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b="1" dirty="0">
                <a:cs typeface="Times New Roman" pitchFamily="18" charset="0"/>
              </a:rPr>
              <a:t>Настоящий выпуск подготовлен отделом финансов и экономики администрации муниципального образования «Город Кедровый» 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6089" name="Rectangle 190"/>
          <p:cNvSpPr>
            <a:spLocks noChangeArrowheads="1"/>
          </p:cNvSpPr>
          <p:nvPr/>
        </p:nvSpPr>
        <p:spPr bwMode="auto">
          <a:xfrm>
            <a:off x="1280592" y="5877272"/>
            <a:ext cx="73056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CC0000"/>
                </a:solidFill>
              </a:rPr>
              <a:t>Спасибо за внимание!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" descr="Blueprint%20bord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" y="-31262"/>
            <a:ext cx="9906000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4568EC-612C-4499-8B7B-F16CD3C6B824}" type="slidenum">
              <a:rPr lang="ru-RU"/>
              <a:pPr>
                <a:defRPr/>
              </a:pPr>
              <a:t>4</a:t>
            </a:fld>
            <a:endParaRPr lang="ru-RU"/>
          </a:p>
        </p:txBody>
      </p:sp>
      <p:grpSp>
        <p:nvGrpSpPr>
          <p:cNvPr id="3" name="Группа 5"/>
          <p:cNvGrpSpPr/>
          <p:nvPr/>
        </p:nvGrpSpPr>
        <p:grpSpPr>
          <a:xfrm>
            <a:off x="4055" y="0"/>
            <a:ext cx="9864639" cy="3752850"/>
            <a:chOff x="4055" y="0"/>
            <a:chExt cx="9864639" cy="3752850"/>
          </a:xfrm>
        </p:grpSpPr>
        <p:pic>
          <p:nvPicPr>
            <p:cNvPr id="14338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125744" y="19050"/>
              <a:ext cx="742950" cy="981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39" name="TextBox 3"/>
            <p:cNvSpPr txBox="1">
              <a:spLocks noChangeArrowheads="1"/>
            </p:cNvSpPr>
            <p:nvPr/>
          </p:nvSpPr>
          <p:spPr bwMode="auto">
            <a:xfrm>
              <a:off x="1985963" y="536575"/>
              <a:ext cx="6584950" cy="32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ru-RU" sz="1500" b="1" u="sng" dirty="0">
                  <a:cs typeface="Times New Roman" pitchFamily="18" charset="0"/>
                </a:rPr>
                <a:t>ОСНОВНЫЕ ПОКАЗАТЕЛИ БЮДЖЕТА ГОРОДА КЕДРОВОГО</a:t>
              </a:r>
            </a:p>
          </p:txBody>
        </p:sp>
        <p:sp>
          <p:nvSpPr>
            <p:cNvPr id="14340" name="TextBox 4"/>
            <p:cNvSpPr txBox="1">
              <a:spLocks noChangeArrowheads="1"/>
            </p:cNvSpPr>
            <p:nvPr/>
          </p:nvSpPr>
          <p:spPr bwMode="auto">
            <a:xfrm>
              <a:off x="4055" y="0"/>
              <a:ext cx="896055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2000" b="1" dirty="0">
                  <a:solidFill>
                    <a:schemeClr val="bg1"/>
                  </a:solidFill>
                  <a:cs typeface="Times New Roman" pitchFamily="18" charset="0"/>
                </a:rPr>
                <a:t>ИТОГИ ИСПОЛНЕНИЯ БЮДЖЕТА ГОРОДА КЕДРОВОГО ЗА </a:t>
              </a:r>
              <a:r>
                <a:rPr lang="ru-RU" sz="2000" b="1" dirty="0" smtClean="0">
                  <a:solidFill>
                    <a:schemeClr val="bg1"/>
                  </a:solidFill>
                  <a:cs typeface="Times New Roman" pitchFamily="18" charset="0"/>
                </a:rPr>
                <a:t>2016 ГОД</a:t>
              </a:r>
              <a:endParaRPr lang="ru-RU" sz="2000" b="1" dirty="0">
                <a:solidFill>
                  <a:schemeClr val="bg1"/>
                </a:solidFill>
                <a:cs typeface="Times New Roman" pitchFamily="18" charset="0"/>
              </a:endParaRPr>
            </a:p>
          </p:txBody>
        </p:sp>
        <p:grpSp>
          <p:nvGrpSpPr>
            <p:cNvPr id="4" name="Group 5"/>
            <p:cNvGrpSpPr>
              <a:grpSpLocks/>
            </p:cNvGrpSpPr>
            <p:nvPr/>
          </p:nvGrpSpPr>
          <p:grpSpPr bwMode="auto">
            <a:xfrm>
              <a:off x="7311231" y="989742"/>
              <a:ext cx="2185988" cy="2209800"/>
              <a:chOff x="1480" y="3020"/>
              <a:chExt cx="3180" cy="3482"/>
            </a:xfrm>
          </p:grpSpPr>
          <p:sp>
            <p:nvSpPr>
              <p:cNvPr id="14363" name="AutoShape 6"/>
              <p:cNvSpPr>
                <a:spLocks noChangeArrowheads="1"/>
              </p:cNvSpPr>
              <p:nvPr/>
            </p:nvSpPr>
            <p:spPr bwMode="auto">
              <a:xfrm>
                <a:off x="1480" y="3020"/>
                <a:ext cx="3180" cy="3482"/>
              </a:xfrm>
              <a:prstGeom prst="roundRect">
                <a:avLst>
                  <a:gd name="adj" fmla="val 16667"/>
                </a:avLst>
              </a:prstGeom>
              <a:solidFill>
                <a:srgbClr val="92CDDC"/>
              </a:solidFill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1800">
                  <a:latin typeface="Calibri" pitchFamily="34" charset="0"/>
                </a:endParaRPr>
              </a:p>
            </p:txBody>
          </p:sp>
          <p:sp>
            <p:nvSpPr>
              <p:cNvPr id="14364" name="Text Box 8"/>
              <p:cNvSpPr txBox="1">
                <a:spLocks noChangeArrowheads="1"/>
              </p:cNvSpPr>
              <p:nvPr/>
            </p:nvSpPr>
            <p:spPr bwMode="auto">
              <a:xfrm>
                <a:off x="2421" y="3149"/>
                <a:ext cx="1373" cy="485"/>
              </a:xfrm>
              <a:prstGeom prst="rect">
                <a:avLst/>
              </a:prstGeom>
              <a:solidFill>
                <a:srgbClr val="92CDD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Aft>
                    <a:spcPts val="1000"/>
                  </a:spcAft>
                </a:pPr>
                <a:r>
                  <a:rPr lang="ru-RU" altLang="ru-RU" sz="1400" b="1" dirty="0" smtClean="0">
                    <a:latin typeface="Calibri" pitchFamily="34" charset="0"/>
                  </a:rPr>
                  <a:t>2016 </a:t>
                </a:r>
                <a:r>
                  <a:rPr lang="ru-RU" altLang="ru-RU" sz="1400" b="1" dirty="0">
                    <a:latin typeface="Calibri" pitchFamily="34" charset="0"/>
                  </a:rPr>
                  <a:t>год</a:t>
                </a:r>
                <a:endParaRPr lang="ru-RU" altLang="ru-RU" sz="1800" dirty="0">
                  <a:latin typeface="Arial" charset="0"/>
                </a:endParaRPr>
              </a:p>
            </p:txBody>
          </p:sp>
          <p:sp>
            <p:nvSpPr>
              <p:cNvPr id="14365" name="AutoShape 9"/>
              <p:cNvSpPr>
                <a:spLocks noChangeArrowheads="1"/>
              </p:cNvSpPr>
              <p:nvPr/>
            </p:nvSpPr>
            <p:spPr bwMode="auto">
              <a:xfrm rot="10800000">
                <a:off x="2578" y="4731"/>
                <a:ext cx="1033" cy="61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2154 w 21600"/>
                  <a:gd name="T13" fmla="*/ 12333 h 21600"/>
                  <a:gd name="T14" fmla="*/ 19446 w 21600"/>
                  <a:gd name="T15" fmla="*/ 1849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00" y="0"/>
                    </a:moveTo>
                    <a:lnTo>
                      <a:pt x="6480" y="6171"/>
                    </a:lnTo>
                    <a:lnTo>
                      <a:pt x="8640" y="6171"/>
                    </a:lnTo>
                    <a:lnTo>
                      <a:pt x="8640" y="12343"/>
                    </a:lnTo>
                    <a:lnTo>
                      <a:pt x="4320" y="12343"/>
                    </a:lnTo>
                    <a:lnTo>
                      <a:pt x="4320" y="9257"/>
                    </a:lnTo>
                    <a:lnTo>
                      <a:pt x="0" y="15429"/>
                    </a:lnTo>
                    <a:lnTo>
                      <a:pt x="4320" y="21600"/>
                    </a:lnTo>
                    <a:lnTo>
                      <a:pt x="4320" y="18514"/>
                    </a:lnTo>
                    <a:lnTo>
                      <a:pt x="17280" y="18514"/>
                    </a:lnTo>
                    <a:lnTo>
                      <a:pt x="17280" y="21600"/>
                    </a:lnTo>
                    <a:lnTo>
                      <a:pt x="21600" y="15429"/>
                    </a:lnTo>
                    <a:lnTo>
                      <a:pt x="17280" y="9257"/>
                    </a:lnTo>
                    <a:lnTo>
                      <a:pt x="17280" y="12343"/>
                    </a:lnTo>
                    <a:lnTo>
                      <a:pt x="12960" y="12343"/>
                    </a:lnTo>
                    <a:lnTo>
                      <a:pt x="12960" y="6171"/>
                    </a:lnTo>
                    <a:lnTo>
                      <a:pt x="15120" y="6171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66" name="Oval 10"/>
              <p:cNvSpPr>
                <a:spLocks noChangeArrowheads="1"/>
              </p:cNvSpPr>
              <p:nvPr/>
            </p:nvSpPr>
            <p:spPr bwMode="auto">
              <a:xfrm>
                <a:off x="2155" y="5413"/>
                <a:ext cx="1867" cy="992"/>
              </a:xfrm>
              <a:prstGeom prst="ellipse">
                <a:avLst/>
              </a:prstGeom>
              <a:solidFill>
                <a:srgbClr val="92CDDC"/>
              </a:solidFill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300"/>
                  </a:spcAft>
                </a:pPr>
                <a:r>
                  <a:rPr lang="ru-RU" altLang="ru-RU" sz="1000" u="sng" dirty="0" smtClean="0">
                    <a:latin typeface="Calibri" pitchFamily="34" charset="0"/>
                  </a:rPr>
                  <a:t>Профицит</a:t>
                </a:r>
                <a:endParaRPr lang="ru-RU" altLang="ru-RU" sz="1100" u="sng" dirty="0"/>
              </a:p>
              <a:p>
                <a:pPr algn="ctr">
                  <a:spcAft>
                    <a:spcPts val="1000"/>
                  </a:spcAft>
                </a:pPr>
                <a:r>
                  <a:rPr lang="ru-RU" altLang="ru-RU" sz="1400" b="1" dirty="0" smtClean="0">
                    <a:latin typeface="Calibri" pitchFamily="34" charset="0"/>
                  </a:rPr>
                  <a:t>5 542</a:t>
                </a:r>
                <a:endParaRPr lang="ru-RU" altLang="ru-RU" sz="1800" dirty="0">
                  <a:latin typeface="Arial" charset="0"/>
                </a:endParaRPr>
              </a:p>
            </p:txBody>
          </p:sp>
          <p:sp>
            <p:nvSpPr>
              <p:cNvPr id="14367" name="AutoShape 11"/>
              <p:cNvSpPr>
                <a:spLocks noChangeArrowheads="1"/>
              </p:cNvSpPr>
              <p:nvPr/>
            </p:nvSpPr>
            <p:spPr bwMode="auto">
              <a:xfrm>
                <a:off x="3062" y="3793"/>
                <a:ext cx="1397" cy="838"/>
              </a:xfrm>
              <a:prstGeom prst="roundRect">
                <a:avLst>
                  <a:gd name="adj" fmla="val 16667"/>
                </a:avLst>
              </a:prstGeom>
              <a:solidFill>
                <a:srgbClr val="92CDDC"/>
              </a:solidFill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300"/>
                  </a:spcAft>
                </a:pPr>
                <a:r>
                  <a:rPr lang="ru-RU" altLang="ru-RU" sz="1000" u="sng" dirty="0">
                    <a:latin typeface="Calibri" pitchFamily="34" charset="0"/>
                  </a:rPr>
                  <a:t>Расходы</a:t>
                </a:r>
              </a:p>
              <a:p>
                <a:pPr algn="ctr">
                  <a:spcAft>
                    <a:spcPts val="1000"/>
                  </a:spcAft>
                </a:pPr>
                <a:r>
                  <a:rPr lang="ru-RU" altLang="ru-RU" sz="1400" b="1" dirty="0" smtClean="0">
                    <a:latin typeface="Calibri" pitchFamily="34" charset="0"/>
                  </a:rPr>
                  <a:t>104 479</a:t>
                </a:r>
                <a:endParaRPr lang="ru-RU" altLang="ru-RU" sz="1400" b="1" dirty="0"/>
              </a:p>
              <a:p>
                <a:endParaRPr lang="ru-RU" altLang="ru-RU" sz="1800" dirty="0">
                  <a:latin typeface="Arial" charset="0"/>
                </a:endParaRPr>
              </a:p>
            </p:txBody>
          </p:sp>
          <p:sp>
            <p:nvSpPr>
              <p:cNvPr id="14368" name="AutoShape 7"/>
              <p:cNvSpPr>
                <a:spLocks noChangeArrowheads="1"/>
              </p:cNvSpPr>
              <p:nvPr/>
            </p:nvSpPr>
            <p:spPr bwMode="auto">
              <a:xfrm>
                <a:off x="1582" y="3793"/>
                <a:ext cx="1397" cy="838"/>
              </a:xfrm>
              <a:prstGeom prst="roundRect">
                <a:avLst>
                  <a:gd name="adj" fmla="val 16667"/>
                </a:avLst>
              </a:prstGeom>
              <a:solidFill>
                <a:srgbClr val="92CDDC"/>
              </a:solidFill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300"/>
                  </a:spcAft>
                </a:pPr>
                <a:r>
                  <a:rPr lang="ru-RU" altLang="ru-RU" sz="1000" u="sng" dirty="0">
                    <a:latin typeface="Calibri" pitchFamily="34" charset="0"/>
                  </a:rPr>
                  <a:t>Доходы</a:t>
                </a:r>
                <a:endParaRPr lang="ru-RU" altLang="ru-RU" sz="1000" u="sng" dirty="0"/>
              </a:p>
              <a:p>
                <a:pPr algn="ctr">
                  <a:spcAft>
                    <a:spcPts val="1000"/>
                  </a:spcAft>
                </a:pPr>
                <a:r>
                  <a:rPr lang="ru-RU" altLang="ru-RU" sz="1400" b="1" dirty="0" smtClean="0">
                    <a:latin typeface="Calibri" pitchFamily="34" charset="0"/>
                  </a:rPr>
                  <a:t>149 571</a:t>
                </a:r>
                <a:endParaRPr lang="ru-RU" altLang="ru-RU" sz="1400" b="1" dirty="0">
                  <a:latin typeface="Calibri" pitchFamily="34" charset="0"/>
                </a:endParaRPr>
              </a:p>
              <a:p>
                <a:endParaRPr lang="ru-RU" altLang="ru-RU" sz="1800" dirty="0">
                  <a:latin typeface="Arial" charset="0"/>
                </a:endParaRPr>
              </a:p>
            </p:txBody>
          </p:sp>
        </p:grpSp>
        <p:grpSp>
          <p:nvGrpSpPr>
            <p:cNvPr id="6" name="Группа 2"/>
            <p:cNvGrpSpPr/>
            <p:nvPr/>
          </p:nvGrpSpPr>
          <p:grpSpPr>
            <a:xfrm>
              <a:off x="128464" y="962021"/>
              <a:ext cx="2119924" cy="2211388"/>
              <a:chOff x="2781300" y="981075"/>
              <a:chExt cx="2119924" cy="2211388"/>
            </a:xfrm>
          </p:grpSpPr>
          <p:sp>
            <p:nvSpPr>
              <p:cNvPr id="14337" name="AutoShape 19"/>
              <p:cNvSpPr>
                <a:spLocks noChangeArrowheads="1"/>
              </p:cNvSpPr>
              <p:nvPr/>
            </p:nvSpPr>
            <p:spPr bwMode="auto">
              <a:xfrm>
                <a:off x="2781300" y="981075"/>
                <a:ext cx="2119924" cy="2211388"/>
              </a:xfrm>
              <a:prstGeom prst="roundRect">
                <a:avLst>
                  <a:gd name="adj" fmla="val 16667"/>
                </a:avLst>
              </a:prstGeom>
              <a:solidFill>
                <a:srgbClr val="92CDDC"/>
              </a:solidFill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1800">
                  <a:latin typeface="Calibri" pitchFamily="34" charset="0"/>
                </a:endParaRPr>
              </a:p>
            </p:txBody>
          </p:sp>
          <p:sp>
            <p:nvSpPr>
              <p:cNvPr id="14341" name="AutoShape 20"/>
              <p:cNvSpPr>
                <a:spLocks noChangeArrowheads="1"/>
              </p:cNvSpPr>
              <p:nvPr/>
            </p:nvSpPr>
            <p:spPr bwMode="auto">
              <a:xfrm>
                <a:off x="2809875" y="1470025"/>
                <a:ext cx="962025" cy="531813"/>
              </a:xfrm>
              <a:prstGeom prst="roundRect">
                <a:avLst>
                  <a:gd name="adj" fmla="val 16667"/>
                </a:avLst>
              </a:prstGeom>
              <a:solidFill>
                <a:srgbClr val="92CDDC"/>
              </a:solidFill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300"/>
                  </a:spcAft>
                </a:pPr>
                <a:r>
                  <a:rPr lang="ru-RU" altLang="ru-RU" sz="1000" u="sng" dirty="0">
                    <a:latin typeface="Calibri" pitchFamily="34" charset="0"/>
                  </a:rPr>
                  <a:t>Доходы</a:t>
                </a:r>
                <a:endParaRPr lang="ru-RU" altLang="ru-RU" sz="1000" u="sng" dirty="0"/>
              </a:p>
              <a:p>
                <a:pPr algn="ctr">
                  <a:spcAft>
                    <a:spcPts val="1000"/>
                  </a:spcAft>
                </a:pPr>
                <a:r>
                  <a:rPr lang="ru-RU" altLang="ru-RU" sz="1400" b="1" dirty="0">
                    <a:latin typeface="Calibri" pitchFamily="34" charset="0"/>
                  </a:rPr>
                  <a:t>180 </a:t>
                </a:r>
                <a:r>
                  <a:rPr lang="ru-RU" altLang="ru-RU" sz="1400" b="1" dirty="0" smtClean="0">
                    <a:latin typeface="Calibri" pitchFamily="34" charset="0"/>
                  </a:rPr>
                  <a:t>850</a:t>
                </a:r>
                <a:endParaRPr lang="ru-RU" altLang="ru-RU" sz="1400" b="1" dirty="0"/>
              </a:p>
            </p:txBody>
          </p:sp>
          <p:sp>
            <p:nvSpPr>
              <p:cNvPr id="14342" name="Text Box 21"/>
              <p:cNvSpPr txBox="1">
                <a:spLocks noChangeArrowheads="1"/>
              </p:cNvSpPr>
              <p:nvPr/>
            </p:nvSpPr>
            <p:spPr bwMode="auto">
              <a:xfrm>
                <a:off x="3335338" y="1082675"/>
                <a:ext cx="942975" cy="307975"/>
              </a:xfrm>
              <a:prstGeom prst="rect">
                <a:avLst/>
              </a:prstGeom>
              <a:solidFill>
                <a:srgbClr val="92CDD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Aft>
                    <a:spcPts val="1000"/>
                  </a:spcAft>
                </a:pPr>
                <a:r>
                  <a:rPr lang="ru-RU" altLang="ru-RU" sz="1400" b="1" dirty="0" smtClean="0">
                    <a:latin typeface="Calibri" pitchFamily="34" charset="0"/>
                  </a:rPr>
                  <a:t>2013 </a:t>
                </a:r>
                <a:r>
                  <a:rPr lang="ru-RU" altLang="ru-RU" sz="1400" b="1" dirty="0">
                    <a:latin typeface="Calibri" pitchFamily="34" charset="0"/>
                  </a:rPr>
                  <a:t>год</a:t>
                </a:r>
                <a:endParaRPr lang="ru-RU" altLang="ru-RU" sz="1800" dirty="0">
                  <a:latin typeface="Arial" charset="0"/>
                </a:endParaRPr>
              </a:p>
            </p:txBody>
          </p:sp>
          <p:sp>
            <p:nvSpPr>
              <p:cNvPr id="14344" name="Oval 24"/>
              <p:cNvSpPr>
                <a:spLocks noChangeArrowheads="1"/>
              </p:cNvSpPr>
              <p:nvPr/>
            </p:nvSpPr>
            <p:spPr bwMode="auto">
              <a:xfrm>
                <a:off x="3163888" y="2520950"/>
                <a:ext cx="1285875" cy="630238"/>
              </a:xfrm>
              <a:prstGeom prst="ellipse">
                <a:avLst/>
              </a:prstGeom>
              <a:solidFill>
                <a:srgbClr val="92CDDC"/>
              </a:solidFill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300"/>
                  </a:spcAft>
                </a:pPr>
                <a:r>
                  <a:rPr lang="ru-RU" altLang="ru-RU" sz="1000" u="sng" dirty="0" smtClean="0">
                    <a:latin typeface="Calibri" pitchFamily="34" charset="0"/>
                  </a:rPr>
                  <a:t>Дефицит</a:t>
                </a:r>
                <a:endParaRPr lang="ru-RU" altLang="ru-RU" sz="1100" u="sng" dirty="0"/>
              </a:p>
              <a:p>
                <a:pPr algn="ctr">
                  <a:spcAft>
                    <a:spcPts val="1000"/>
                  </a:spcAft>
                </a:pPr>
                <a:r>
                  <a:rPr lang="ru-RU" altLang="ru-RU" sz="1400" b="1" dirty="0">
                    <a:latin typeface="Calibri" pitchFamily="34" charset="0"/>
                  </a:rPr>
                  <a:t>5</a:t>
                </a:r>
                <a:r>
                  <a:rPr lang="ru-RU" altLang="ru-RU" sz="1400" b="1" dirty="0" smtClean="0">
                    <a:latin typeface="Calibri" pitchFamily="34" charset="0"/>
                  </a:rPr>
                  <a:t> 317</a:t>
                </a:r>
                <a:endParaRPr lang="ru-RU" altLang="ru-RU" sz="1800" dirty="0">
                  <a:latin typeface="Arial" charset="0"/>
                </a:endParaRPr>
              </a:p>
            </p:txBody>
          </p:sp>
          <p:pic>
            <p:nvPicPr>
              <p:cNvPr id="14345" name="Picture 25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471863" y="2054225"/>
                <a:ext cx="754062" cy="4286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346" name="AutoShape 28"/>
              <p:cNvSpPr>
                <a:spLocks noChangeArrowheads="1"/>
              </p:cNvSpPr>
              <p:nvPr/>
            </p:nvSpPr>
            <p:spPr bwMode="auto">
              <a:xfrm>
                <a:off x="3849688" y="1457325"/>
                <a:ext cx="960437" cy="531813"/>
              </a:xfrm>
              <a:prstGeom prst="roundRect">
                <a:avLst>
                  <a:gd name="adj" fmla="val 16667"/>
                </a:avLst>
              </a:prstGeom>
              <a:solidFill>
                <a:srgbClr val="92CDDC"/>
              </a:solidFill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300"/>
                  </a:spcAft>
                </a:pPr>
                <a:r>
                  <a:rPr lang="ru-RU" altLang="ru-RU" sz="1000" u="sng" dirty="0">
                    <a:latin typeface="Calibri" pitchFamily="34" charset="0"/>
                  </a:rPr>
                  <a:t>Расходы</a:t>
                </a:r>
              </a:p>
              <a:p>
                <a:pPr algn="ctr">
                  <a:spcAft>
                    <a:spcPts val="1000"/>
                  </a:spcAft>
                </a:pPr>
                <a:r>
                  <a:rPr lang="ru-RU" altLang="ru-RU" sz="1400" b="1" dirty="0">
                    <a:latin typeface="Calibri" pitchFamily="34" charset="0"/>
                  </a:rPr>
                  <a:t>186 </a:t>
                </a:r>
                <a:r>
                  <a:rPr lang="ru-RU" altLang="ru-RU" sz="1400" b="1" dirty="0" smtClean="0">
                    <a:latin typeface="Calibri" pitchFamily="34" charset="0"/>
                  </a:rPr>
                  <a:t>167</a:t>
                </a:r>
                <a:endParaRPr lang="ru-RU" altLang="ru-RU" sz="1400" b="1" dirty="0"/>
              </a:p>
            </p:txBody>
          </p:sp>
        </p:grpSp>
        <p:grpSp>
          <p:nvGrpSpPr>
            <p:cNvPr id="7" name="Group 29"/>
            <p:cNvGrpSpPr>
              <a:grpSpLocks/>
            </p:cNvGrpSpPr>
            <p:nvPr/>
          </p:nvGrpSpPr>
          <p:grpSpPr bwMode="auto">
            <a:xfrm>
              <a:off x="2489028" y="962021"/>
              <a:ext cx="2127250" cy="2211388"/>
              <a:chOff x="1480" y="3020"/>
              <a:chExt cx="3094" cy="3482"/>
            </a:xfrm>
          </p:grpSpPr>
          <p:sp>
            <p:nvSpPr>
              <p:cNvPr id="14357" name="AutoShape 30"/>
              <p:cNvSpPr>
                <a:spLocks noChangeArrowheads="1"/>
              </p:cNvSpPr>
              <p:nvPr/>
            </p:nvSpPr>
            <p:spPr bwMode="auto">
              <a:xfrm>
                <a:off x="1480" y="3020"/>
                <a:ext cx="3094" cy="3482"/>
              </a:xfrm>
              <a:prstGeom prst="roundRect">
                <a:avLst>
                  <a:gd name="adj" fmla="val 16667"/>
                </a:avLst>
              </a:prstGeom>
              <a:solidFill>
                <a:srgbClr val="92CDDC"/>
              </a:solidFill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1800">
                  <a:latin typeface="Calibri" pitchFamily="34" charset="0"/>
                </a:endParaRPr>
              </a:p>
            </p:txBody>
          </p:sp>
          <p:sp>
            <p:nvSpPr>
              <p:cNvPr id="14358" name="AutoShape 31"/>
              <p:cNvSpPr>
                <a:spLocks noChangeArrowheads="1"/>
              </p:cNvSpPr>
              <p:nvPr/>
            </p:nvSpPr>
            <p:spPr bwMode="auto">
              <a:xfrm>
                <a:off x="1590" y="3793"/>
                <a:ext cx="1397" cy="838"/>
              </a:xfrm>
              <a:prstGeom prst="roundRect">
                <a:avLst>
                  <a:gd name="adj" fmla="val 16667"/>
                </a:avLst>
              </a:prstGeom>
              <a:solidFill>
                <a:srgbClr val="92CDDC"/>
              </a:solidFill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300"/>
                  </a:spcAft>
                </a:pPr>
                <a:r>
                  <a:rPr lang="ru-RU" altLang="ru-RU" sz="1000" u="sng" dirty="0">
                    <a:latin typeface="Calibri" pitchFamily="34" charset="0"/>
                  </a:rPr>
                  <a:t>Доходы</a:t>
                </a:r>
                <a:endParaRPr lang="ru-RU" altLang="ru-RU" sz="1000" u="sng" dirty="0"/>
              </a:p>
              <a:p>
                <a:pPr algn="ctr">
                  <a:spcAft>
                    <a:spcPts val="1000"/>
                  </a:spcAft>
                </a:pPr>
                <a:r>
                  <a:rPr lang="ru-RU" altLang="ru-RU" sz="1400" b="1" dirty="0">
                    <a:latin typeface="Calibri" pitchFamily="34" charset="0"/>
                  </a:rPr>
                  <a:t>190 </a:t>
                </a:r>
                <a:r>
                  <a:rPr lang="ru-RU" altLang="ru-RU" sz="1400" b="1" dirty="0" smtClean="0">
                    <a:latin typeface="Calibri" pitchFamily="34" charset="0"/>
                  </a:rPr>
                  <a:t>122</a:t>
                </a:r>
                <a:endParaRPr lang="ru-RU" altLang="ru-RU" sz="1400" b="1" dirty="0"/>
              </a:p>
            </p:txBody>
          </p:sp>
          <p:sp>
            <p:nvSpPr>
              <p:cNvPr id="14359" name="Text Box 32"/>
              <p:cNvSpPr txBox="1">
                <a:spLocks noChangeArrowheads="1"/>
              </p:cNvSpPr>
              <p:nvPr/>
            </p:nvSpPr>
            <p:spPr bwMode="auto">
              <a:xfrm>
                <a:off x="2421" y="3149"/>
                <a:ext cx="1373" cy="466"/>
              </a:xfrm>
              <a:prstGeom prst="rect">
                <a:avLst/>
              </a:prstGeom>
              <a:solidFill>
                <a:srgbClr val="92CDD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</a:pPr>
                <a:r>
                  <a:rPr lang="ru-RU" altLang="ru-RU" sz="1400" b="1" dirty="0" smtClean="0">
                    <a:latin typeface="Calibri" pitchFamily="34" charset="0"/>
                  </a:rPr>
                  <a:t>2014 </a:t>
                </a:r>
                <a:r>
                  <a:rPr lang="ru-RU" altLang="ru-RU" sz="1400" b="1" dirty="0">
                    <a:latin typeface="Calibri" pitchFamily="34" charset="0"/>
                  </a:rPr>
                  <a:t>год</a:t>
                </a:r>
                <a:endParaRPr lang="ru-RU" altLang="ru-RU" sz="1800" dirty="0">
                  <a:latin typeface="Arial" charset="0"/>
                </a:endParaRPr>
              </a:p>
            </p:txBody>
          </p:sp>
          <p:sp>
            <p:nvSpPr>
              <p:cNvPr id="14360" name="AutoShape 33"/>
              <p:cNvSpPr>
                <a:spLocks noChangeArrowheads="1"/>
              </p:cNvSpPr>
              <p:nvPr/>
            </p:nvSpPr>
            <p:spPr bwMode="auto">
              <a:xfrm rot="10800000">
                <a:off x="2578" y="4731"/>
                <a:ext cx="1033" cy="61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2154 w 21600"/>
                  <a:gd name="T13" fmla="*/ 12333 h 21600"/>
                  <a:gd name="T14" fmla="*/ 19446 w 21600"/>
                  <a:gd name="T15" fmla="*/ 1849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00" y="0"/>
                    </a:moveTo>
                    <a:lnTo>
                      <a:pt x="6480" y="6171"/>
                    </a:lnTo>
                    <a:lnTo>
                      <a:pt x="8640" y="6171"/>
                    </a:lnTo>
                    <a:lnTo>
                      <a:pt x="8640" y="12343"/>
                    </a:lnTo>
                    <a:lnTo>
                      <a:pt x="4320" y="12343"/>
                    </a:lnTo>
                    <a:lnTo>
                      <a:pt x="4320" y="9257"/>
                    </a:lnTo>
                    <a:lnTo>
                      <a:pt x="0" y="15429"/>
                    </a:lnTo>
                    <a:lnTo>
                      <a:pt x="4320" y="21600"/>
                    </a:lnTo>
                    <a:lnTo>
                      <a:pt x="4320" y="18514"/>
                    </a:lnTo>
                    <a:lnTo>
                      <a:pt x="17280" y="18514"/>
                    </a:lnTo>
                    <a:lnTo>
                      <a:pt x="17280" y="21600"/>
                    </a:lnTo>
                    <a:lnTo>
                      <a:pt x="21600" y="15429"/>
                    </a:lnTo>
                    <a:lnTo>
                      <a:pt x="17280" y="9257"/>
                    </a:lnTo>
                    <a:lnTo>
                      <a:pt x="17280" y="12343"/>
                    </a:lnTo>
                    <a:lnTo>
                      <a:pt x="12960" y="12343"/>
                    </a:lnTo>
                    <a:lnTo>
                      <a:pt x="12960" y="6171"/>
                    </a:lnTo>
                    <a:lnTo>
                      <a:pt x="15120" y="6171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61" name="Oval 34"/>
              <p:cNvSpPr>
                <a:spLocks noChangeArrowheads="1"/>
              </p:cNvSpPr>
              <p:nvPr/>
            </p:nvSpPr>
            <p:spPr bwMode="auto">
              <a:xfrm>
                <a:off x="2093" y="5441"/>
                <a:ext cx="1867" cy="992"/>
              </a:xfrm>
              <a:prstGeom prst="ellipse">
                <a:avLst/>
              </a:prstGeom>
              <a:solidFill>
                <a:srgbClr val="92CDDC"/>
              </a:solidFill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300"/>
                  </a:spcAft>
                </a:pPr>
                <a:r>
                  <a:rPr lang="ru-RU" altLang="ru-RU" sz="1000" u="sng" dirty="0" smtClean="0">
                    <a:latin typeface="Calibri" pitchFamily="34" charset="0"/>
                  </a:rPr>
                  <a:t>Профицит</a:t>
                </a:r>
                <a:endParaRPr lang="ru-RU" altLang="ru-RU" sz="1100" u="sng" dirty="0"/>
              </a:p>
              <a:p>
                <a:pPr algn="ctr">
                  <a:spcAft>
                    <a:spcPts val="1000"/>
                  </a:spcAft>
                </a:pPr>
                <a:r>
                  <a:rPr lang="ru-RU" altLang="ru-RU" sz="1400" b="1" dirty="0" smtClean="0">
                    <a:latin typeface="Calibri" pitchFamily="34" charset="0"/>
                  </a:rPr>
                  <a:t>2 277</a:t>
                </a:r>
                <a:endParaRPr lang="ru-RU" altLang="ru-RU" sz="1800" dirty="0">
                  <a:latin typeface="Arial" charset="0"/>
                </a:endParaRPr>
              </a:p>
            </p:txBody>
          </p:sp>
          <p:sp>
            <p:nvSpPr>
              <p:cNvPr id="14362" name="AutoShape 35"/>
              <p:cNvSpPr>
                <a:spLocks noChangeArrowheads="1"/>
              </p:cNvSpPr>
              <p:nvPr/>
            </p:nvSpPr>
            <p:spPr bwMode="auto">
              <a:xfrm>
                <a:off x="3062" y="3793"/>
                <a:ext cx="1397" cy="838"/>
              </a:xfrm>
              <a:prstGeom prst="roundRect">
                <a:avLst>
                  <a:gd name="adj" fmla="val 16667"/>
                </a:avLst>
              </a:prstGeom>
              <a:solidFill>
                <a:srgbClr val="92CDDC"/>
              </a:solidFill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300"/>
                  </a:spcAft>
                </a:pPr>
                <a:r>
                  <a:rPr lang="ru-RU" altLang="ru-RU" sz="1000" u="sng" dirty="0">
                    <a:latin typeface="Calibri" pitchFamily="34" charset="0"/>
                  </a:rPr>
                  <a:t>Расходы</a:t>
                </a:r>
              </a:p>
              <a:p>
                <a:pPr algn="ctr">
                  <a:spcAft>
                    <a:spcPts val="1000"/>
                  </a:spcAft>
                </a:pPr>
                <a:r>
                  <a:rPr lang="ru-RU" altLang="ru-RU" sz="1400" b="1" dirty="0">
                    <a:latin typeface="Calibri" pitchFamily="34" charset="0"/>
                  </a:rPr>
                  <a:t>187 835</a:t>
                </a:r>
                <a:endParaRPr lang="ru-RU" altLang="ru-RU" sz="1400" b="1" dirty="0"/>
              </a:p>
              <a:p>
                <a:endParaRPr lang="ru-RU" altLang="ru-RU" sz="1800" dirty="0">
                  <a:latin typeface="Arial" charset="0"/>
                </a:endParaRPr>
              </a:p>
            </p:txBody>
          </p:sp>
        </p:grpSp>
        <p:grpSp>
          <p:nvGrpSpPr>
            <p:cNvPr id="8" name="Группа 3"/>
            <p:cNvGrpSpPr/>
            <p:nvPr/>
          </p:nvGrpSpPr>
          <p:grpSpPr>
            <a:xfrm>
              <a:off x="4880992" y="981075"/>
              <a:ext cx="2241550" cy="2211388"/>
              <a:chOff x="7469188" y="981075"/>
              <a:chExt cx="2241550" cy="2211388"/>
            </a:xfrm>
          </p:grpSpPr>
          <p:sp>
            <p:nvSpPr>
              <p:cNvPr id="14348" name="AutoShape 30"/>
              <p:cNvSpPr>
                <a:spLocks noChangeArrowheads="1"/>
              </p:cNvSpPr>
              <p:nvPr/>
            </p:nvSpPr>
            <p:spPr bwMode="auto">
              <a:xfrm>
                <a:off x="7469188" y="981075"/>
                <a:ext cx="2241550" cy="2211388"/>
              </a:xfrm>
              <a:prstGeom prst="roundRect">
                <a:avLst>
                  <a:gd name="adj" fmla="val 16667"/>
                </a:avLst>
              </a:prstGeom>
              <a:solidFill>
                <a:srgbClr val="92CDDC"/>
              </a:solidFill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1800">
                  <a:latin typeface="Calibri" pitchFamily="34" charset="0"/>
                </a:endParaRPr>
              </a:p>
            </p:txBody>
          </p:sp>
          <p:sp>
            <p:nvSpPr>
              <p:cNvPr id="14349" name="Text Box 32"/>
              <p:cNvSpPr txBox="1">
                <a:spLocks noChangeArrowheads="1"/>
              </p:cNvSpPr>
              <p:nvPr/>
            </p:nvSpPr>
            <p:spPr bwMode="auto">
              <a:xfrm>
                <a:off x="8172450" y="1079500"/>
                <a:ext cx="944563" cy="296863"/>
              </a:xfrm>
              <a:prstGeom prst="rect">
                <a:avLst/>
              </a:prstGeom>
              <a:solidFill>
                <a:srgbClr val="92CDD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</a:pPr>
                <a:r>
                  <a:rPr lang="ru-RU" altLang="ru-RU" sz="1400" b="1" dirty="0" smtClean="0">
                    <a:latin typeface="Calibri" pitchFamily="34" charset="0"/>
                  </a:rPr>
                  <a:t>2015 </a:t>
                </a:r>
                <a:r>
                  <a:rPr lang="ru-RU" altLang="ru-RU" sz="1400" b="1" dirty="0">
                    <a:latin typeface="Calibri" pitchFamily="34" charset="0"/>
                  </a:rPr>
                  <a:t>год</a:t>
                </a:r>
                <a:endParaRPr lang="ru-RU" altLang="ru-RU" sz="1800" dirty="0">
                  <a:latin typeface="Arial" charset="0"/>
                </a:endParaRPr>
              </a:p>
            </p:txBody>
          </p:sp>
          <p:sp>
            <p:nvSpPr>
              <p:cNvPr id="14350" name="AutoShape 31"/>
              <p:cNvSpPr>
                <a:spLocks noChangeArrowheads="1"/>
              </p:cNvSpPr>
              <p:nvPr/>
            </p:nvSpPr>
            <p:spPr bwMode="auto">
              <a:xfrm>
                <a:off x="7589838" y="1447800"/>
                <a:ext cx="960437" cy="533400"/>
              </a:xfrm>
              <a:prstGeom prst="roundRect">
                <a:avLst>
                  <a:gd name="adj" fmla="val 16667"/>
                </a:avLst>
              </a:prstGeom>
              <a:solidFill>
                <a:srgbClr val="92CDDC"/>
              </a:solidFill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300"/>
                  </a:spcAft>
                </a:pPr>
                <a:r>
                  <a:rPr lang="ru-RU" altLang="ru-RU" sz="1000" u="sng" dirty="0">
                    <a:latin typeface="Calibri" pitchFamily="34" charset="0"/>
                  </a:rPr>
                  <a:t>Доходы</a:t>
                </a:r>
                <a:endParaRPr lang="ru-RU" altLang="ru-RU" sz="1000" u="sng" dirty="0"/>
              </a:p>
              <a:p>
                <a:pPr algn="ctr">
                  <a:spcAft>
                    <a:spcPts val="1000"/>
                  </a:spcAft>
                </a:pPr>
                <a:r>
                  <a:rPr lang="ru-RU" altLang="ru-RU" sz="1400" b="1" dirty="0">
                    <a:latin typeface="Calibri" pitchFamily="34" charset="0"/>
                  </a:rPr>
                  <a:t>147 645</a:t>
                </a:r>
              </a:p>
              <a:p>
                <a:endParaRPr lang="ru-RU" altLang="ru-RU" sz="1800" dirty="0">
                  <a:latin typeface="Arial" charset="0"/>
                </a:endParaRPr>
              </a:p>
            </p:txBody>
          </p:sp>
          <p:sp>
            <p:nvSpPr>
              <p:cNvPr id="14351" name="AutoShape 35"/>
              <p:cNvSpPr>
                <a:spLocks noChangeArrowheads="1"/>
              </p:cNvSpPr>
              <p:nvPr/>
            </p:nvSpPr>
            <p:spPr bwMode="auto">
              <a:xfrm>
                <a:off x="8645525" y="1444625"/>
                <a:ext cx="960438" cy="531813"/>
              </a:xfrm>
              <a:prstGeom prst="roundRect">
                <a:avLst>
                  <a:gd name="adj" fmla="val 16667"/>
                </a:avLst>
              </a:prstGeom>
              <a:solidFill>
                <a:srgbClr val="92CDDC"/>
              </a:solidFill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300"/>
                  </a:spcAft>
                </a:pPr>
                <a:r>
                  <a:rPr lang="ru-RU" altLang="ru-RU" sz="1000" u="sng" dirty="0">
                    <a:latin typeface="Calibri" pitchFamily="34" charset="0"/>
                  </a:rPr>
                  <a:t>Расходы</a:t>
                </a:r>
              </a:p>
              <a:p>
                <a:pPr algn="ctr">
                  <a:spcAft>
                    <a:spcPts val="1000"/>
                  </a:spcAft>
                </a:pPr>
                <a:r>
                  <a:rPr lang="ru-RU" altLang="ru-RU" sz="1400" b="1" dirty="0">
                    <a:latin typeface="Calibri" pitchFamily="34" charset="0"/>
                  </a:rPr>
                  <a:t>150 039</a:t>
                </a:r>
                <a:endParaRPr lang="ru-RU" altLang="ru-RU" sz="1400" b="1" dirty="0"/>
              </a:p>
              <a:p>
                <a:endParaRPr lang="ru-RU" altLang="ru-RU" sz="1800" dirty="0">
                  <a:latin typeface="Arial" charset="0"/>
                </a:endParaRPr>
              </a:p>
            </p:txBody>
          </p:sp>
          <p:sp>
            <p:nvSpPr>
              <p:cNvPr id="14352" name="AutoShape 33"/>
              <p:cNvSpPr>
                <a:spLocks noChangeArrowheads="1"/>
              </p:cNvSpPr>
              <p:nvPr/>
            </p:nvSpPr>
            <p:spPr bwMode="auto">
              <a:xfrm rot="10800000">
                <a:off x="8255000" y="2062163"/>
                <a:ext cx="709613" cy="388937"/>
              </a:xfrm>
              <a:custGeom>
                <a:avLst/>
                <a:gdLst>
                  <a:gd name="T0" fmla="*/ 2147483647 w 21600"/>
                  <a:gd name="T1" fmla="*/ 0 h 21600"/>
                  <a:gd name="T2" fmla="*/ 0 w 21600"/>
                  <a:gd name="T3" fmla="*/ 2147483647 h 21600"/>
                  <a:gd name="T4" fmla="*/ 2147483647 w 21600"/>
                  <a:gd name="T5" fmla="*/ 2147483647 h 21600"/>
                  <a:gd name="T6" fmla="*/ 2147483647 w 21600"/>
                  <a:gd name="T7" fmla="*/ 2147483647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2160 w 21600"/>
                  <a:gd name="T13" fmla="*/ 12343 h 21600"/>
                  <a:gd name="T14" fmla="*/ 19440 w 21600"/>
                  <a:gd name="T15" fmla="*/ 1851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00" y="0"/>
                    </a:moveTo>
                    <a:lnTo>
                      <a:pt x="6480" y="6171"/>
                    </a:lnTo>
                    <a:lnTo>
                      <a:pt x="8640" y="6171"/>
                    </a:lnTo>
                    <a:lnTo>
                      <a:pt x="8640" y="12343"/>
                    </a:lnTo>
                    <a:lnTo>
                      <a:pt x="4320" y="12343"/>
                    </a:lnTo>
                    <a:lnTo>
                      <a:pt x="4320" y="9257"/>
                    </a:lnTo>
                    <a:lnTo>
                      <a:pt x="0" y="15429"/>
                    </a:lnTo>
                    <a:lnTo>
                      <a:pt x="4320" y="21600"/>
                    </a:lnTo>
                    <a:lnTo>
                      <a:pt x="4320" y="18514"/>
                    </a:lnTo>
                    <a:lnTo>
                      <a:pt x="17280" y="18514"/>
                    </a:lnTo>
                    <a:lnTo>
                      <a:pt x="17280" y="21600"/>
                    </a:lnTo>
                    <a:lnTo>
                      <a:pt x="21600" y="15429"/>
                    </a:lnTo>
                    <a:lnTo>
                      <a:pt x="17280" y="9257"/>
                    </a:lnTo>
                    <a:lnTo>
                      <a:pt x="17280" y="12343"/>
                    </a:lnTo>
                    <a:lnTo>
                      <a:pt x="12960" y="12343"/>
                    </a:lnTo>
                    <a:lnTo>
                      <a:pt x="12960" y="6171"/>
                    </a:lnTo>
                    <a:lnTo>
                      <a:pt x="15120" y="6171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53" name="Oval 34"/>
              <p:cNvSpPr>
                <a:spLocks noChangeArrowheads="1"/>
              </p:cNvSpPr>
              <p:nvPr/>
            </p:nvSpPr>
            <p:spPr bwMode="auto">
              <a:xfrm>
                <a:off x="7956550" y="2530475"/>
                <a:ext cx="1284288" cy="630238"/>
              </a:xfrm>
              <a:prstGeom prst="ellipse">
                <a:avLst/>
              </a:prstGeom>
              <a:solidFill>
                <a:srgbClr val="92CDDC"/>
              </a:solidFill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300"/>
                  </a:spcAft>
                </a:pPr>
                <a:r>
                  <a:rPr lang="ru-RU" altLang="ru-RU" sz="1100" u="sng" dirty="0" smtClean="0"/>
                  <a:t>Дефицит</a:t>
                </a:r>
                <a:endParaRPr lang="ru-RU" altLang="ru-RU" sz="1100" u="sng" dirty="0"/>
              </a:p>
              <a:p>
                <a:pPr algn="ctr">
                  <a:spcAft>
                    <a:spcPts val="1000"/>
                  </a:spcAft>
                </a:pPr>
                <a:r>
                  <a:rPr lang="ru-RU" altLang="ru-RU" sz="1400" b="1" dirty="0">
                    <a:latin typeface="Calibri" pitchFamily="34" charset="0"/>
                  </a:rPr>
                  <a:t>2 </a:t>
                </a:r>
                <a:r>
                  <a:rPr lang="ru-RU" altLang="ru-RU" sz="1400" b="1" dirty="0" smtClean="0">
                    <a:latin typeface="Calibri" pitchFamily="34" charset="0"/>
                  </a:rPr>
                  <a:t>394</a:t>
                </a:r>
                <a:endParaRPr lang="ru-RU" altLang="ru-RU" sz="1400" b="1" dirty="0">
                  <a:latin typeface="Calibri" pitchFamily="34" charset="0"/>
                </a:endParaRPr>
              </a:p>
            </p:txBody>
          </p:sp>
        </p:grpSp>
        <p:sp>
          <p:nvSpPr>
            <p:cNvPr id="14355" name="TextBox 51"/>
            <p:cNvSpPr txBox="1">
              <a:spLocks noChangeArrowheads="1"/>
            </p:cNvSpPr>
            <p:nvPr/>
          </p:nvSpPr>
          <p:spPr bwMode="auto">
            <a:xfrm>
              <a:off x="795703" y="3429000"/>
              <a:ext cx="8301037" cy="32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ru-RU" sz="1500" b="1" u="sng" dirty="0">
                  <a:cs typeface="Times New Roman" pitchFamily="18" charset="0"/>
                </a:rPr>
                <a:t>ДИНАМИКА ФАКТИЧЕСКИХ ПОКАЗАТЕЛЕЙ БЮДЖЕТА ГОРОДА КЕДРОВОГО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625477" y="5383124"/>
            <a:ext cx="8119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2012 год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674018" y="5013175"/>
            <a:ext cx="8119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2013 год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598536" y="4876235"/>
            <a:ext cx="8119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2014 год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775238" y="4911886"/>
            <a:ext cx="8119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2015 год</a:t>
            </a:r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43" name="Диаграмма 4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1843741"/>
              </p:ext>
            </p:extLst>
          </p:nvPr>
        </p:nvGraphicFramePr>
        <p:xfrm>
          <a:off x="866067" y="3876826"/>
          <a:ext cx="8631151" cy="29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748376" y="5074426"/>
            <a:ext cx="7406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2013 год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97768" y="5095213"/>
            <a:ext cx="7406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2014 год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98753" y="5138710"/>
            <a:ext cx="7406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2015 год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58091" y="5153234"/>
            <a:ext cx="7406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2016 год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Blueprint%20bord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06"/>
            <a:ext cx="9929082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56688" y="90066"/>
            <a:ext cx="7429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Box 4"/>
          <p:cNvSpPr txBox="1">
            <a:spLocks noChangeArrowheads="1"/>
          </p:cNvSpPr>
          <p:nvPr/>
        </p:nvSpPr>
        <p:spPr bwMode="auto">
          <a:xfrm>
            <a:off x="0" y="188640"/>
            <a:ext cx="88692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cs typeface="Times New Roman" pitchFamily="18" charset="0"/>
              </a:rPr>
              <a:t>ИТОГИ ИСПОЛНЕНИЯ БЮДЖЕТА ГОРОДА КЕДРОВОГО ЗА </a:t>
            </a:r>
            <a:r>
              <a:rPr lang="ru-RU" sz="2000" b="1" dirty="0" smtClean="0">
                <a:solidFill>
                  <a:schemeClr val="bg1"/>
                </a:solidFill>
                <a:cs typeface="Times New Roman" pitchFamily="18" charset="0"/>
              </a:rPr>
              <a:t>2016 </a:t>
            </a:r>
            <a:r>
              <a:rPr lang="ru-RU" sz="2000" b="1" dirty="0">
                <a:solidFill>
                  <a:schemeClr val="bg1"/>
                </a:solidFill>
                <a:cs typeface="Times New Roman" pitchFamily="18" charset="0"/>
              </a:rPr>
              <a:t>ГОД</a:t>
            </a: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17AFB7-925E-46B4-A035-9E2B15EAEE32}" type="slidenum">
              <a:rPr lang="ru-RU"/>
              <a:pPr>
                <a:defRPr/>
              </a:pPr>
              <a:t>5</a:t>
            </a:fld>
            <a:endParaRPr lang="ru-RU"/>
          </a:p>
        </p:txBody>
      </p:sp>
      <p:graphicFrame>
        <p:nvGraphicFramePr>
          <p:cNvPr id="28" name="Схема 27"/>
          <p:cNvGraphicFramePr/>
          <p:nvPr>
            <p:extLst>
              <p:ext uri="{D42A27DB-BD31-4B8C-83A1-F6EECF244321}">
                <p14:modId xmlns:p14="http://schemas.microsoft.com/office/powerpoint/2010/main" val="2540555643"/>
              </p:ext>
            </p:extLst>
          </p:nvPr>
        </p:nvGraphicFramePr>
        <p:xfrm>
          <a:off x="5097016" y="1268760"/>
          <a:ext cx="4680520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35756454"/>
              </p:ext>
            </p:extLst>
          </p:nvPr>
        </p:nvGraphicFramePr>
        <p:xfrm>
          <a:off x="416496" y="836712"/>
          <a:ext cx="4680520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58185138"/>
              </p:ext>
            </p:extLst>
          </p:nvPr>
        </p:nvGraphicFramePr>
        <p:xfrm>
          <a:off x="416496" y="2132856"/>
          <a:ext cx="4680520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2432720" y="548680"/>
            <a:ext cx="5256584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500" b="1" u="sng" dirty="0" smtClean="0">
                <a:cs typeface="Times New Roman" pitchFamily="18" charset="0"/>
              </a:rPr>
              <a:t>СОСТОЯНИЕ МУНИЦИПАЛЬНОГО ДОЛГА</a:t>
            </a:r>
            <a:endParaRPr lang="ru-RU" sz="1500" b="1" u="sng" dirty="0"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64568" y="836712"/>
            <a:ext cx="86409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00FF"/>
                </a:solidFill>
              </a:rPr>
              <a:t>Долговые обязательства - бюджетный кредит от бюджета Томской области  </a:t>
            </a:r>
            <a:endParaRPr lang="ru-RU" sz="1600" b="1" dirty="0">
              <a:solidFill>
                <a:srgbClr val="0000FF"/>
              </a:solidFill>
            </a:endParaRPr>
          </a:p>
        </p:txBody>
      </p:sp>
      <p:sp>
        <p:nvSpPr>
          <p:cNvPr id="16" name="TextBox 3"/>
          <p:cNvSpPr txBox="1">
            <a:spLocks noChangeArrowheads="1"/>
          </p:cNvSpPr>
          <p:nvPr/>
        </p:nvSpPr>
        <p:spPr bwMode="auto">
          <a:xfrm>
            <a:off x="1712640" y="3284984"/>
            <a:ext cx="65849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1500" b="1" u="sng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ИСПОЛНЕНИЕ </a:t>
            </a:r>
            <a:r>
              <a:rPr lang="ru-RU" sz="15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ДОХОДОВ</a:t>
            </a:r>
            <a:endParaRPr lang="ru-RU" sz="1500" b="1" u="sng" dirty="0"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7617296" y="3212976"/>
            <a:ext cx="68421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 dirty="0">
                <a:cs typeface="Times New Roman" pitchFamily="18" charset="0"/>
              </a:rPr>
              <a:t>тыс.руб.</a:t>
            </a:r>
          </a:p>
        </p:txBody>
      </p:sp>
      <p:graphicFrame>
        <p:nvGraphicFramePr>
          <p:cNvPr id="14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60778"/>
              </p:ext>
            </p:extLst>
          </p:nvPr>
        </p:nvGraphicFramePr>
        <p:xfrm>
          <a:off x="1642790" y="3514542"/>
          <a:ext cx="6724650" cy="3514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0" y="-17463"/>
            <a:ext cx="9929082" cy="6875463"/>
            <a:chOff x="-62733" y="187538"/>
            <a:chExt cx="11033301" cy="6875463"/>
          </a:xfrm>
        </p:grpSpPr>
        <p:pic>
          <p:nvPicPr>
            <p:cNvPr id="11" name="Picture 3" descr="Blueprint%20borde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2733" y="187538"/>
              <a:ext cx="11033301" cy="6875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85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187721" y="231317"/>
              <a:ext cx="742950" cy="981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87" name="TextBox 4"/>
            <p:cNvSpPr txBox="1">
              <a:spLocks noChangeArrowheads="1"/>
            </p:cNvSpPr>
            <p:nvPr/>
          </p:nvSpPr>
          <p:spPr bwMode="auto">
            <a:xfrm>
              <a:off x="2" y="231317"/>
              <a:ext cx="1008202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2000" b="1" dirty="0">
                  <a:solidFill>
                    <a:schemeClr val="bg1"/>
                  </a:solidFill>
                  <a:cs typeface="Times New Roman" pitchFamily="18" charset="0"/>
                </a:rPr>
                <a:t>ИТОГИ ИСПОЛНЕНИЯ БЮДЖЕТА ГОРОДА КЕДРОВОГО ЗА </a:t>
              </a:r>
              <a:r>
                <a:rPr lang="ru-RU" sz="2000" b="1" dirty="0" smtClean="0">
                  <a:solidFill>
                    <a:schemeClr val="bg1"/>
                  </a:solidFill>
                  <a:cs typeface="Times New Roman" pitchFamily="18" charset="0"/>
                </a:rPr>
                <a:t>2016 </a:t>
              </a:r>
              <a:r>
                <a:rPr lang="ru-RU" sz="2000" b="1" dirty="0">
                  <a:solidFill>
                    <a:schemeClr val="bg1"/>
                  </a:solidFill>
                  <a:cs typeface="Times New Roman" pitchFamily="18" charset="0"/>
                </a:rPr>
                <a:t>ГОД</a:t>
              </a:r>
            </a:p>
          </p:txBody>
        </p:sp>
      </p:grpSp>
      <p:sp>
        <p:nvSpPr>
          <p:cNvPr id="16386" name="TextBox 3"/>
          <p:cNvSpPr txBox="1">
            <a:spLocks noChangeArrowheads="1"/>
          </p:cNvSpPr>
          <p:nvPr/>
        </p:nvSpPr>
        <p:spPr bwMode="auto">
          <a:xfrm>
            <a:off x="1712640" y="548680"/>
            <a:ext cx="65849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1500" b="1" u="sng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ИСПОЛНЕНИЕ НАЛОГОВЫХ И НЕНАЛОГОВЫХ ДОХОДОВ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A5507B-0E8F-4951-93FE-73ED0B7F5883}" type="slidenum">
              <a:rPr lang="ru-RU"/>
              <a:pPr>
                <a:defRPr/>
              </a:pPr>
              <a:t>6</a:t>
            </a:fld>
            <a:endParaRPr lang="ru-RU"/>
          </a:p>
        </p:txBody>
      </p:sp>
      <p:graphicFrame>
        <p:nvGraphicFramePr>
          <p:cNvPr id="16620" name="Group 2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4128075"/>
              </p:ext>
            </p:extLst>
          </p:nvPr>
        </p:nvGraphicFramePr>
        <p:xfrm>
          <a:off x="5241032" y="1196975"/>
          <a:ext cx="4464943" cy="5025678"/>
        </p:xfrm>
        <a:graphic>
          <a:graphicData uri="http://schemas.openxmlformats.org/drawingml/2006/table">
            <a:tbl>
              <a:tblPr/>
              <a:tblGrid>
                <a:gridCol w="3280668"/>
                <a:gridCol w="1184275"/>
              </a:tblGrid>
              <a:tr h="430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 показателя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Исполнено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5730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ИТОГО НАЛОГОВЫХ И НЕНАЛОГОВЫХ ДОХОДОВ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26 534,06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Налог на доходы физических лиц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8 082,06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477588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Налоги на товар (работы, услуги) реализуемые на территории РФ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2 308,82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Налоги на совокупный доход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2 841,86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1671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Налоги на имущество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377,34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Государственная пошлина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388,9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36073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Доходы от использования имущества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10 668,13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2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Платежи при пользовании природными ресурсами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68,76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50589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Доходы от оказания платных услуг (работ) и компенсации затрат государства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691,17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910,64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Штрафы, санкции, возмещение ущерба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140,57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Прочие неналоговые доходы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55,81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16416" name="Text Box 111"/>
          <p:cNvSpPr txBox="1">
            <a:spLocks noChangeArrowheads="1"/>
          </p:cNvSpPr>
          <p:nvPr/>
        </p:nvSpPr>
        <p:spPr bwMode="auto">
          <a:xfrm>
            <a:off x="8748713" y="860425"/>
            <a:ext cx="184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6417" name="Text Box 112"/>
          <p:cNvSpPr txBox="1">
            <a:spLocks noChangeArrowheads="1"/>
          </p:cNvSpPr>
          <p:nvPr/>
        </p:nvSpPr>
        <p:spPr bwMode="auto">
          <a:xfrm>
            <a:off x="8748713" y="981075"/>
            <a:ext cx="89852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1000" b="1" dirty="0" smtClean="0"/>
              <a:t>тыс. рублей</a:t>
            </a:r>
            <a:endParaRPr lang="ru-RU" sz="1000" b="1" dirty="0"/>
          </a:p>
        </p:txBody>
      </p:sp>
      <p:sp>
        <p:nvSpPr>
          <p:cNvPr id="16418" name="Text Box 223"/>
          <p:cNvSpPr txBox="1">
            <a:spLocks noChangeArrowheads="1"/>
          </p:cNvSpPr>
          <p:nvPr/>
        </p:nvSpPr>
        <p:spPr bwMode="auto">
          <a:xfrm>
            <a:off x="704850" y="1149350"/>
            <a:ext cx="41925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u="sng" dirty="0"/>
              <a:t>Доля налоговых и неналоговых доходов бюджета</a:t>
            </a:r>
          </a:p>
        </p:txBody>
      </p:sp>
      <p:graphicFrame>
        <p:nvGraphicFramePr>
          <p:cNvPr id="14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7113213"/>
              </p:ext>
            </p:extLst>
          </p:nvPr>
        </p:nvGraphicFramePr>
        <p:xfrm>
          <a:off x="0" y="1595454"/>
          <a:ext cx="5169024" cy="4627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Blueprint%20bord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414" y="17462"/>
            <a:ext cx="9929082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7663" y="17462"/>
            <a:ext cx="7429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TextBox 3"/>
          <p:cNvSpPr txBox="1">
            <a:spLocks noChangeArrowheads="1"/>
          </p:cNvSpPr>
          <p:nvPr/>
        </p:nvSpPr>
        <p:spPr bwMode="auto">
          <a:xfrm>
            <a:off x="1424608" y="548680"/>
            <a:ext cx="65849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1500" b="1" u="sng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ИСПОЛНЕНИЕ ДОХОДОВ ОТ ИСПОЛЬЗОВАНИЯ ИМУЩЕСТВА</a:t>
            </a:r>
          </a:p>
        </p:txBody>
      </p:sp>
      <p:sp>
        <p:nvSpPr>
          <p:cNvPr id="18435" name="TextBox 4"/>
          <p:cNvSpPr txBox="1">
            <a:spLocks noChangeArrowheads="1"/>
          </p:cNvSpPr>
          <p:nvPr/>
        </p:nvSpPr>
        <p:spPr bwMode="auto">
          <a:xfrm>
            <a:off x="117680" y="17462"/>
            <a:ext cx="89670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cs typeface="Times New Roman" pitchFamily="18" charset="0"/>
              </a:rPr>
              <a:t>ИТОГИ ИСПОЛНЕНИЯ БЮДЖЕТА ГОРОДА КЕДРОВОГО ЗА </a:t>
            </a:r>
            <a:r>
              <a:rPr lang="ru-RU" sz="2000" b="1" dirty="0" smtClean="0">
                <a:solidFill>
                  <a:schemeClr val="bg1"/>
                </a:solidFill>
                <a:cs typeface="Times New Roman" pitchFamily="18" charset="0"/>
              </a:rPr>
              <a:t>2016 </a:t>
            </a:r>
            <a:r>
              <a:rPr lang="ru-RU" sz="2000" b="1" dirty="0">
                <a:solidFill>
                  <a:schemeClr val="bg1"/>
                </a:solidFill>
                <a:cs typeface="Times New Roman" pitchFamily="18" charset="0"/>
              </a:rPr>
              <a:t>ГОД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550781-6347-4D55-9275-86D94F5EF905}" type="slidenum">
              <a:rPr lang="ru-RU"/>
              <a:pPr>
                <a:defRPr/>
              </a:pPr>
              <a:t>7</a:t>
            </a:fld>
            <a:endParaRPr lang="ru-RU"/>
          </a:p>
        </p:txBody>
      </p:sp>
      <p:sp>
        <p:nvSpPr>
          <p:cNvPr id="18437" name="Text Box 111"/>
          <p:cNvSpPr txBox="1">
            <a:spLocks noChangeArrowheads="1"/>
          </p:cNvSpPr>
          <p:nvPr/>
        </p:nvSpPr>
        <p:spPr bwMode="auto">
          <a:xfrm>
            <a:off x="8748713" y="860425"/>
            <a:ext cx="184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033120" y="4149080"/>
            <a:ext cx="3168355" cy="490104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0660372"/>
              </p:ext>
            </p:extLst>
          </p:nvPr>
        </p:nvGraphicFramePr>
        <p:xfrm>
          <a:off x="4953000" y="1844823"/>
          <a:ext cx="4536503" cy="2535184"/>
        </p:xfrm>
        <a:graphic>
          <a:graphicData uri="http://schemas.openxmlformats.org/drawingml/2006/table">
            <a:tbl>
              <a:tblPr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tblPr>
              <a:tblGrid>
                <a:gridCol w="2292062"/>
                <a:gridCol w="887249"/>
                <a:gridCol w="887249"/>
                <a:gridCol w="469943"/>
              </a:tblGrid>
              <a:tr h="6465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Наименование платежа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на 01.01.2016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на 01.01.2017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Темп роста, 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968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Доходы, получаемые в виде арендной либо иной платы за передачу в возмездное пользование  государственного и  муниципального имущества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2 571,1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smtClean="0">
                          <a:solidFill>
                            <a:schemeClr val="tx1"/>
                          </a:solidFill>
                          <a:latin typeface="Times New Roman"/>
                        </a:rPr>
                        <a:t>4 595,9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178,8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2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из них: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4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доходы от сдачи в аренду имущества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 </a:t>
                      </a:r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217,2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 </a:t>
                      </a:r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488,7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122,3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2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арендная плата за земли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1 353,9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3 107,2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229,5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5313040" y="1340768"/>
            <a:ext cx="4434355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00" b="1" dirty="0" smtClean="0">
                <a:solidFill>
                  <a:srgbClr val="000000"/>
                </a:solidFill>
                <a:latin typeface="Times New Roman"/>
              </a:rPr>
              <a:t>Задолженность по доходам от использования имущест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</a:rPr>
              <a:t>ва</a:t>
            </a:r>
            <a:endParaRPr lang="ru-RU" b="1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96785" y="947212"/>
            <a:ext cx="2663825" cy="1079500"/>
          </a:xfrm>
          <a:prstGeom prst="roundRect">
            <a:avLst/>
          </a:prstGeom>
          <a:gradFill>
            <a:gsLst>
              <a:gs pos="0">
                <a:srgbClr val="FFC000"/>
              </a:gs>
              <a:gs pos="39999">
                <a:srgbClr val="CC00FF"/>
              </a:gs>
              <a:gs pos="70000">
                <a:srgbClr val="33CCFF"/>
              </a:gs>
              <a:gs pos="100000">
                <a:srgbClr val="FFEBFA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Удельный вес в общем объеме налоговых и неналоговых доходов в </a:t>
            </a:r>
            <a:r>
              <a:rPr lang="ru-RU" sz="1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2016 </a:t>
            </a:r>
            <a:r>
              <a:rPr lang="ru-RU" sz="1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году – </a:t>
            </a:r>
            <a:r>
              <a:rPr lang="ru-RU" sz="1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40,2 </a:t>
            </a:r>
            <a:r>
              <a:rPr lang="ru-RU" sz="1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%</a:t>
            </a:r>
          </a:p>
        </p:txBody>
      </p:sp>
      <p:graphicFrame>
        <p:nvGraphicFramePr>
          <p:cNvPr id="15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8896780"/>
              </p:ext>
            </p:extLst>
          </p:nvPr>
        </p:nvGraphicFramePr>
        <p:xfrm>
          <a:off x="117680" y="2494950"/>
          <a:ext cx="5457060" cy="3702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Blueprint%20bord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463"/>
            <a:ext cx="9929082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29464" y="58737"/>
            <a:ext cx="7429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TextBox 4"/>
          <p:cNvSpPr txBox="1">
            <a:spLocks noChangeArrowheads="1"/>
          </p:cNvSpPr>
          <p:nvPr/>
        </p:nvSpPr>
        <p:spPr bwMode="auto">
          <a:xfrm>
            <a:off x="128464" y="332656"/>
            <a:ext cx="89754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cs typeface="Times New Roman" pitchFamily="18" charset="0"/>
              </a:rPr>
              <a:t>ИТОГИ ИСПОЛНЕНИЯ БЮДЖЕТА ГОРОДА КЕДРОВОГО ЗА </a:t>
            </a:r>
            <a:r>
              <a:rPr lang="ru-RU" sz="2000" b="1" dirty="0" smtClean="0">
                <a:solidFill>
                  <a:schemeClr val="bg1"/>
                </a:solidFill>
                <a:cs typeface="Times New Roman" pitchFamily="18" charset="0"/>
              </a:rPr>
              <a:t>2016 </a:t>
            </a:r>
            <a:r>
              <a:rPr lang="ru-RU" sz="2000" b="1" dirty="0">
                <a:solidFill>
                  <a:schemeClr val="bg1"/>
                </a:solidFill>
                <a:cs typeface="Times New Roman" pitchFamily="18" charset="0"/>
              </a:rPr>
              <a:t>ГОД</a:t>
            </a:r>
          </a:p>
        </p:txBody>
      </p:sp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2000250" y="662330"/>
            <a:ext cx="658495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15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БЕЗВОЗМЕЗДНЫЕ </a:t>
            </a:r>
            <a:r>
              <a:rPr lang="ru-RU" sz="15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ПОСТУПЛЕНИЯ</a:t>
            </a:r>
            <a:endParaRPr lang="ru-RU" sz="1500" b="1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560387" y="1284287"/>
            <a:ext cx="41925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Безвозмездные поступления </a:t>
            </a:r>
            <a:r>
              <a:rPr lang="ru-RU" sz="14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от других бюджетов бюджетной системы РФ</a:t>
            </a:r>
          </a:p>
        </p:txBody>
      </p:sp>
      <p:graphicFrame>
        <p:nvGraphicFramePr>
          <p:cNvPr id="30807" name="Group 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8787667"/>
              </p:ext>
            </p:extLst>
          </p:nvPr>
        </p:nvGraphicFramePr>
        <p:xfrm>
          <a:off x="5322595" y="1268760"/>
          <a:ext cx="4392612" cy="4627761"/>
        </p:xfrm>
        <a:graphic>
          <a:graphicData uri="http://schemas.openxmlformats.org/drawingml/2006/table">
            <a:tbl>
              <a:tblPr/>
              <a:tblGrid>
                <a:gridCol w="3095625"/>
                <a:gridCol w="1296987"/>
              </a:tblGrid>
              <a:tr h="646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Наименование показателя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      Исполнено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1255713">
                <a:tc>
                  <a:txBody>
                    <a:bodyPr/>
                    <a:lstStyle/>
                    <a:p>
                      <a:pPr marL="87313" marR="0" lvl="0" indent="87313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ИТОГО БЕЗВОЗМЕЗДНЫЕ ПОСТУПЛЕНИЯ ОТ ДРУГИХ БЮДЖЕТОВ БЮДЖЕТНОЙ СИСТЕМЫ РФ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123 364,79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470">
                <a:tc>
                  <a:txBody>
                    <a:bodyPr/>
                    <a:lstStyle/>
                    <a:p>
                      <a:pPr marL="87313" marR="0" lvl="0" indent="88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Дотации бюджетам субъектов Российской Федерации и муниципальных образований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48 484,00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87313" marR="0" lvl="0" indent="87313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Субсидии бюджетам бюджетной системы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11 778,15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marL="87313" marR="0" lvl="0" indent="87313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Субвенции бюджетам субъектов Российской Федерации и муниципальных образований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47 344,54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595313">
                <a:tc>
                  <a:txBody>
                    <a:bodyPr/>
                    <a:lstStyle/>
                    <a:p>
                      <a:pPr marL="87313" marR="0" lvl="0" indent="87313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15 758,10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8921750" y="1039813"/>
            <a:ext cx="68421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 dirty="0">
                <a:cs typeface="Times New Roman" pitchFamily="18" charset="0"/>
              </a:rPr>
              <a:t>тыс.руб.</a:t>
            </a:r>
          </a:p>
        </p:txBody>
      </p:sp>
      <p:graphicFrame>
        <p:nvGraphicFramePr>
          <p:cNvPr id="12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2128949"/>
              </p:ext>
            </p:extLst>
          </p:nvPr>
        </p:nvGraphicFramePr>
        <p:xfrm>
          <a:off x="-375592" y="1162844"/>
          <a:ext cx="6248400" cy="4972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Blueprint%20bord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29082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29464" y="50922"/>
            <a:ext cx="7429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extBox 4"/>
          <p:cNvSpPr txBox="1">
            <a:spLocks noChangeArrowheads="1"/>
          </p:cNvSpPr>
          <p:nvPr/>
        </p:nvSpPr>
        <p:spPr bwMode="auto">
          <a:xfrm>
            <a:off x="56456" y="0"/>
            <a:ext cx="92653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cs typeface="Times New Roman" pitchFamily="18" charset="0"/>
              </a:rPr>
              <a:t>ИТОГИ ИСПОЛНЕНИЯ БЮДЖЕТА ГОРОДА КЕДРОВОГО ЗА </a:t>
            </a:r>
            <a:r>
              <a:rPr lang="ru-RU" sz="2000" b="1" dirty="0" smtClean="0">
                <a:solidFill>
                  <a:schemeClr val="bg1"/>
                </a:solidFill>
                <a:cs typeface="Times New Roman" pitchFamily="18" charset="0"/>
              </a:rPr>
              <a:t>2016 </a:t>
            </a:r>
            <a:r>
              <a:rPr lang="ru-RU" sz="2000" b="1" dirty="0">
                <a:solidFill>
                  <a:schemeClr val="bg1"/>
                </a:solidFill>
                <a:cs typeface="Times New Roman" pitchFamily="18" charset="0"/>
              </a:rPr>
              <a:t>ГОД</a:t>
            </a:r>
          </a:p>
        </p:txBody>
      </p:sp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2648744" y="692696"/>
            <a:ext cx="432048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16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Прочие безвозмездные поступления</a:t>
            </a: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7761312" y="836712"/>
            <a:ext cx="68421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 dirty="0">
                <a:cs typeface="Times New Roman" pitchFamily="18" charset="0"/>
              </a:rPr>
              <a:t>тыс.руб.</a:t>
            </a: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1856656" y="404664"/>
            <a:ext cx="658495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15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БЕЗВОЗМЕЗДНЫЕ </a:t>
            </a:r>
            <a:r>
              <a:rPr lang="ru-RU" sz="15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ПОСТУПЛЕНИЯ</a:t>
            </a:r>
            <a:endParaRPr lang="ru-RU" sz="1500" b="1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2123179"/>
              </p:ext>
            </p:extLst>
          </p:nvPr>
        </p:nvGraphicFramePr>
        <p:xfrm>
          <a:off x="416496" y="1340768"/>
          <a:ext cx="9000999" cy="4739351"/>
        </p:xfrm>
        <a:graphic>
          <a:graphicData uri="http://schemas.openxmlformats.org/drawingml/2006/table">
            <a:tbl>
              <a:tblPr/>
              <a:tblGrid>
                <a:gridCol w="2439523"/>
                <a:gridCol w="5552019"/>
                <a:gridCol w="1009457"/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Плательщик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Цель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Поступило за 12 месяцев 2016 года</a:t>
                      </a:r>
                      <a:b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</a:br>
                      <a:endParaRPr lang="ru-RU" sz="12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60213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1 678,33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4526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ИП Градов Анатолий Викторович</a:t>
                      </a:r>
                      <a:b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</a:b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Плата по договору о взаимном сотрудничестве по социально-экономическому развитию и социально-экономическому партнерству на территории муниципального образования "г.Кедровый" от 18.12.2015 г. </a:t>
                      </a:r>
                      <a:b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</a:b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1 000,00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3399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ООО "Газпром трансгаз Томск»</a:t>
                      </a:r>
                      <a:b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</a:b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Благотворительное пожертвование по приказу от 19.04.2016 N345 на проведение мероприятий, приуроченных к празднованию Дня Победы и Дня семьи.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335,00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4526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ООО "Сибтранс-Аэро"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Оплата по Договору о взаимном сотрудничестве по социально-экономическому  развитию.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50,00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3031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ОАО "Томскнефть" ВНК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Благотворит. помощь на безвозмездной основе для материальной поддержки участников ВОВ, тружеников тыла и вдов участников ВОВ, дог. 22/Б от 14.06.2016 г.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250,00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6021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Прочие физ.лица и юр.лица</a:t>
                      </a:r>
                      <a:b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</a:b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Благотворительная помощь гражданам,пострадавшим от пожара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28,33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5466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ОГБОУДО "Областной центр дополнительного образования"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 Оплата за провед. районного конкурса юных велосипедистов "Безопасное колесо" дог.б/н от 01.06.16 пр.120 от 01.04.16 см.п.1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5,00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3031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ООО "Здоровье"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Обществу инвалидов г.Кедровый на приобретение памятных подарков Юбилярам.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10,00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11704</TotalTime>
  <Words>6801</Words>
  <Application>Microsoft Office PowerPoint</Application>
  <PresentationFormat>Лист A4 (210x297 мм)</PresentationFormat>
  <Paragraphs>1330</Paragraphs>
  <Slides>35</Slides>
  <Notes>31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9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***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***</dc:creator>
  <cp:lastModifiedBy>Пользователь</cp:lastModifiedBy>
  <cp:revision>608</cp:revision>
  <cp:lastPrinted>2017-06-07T02:06:43Z</cp:lastPrinted>
  <dcterms:created xsi:type="dcterms:W3CDTF">2015-06-15T10:09:09Z</dcterms:created>
  <dcterms:modified xsi:type="dcterms:W3CDTF">2017-06-07T03:17:19Z</dcterms:modified>
</cp:coreProperties>
</file>