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62" r:id="rId5"/>
    <p:sldId id="272" r:id="rId6"/>
    <p:sldId id="273" r:id="rId7"/>
    <p:sldId id="275" r:id="rId8"/>
    <p:sldId id="268" r:id="rId9"/>
    <p:sldId id="269" r:id="rId10"/>
    <p:sldId id="265" r:id="rId11"/>
    <p:sldId id="274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330B"/>
    <a:srgbClr val="B80000"/>
    <a:srgbClr val="31E61E"/>
    <a:srgbClr val="A66BD3"/>
    <a:srgbClr val="C8A4DC"/>
    <a:srgbClr val="8F47B7"/>
    <a:srgbClr val="9AC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411" autoAdjust="0"/>
  </p:normalViewPr>
  <p:slideViewPr>
    <p:cSldViewPr snapToGrid="0">
      <p:cViewPr varScale="1">
        <p:scale>
          <a:sx n="85" d="100"/>
          <a:sy n="85" d="100"/>
        </p:scale>
        <p:origin x="5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testpc\Docs\&#1041;&#1070;&#1044;&#1046;&#1045;&#1058;%20&#1043;&#1054;&#1056;&#1054;&#1044;&#1040;%20&#1050;&#1045;&#1044;&#1056;&#1054;&#1042;&#1054;&#1043;&#1054;\&#1041;&#1102;&#1076;&#1078;&#1077;&#1090;%20&#1076;&#1083;&#1103;%20&#1075;&#1088;&#1072;&#1078;&#1076;&#1072;&#1085;\&#1041;&#1102;&#1076;&#1078;&#1077;&#1090;%20&#1085;&#1072;%202019%20&#1075;&#1086;&#1076;\2019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r>
              <a:rPr lang="ru-RU"/>
              <a:t>Динамика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 (-) / Профицит (+)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  <c:pt idx="5">
                  <c:v>2016</c:v>
                </c:pt>
                <c:pt idx="6">
                  <c:v>2015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3559.210000000021</c:v>
                </c:pt>
                <c:pt idx="4">
                  <c:v>-3917.2600000000093</c:v>
                </c:pt>
                <c:pt idx="5">
                  <c:v>-3051.5200000000186</c:v>
                </c:pt>
                <c:pt idx="6">
                  <c:v>2393.640000000014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  <c:pt idx="5">
                  <c:v>2016</c:v>
                </c:pt>
                <c:pt idx="6">
                  <c:v>2015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116856.62</c:v>
                </c:pt>
                <c:pt idx="1">
                  <c:v>115345.18</c:v>
                </c:pt>
                <c:pt idx="2">
                  <c:v>143315.87</c:v>
                </c:pt>
                <c:pt idx="3">
                  <c:v>185726.73</c:v>
                </c:pt>
                <c:pt idx="4">
                  <c:v>163477.10999999999</c:v>
                </c:pt>
                <c:pt idx="5">
                  <c:v>146519.82999999999</c:v>
                </c:pt>
                <c:pt idx="6">
                  <c:v>150038.79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  <c:pt idx="5">
                  <c:v>2016</c:v>
                </c:pt>
                <c:pt idx="6">
                  <c:v>2015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116856.62</c:v>
                </c:pt>
                <c:pt idx="1">
                  <c:v>115345.18</c:v>
                </c:pt>
                <c:pt idx="2">
                  <c:v>143315.87</c:v>
                </c:pt>
                <c:pt idx="3">
                  <c:v>182167.52</c:v>
                </c:pt>
                <c:pt idx="4">
                  <c:v>167394.37</c:v>
                </c:pt>
                <c:pt idx="5">
                  <c:v>149571.35</c:v>
                </c:pt>
                <c:pt idx="6">
                  <c:v>147645.15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gapDepth val="267"/>
        <c:shape val="box"/>
        <c:axId val="325970560"/>
        <c:axId val="327250112"/>
        <c:axId val="0"/>
      </c:bar3DChart>
      <c:catAx>
        <c:axId val="325970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327250112"/>
        <c:crosses val="autoZero"/>
        <c:auto val="1"/>
        <c:lblAlgn val="ctr"/>
        <c:lblOffset val="100"/>
        <c:noMultiLvlLbl val="0"/>
      </c:catAx>
      <c:valAx>
        <c:axId val="3272501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25970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Номинальная начисленная заработная плата работников организаций</c:v>
                </c:pt>
              </c:strCache>
            </c:strRef>
          </c:tx>
          <c:spPr>
            <a:ln w="63500" cap="rnd">
              <a:solidFill>
                <a:srgbClr val="31E61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38213.9</c:v>
                </c:pt>
                <c:pt idx="1">
                  <c:v>40582</c:v>
                </c:pt>
                <c:pt idx="2">
                  <c:v>43117.7</c:v>
                </c:pt>
                <c:pt idx="3">
                  <c:v>46973</c:v>
                </c:pt>
                <c:pt idx="4">
                  <c:v>48143</c:v>
                </c:pt>
                <c:pt idx="5">
                  <c:v>49444</c:v>
                </c:pt>
                <c:pt idx="6">
                  <c:v>50680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9308728"/>
        <c:axId val="558916816"/>
      </c:lineChart>
      <c:catAx>
        <c:axId val="329308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558916816"/>
        <c:crosses val="autoZero"/>
        <c:auto val="1"/>
        <c:lblAlgn val="ctr"/>
        <c:lblOffset val="100"/>
        <c:noMultiLvlLbl val="0"/>
      </c:catAx>
      <c:valAx>
        <c:axId val="55891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329308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</c:v>
                </c:pt>
              </c:strCache>
            </c:strRef>
          </c:tx>
          <c:spPr>
            <a:solidFill>
              <a:srgbClr val="00B0F0"/>
            </a:solidFill>
          </c:spPr>
          <c:explosion val="6"/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8F47B7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5663391926021661"/>
                  <c:y val="1.88384396135301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6105653210036084"/>
                  <c:y val="-9.89018079710333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C00000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 счет межбюджетных трансфертов 
из областного бюджета
</c:v>
                </c:pt>
                <c:pt idx="1">
                  <c:v>За счет налоговых и неналоговых доходов, нецелевой финансовой  помощи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4557.7</c:v>
                </c:pt>
                <c:pt idx="1">
                  <c:v>35757.379999999997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6429188604672379"/>
          <c:w val="0.97457295673587518"/>
          <c:h val="0.338242699919232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597719902738687"/>
          <c:y val="0.42633344010610419"/>
          <c:w val="0.74761582593744158"/>
          <c:h val="0.694648330595067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оплаты труда</c:v>
                </c:pt>
              </c:strCache>
            </c:strRef>
          </c:tx>
          <c:spPr>
            <a:effectLst>
              <a:glow>
                <a:schemeClr val="accent1">
                  <a:alpha val="50000"/>
                </a:schemeClr>
              </a:glow>
              <a:softEdge rad="0"/>
            </a:effectLst>
          </c:spPr>
          <c:dPt>
            <c:idx val="0"/>
            <c:bubble3D val="0"/>
            <c:spPr>
              <a:solidFill>
                <a:srgbClr val="00B0F0"/>
              </a:solidFill>
              <a:ln w="6350">
                <a:solidFill>
                  <a:schemeClr val="lt1"/>
                </a:solidFill>
              </a:ln>
              <a:effectLst>
                <a:glow>
                  <a:schemeClr val="accent1">
                    <a:alpha val="50000"/>
                  </a:schemeClr>
                </a:glow>
                <a:softEdge rad="0"/>
              </a:effectLst>
            </c:spPr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>
                <a:glow>
                  <a:schemeClr val="accent1">
                    <a:alpha val="50000"/>
                  </a:schemeClr>
                </a:glow>
                <a:softEdge rad="0"/>
              </a:effectLst>
            </c:spPr>
          </c:dPt>
          <c:dPt>
            <c:idx val="2"/>
            <c:bubble3D val="0"/>
            <c:spPr>
              <a:solidFill>
                <a:srgbClr val="A66BD3"/>
              </a:solidFill>
              <a:ln w="19050">
                <a:solidFill>
                  <a:schemeClr val="lt1"/>
                </a:solidFill>
              </a:ln>
              <a:effectLst>
                <a:glow>
                  <a:schemeClr val="accent1">
                    <a:alpha val="50000"/>
                  </a:schemeClr>
                </a:glow>
                <a:softEdge rad="0"/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Обеспечение деятельности финансовых органов и органов финансового надзора</c:v>
                </c:pt>
                <c:pt idx="1">
                  <c:v>Другие общегосударственные вопросы</c:v>
                </c:pt>
                <c:pt idx="2">
                  <c:v>Функционирование местных администраций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0.1225</c:v>
                </c:pt>
                <c:pt idx="1">
                  <c:v>0.2</c:v>
                </c:pt>
                <c:pt idx="2">
                  <c:v>0.67749999999999999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39"/>
      </c:doughnutChart>
      <c:spPr>
        <a:noFill/>
        <a:ln>
          <a:noFill/>
        </a:ln>
        <a:effectLst>
          <a:glow>
            <a:schemeClr val="accent1">
              <a:alpha val="37000"/>
            </a:schemeClr>
          </a:glow>
          <a:softEdge rad="101600"/>
        </a:effectLst>
      </c:spPr>
    </c:plotArea>
    <c:legend>
      <c:legendPos val="t"/>
      <c:layout>
        <c:manualLayout>
          <c:xMode val="edge"/>
          <c:yMode val="edge"/>
          <c:x val="0.1272089991504283"/>
          <c:y val="7.5739077367276836E-2"/>
          <c:w val="0.82428541328171301"/>
          <c:h val="0.355670674568534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Вопросы местного значения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-0.60833333333333328"/>
                  <c:y val="-5.31249999999999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Monotype Corsiva" panose="03010101010201010101" pitchFamily="66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#,##0.00</c:formatCode>
                <c:ptCount val="1"/>
                <c:pt idx="0">
                  <c:v>34387.949999999997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Переданные государственные вопросы</c:v>
                </c:pt>
              </c:strCache>
            </c:strRef>
          </c:tx>
          <c:spPr>
            <a:solidFill>
              <a:srgbClr val="31E61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6.458333333333334E-2"/>
                  <c:y val="-1.87499999999999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Monotype Corsiva" panose="03010101010201010101" pitchFamily="66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#,##0.00</c:formatCode>
                <c:ptCount val="1"/>
                <c:pt idx="0">
                  <c:v>4557.7</c:v>
                </c:pt>
              </c:numCache>
            </c:numRef>
          </c:val>
          <c:shape val="cylinder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gapDepth val="107"/>
        <c:shape val="box"/>
        <c:axId val="674562464"/>
        <c:axId val="675213432"/>
        <c:axId val="0"/>
      </c:bar3DChart>
      <c:catAx>
        <c:axId val="674562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5213432"/>
        <c:crosses val="autoZero"/>
        <c:auto val="1"/>
        <c:lblAlgn val="ctr"/>
        <c:lblOffset val="100"/>
        <c:noMultiLvlLbl val="0"/>
      </c:catAx>
      <c:valAx>
        <c:axId val="675213432"/>
        <c:scaling>
          <c:orientation val="minMax"/>
        </c:scaling>
        <c:delete val="1"/>
        <c:axPos val="b"/>
        <c:numFmt formatCode="#,##0.00" sourceLinked="1"/>
        <c:majorTickMark val="none"/>
        <c:minorTickMark val="none"/>
        <c:tickLblPos val="nextTo"/>
        <c:crossAx val="674562464"/>
        <c:crosses val="autoZero"/>
        <c:crossBetween val="between"/>
      </c:valAx>
      <c:spPr>
        <a:noFill/>
        <a:ln>
          <a:noFill/>
        </a:ln>
        <a:effectLst>
          <a:softEdge rad="88900"/>
        </a:effectLst>
      </c:spPr>
    </c:plotArea>
    <c:legend>
      <c:legendPos val="b"/>
      <c:layout>
        <c:manualLayout>
          <c:xMode val="edge"/>
          <c:yMode val="edge"/>
          <c:x val="0.05"/>
          <c:y val="0.87042519685039377"/>
          <c:w val="0.9"/>
          <c:h val="7.28442421259842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 источникам финансирования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1E61E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3882101318826431"/>
                  <c:y val="9.678366567309156E-2"/>
                </c:manualLayout>
              </c:layout>
              <c:tx>
                <c:rich>
                  <a:bodyPr/>
                  <a:lstStyle/>
                  <a:p>
                    <a:fld id="{82BF61D6-A3AD-4FEF-B688-AB1DD4B4202D}" type="VALUE">
                      <a:rPr lang="ru-RU" smtClean="0"/>
                      <a:pPr/>
                      <a:t>[ЗНАЧЕНИЕ]</a:t>
                    </a:fld>
                    <a:r>
                      <a:rPr lang="ru-RU" dirty="0" smtClean="0"/>
                      <a:t> </a:t>
                    </a:r>
                    <a:r>
                      <a:rPr lang="ru-RU" dirty="0" err="1" smtClean="0"/>
                      <a:t>т.р</a:t>
                    </a:r>
                    <a:r>
                      <a:rPr lang="ru-RU" dirty="0" smtClean="0"/>
                      <a:t>.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8562083137316063"/>
                  <c:y val="-0.14033517687620475"/>
                </c:manualLayout>
              </c:layout>
              <c:tx>
                <c:rich>
                  <a:bodyPr/>
                  <a:lstStyle/>
                  <a:p>
                    <a:fld id="{E3844564-6314-4A9E-BF35-5EEBDE27CAAB}" type="VALUE">
                      <a:rPr lang="ru-RU" smtClean="0"/>
                      <a:pPr/>
                      <a:t>[ЗНАЧЕНИЕ]</a:t>
                    </a:fld>
                    <a:r>
                      <a:rPr lang="ru-RU" smtClean="0"/>
                      <a:t> т.р.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 счет средств местного бюджета</c:v>
                </c:pt>
                <c:pt idx="1">
                  <c:v>За счет средств областного бюджета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21811.03</c:v>
                </c:pt>
                <c:pt idx="1">
                  <c:v>47466.1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9546149690673205E-2"/>
          <c:y val="0.23126276265231996"/>
          <c:w val="0.33606346701497458"/>
          <c:h val="0.626032833510215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9200.68</c:v>
                </c:pt>
                <c:pt idx="1">
                  <c:v>8807.02</c:v>
                </c:pt>
                <c:pt idx="2">
                  <c:v>8807.02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173.3</c:v>
                </c:pt>
                <c:pt idx="1">
                  <c:v>173.3</c:v>
                </c:pt>
                <c:pt idx="2">
                  <c:v>173.3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2"/>
        <c:shape val="cylinder"/>
        <c:axId val="678066248"/>
        <c:axId val="678066640"/>
        <c:axId val="0"/>
      </c:bar3DChart>
      <c:catAx>
        <c:axId val="678066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678066640"/>
        <c:crosses val="autoZero"/>
        <c:auto val="1"/>
        <c:lblAlgn val="ctr"/>
        <c:lblOffset val="100"/>
        <c:noMultiLvlLbl val="0"/>
      </c:catAx>
      <c:valAx>
        <c:axId val="67806664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78066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650224547239882E-2"/>
          <c:y val="0.80269354846062324"/>
          <c:w val="0.95993743982119539"/>
          <c:h val="0.174148560001580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счет средств местного бюджета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счет средств областного бюджета</c:v>
                </c:pt>
              </c:strCache>
            </c:strRef>
          </c:tx>
          <c:spPr>
            <a:solidFill>
              <a:srgbClr val="31E61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676645592"/>
        <c:axId val="676645200"/>
        <c:axId val="0"/>
      </c:bar3DChart>
      <c:catAx>
        <c:axId val="676645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676645200"/>
        <c:crosses val="autoZero"/>
        <c:auto val="1"/>
        <c:lblAlgn val="ctr"/>
        <c:lblOffset val="100"/>
        <c:noMultiLvlLbl val="0"/>
      </c:catAx>
      <c:valAx>
        <c:axId val="6766452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645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счет средств федерального бюджета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323.2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счет средств областного бюджета</c:v>
                </c:pt>
              </c:strCache>
            </c:strRef>
          </c:tx>
          <c:spPr>
            <a:solidFill>
              <a:srgbClr val="31E61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3244.8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676644024"/>
        <c:axId val="676643632"/>
        <c:axId val="0"/>
      </c:bar3DChart>
      <c:catAx>
        <c:axId val="676644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676643632"/>
        <c:crosses val="autoZero"/>
        <c:auto val="1"/>
        <c:lblAlgn val="ctr"/>
        <c:lblOffset val="100"/>
        <c:noMultiLvlLbl val="0"/>
      </c:catAx>
      <c:valAx>
        <c:axId val="676643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644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r>
              <a:rPr lang="ru-RU" dirty="0"/>
              <a:t>Структура </a:t>
            </a:r>
            <a:r>
              <a:rPr lang="ru-RU" dirty="0" smtClean="0"/>
              <a:t>расходов (тыс. руб.)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71099454045885E-2"/>
          <c:y val="0.17758890850308429"/>
          <c:w val="0.89937101577664103"/>
          <c:h val="0.6662804623235321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счет средств областного бюджета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685.7</c:v>
                </c:pt>
                <c:pt idx="1">
                  <c:v>685.7</c:v>
                </c:pt>
                <c:pt idx="2">
                  <c:v>685.7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Зп счет средств местного бюджета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954.1</c:v>
                </c:pt>
                <c:pt idx="1">
                  <c:v>954.1</c:v>
                </c:pt>
                <c:pt idx="2">
                  <c:v>2348.6999999999998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71"/>
        <c:shape val="cylinder"/>
        <c:axId val="678056448"/>
        <c:axId val="678065072"/>
        <c:axId val="0"/>
      </c:bar3DChart>
      <c:catAx>
        <c:axId val="678056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678065072"/>
        <c:crosses val="autoZero"/>
        <c:auto val="1"/>
        <c:lblAlgn val="ctr"/>
        <c:lblOffset val="100"/>
        <c:noMultiLvlLbl val="0"/>
      </c:catAx>
      <c:valAx>
        <c:axId val="67806507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7805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dPt>
            <c:idx val="0"/>
            <c:bubble3D val="0"/>
            <c:explosion val="24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bevelB/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10"/>
            <c:spPr>
              <a:solidFill>
                <a:srgbClr val="31E61E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83,10%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10,63%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6,26%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Безвозмездные поступления</c:v>
                </c:pt>
                <c:pt idx="1">
                  <c:v>Налоговые доходы</c:v>
                </c:pt>
                <c:pt idx="2">
                  <c:v>Неналоговые доходы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0.76529999999999998</c:v>
                </c:pt>
                <c:pt idx="1">
                  <c:v>0.14499999999999999</c:v>
                </c:pt>
                <c:pt idx="2" formatCode="0%">
                  <c:v>0.09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i="0">
                <a:solidFill>
                  <a:schemeClr val="tx1"/>
                </a:solidFill>
                <a:latin typeface="Monotype Corsiva" panose="03010101010201010101" pitchFamily="66" charset="0"/>
              </a:defRPr>
            </a:pPr>
            <a:r>
              <a:rPr lang="ru-RU" sz="2000" i="0" dirty="0">
                <a:solidFill>
                  <a:schemeClr val="tx1"/>
                </a:solidFill>
                <a:latin typeface="Monotype Corsiva" panose="03010101010201010101" pitchFamily="66" charset="0"/>
              </a:rPr>
              <a:t>Безвозмездные</a:t>
            </a:r>
            <a:r>
              <a:rPr lang="ru-RU" sz="2000" i="0" baseline="0" dirty="0">
                <a:solidFill>
                  <a:schemeClr val="tx1"/>
                </a:solidFill>
                <a:latin typeface="Monotype Corsiva" panose="03010101010201010101" pitchFamily="66" charset="0"/>
              </a:rPr>
              <a:t> поступления</a:t>
            </a:r>
            <a:endParaRPr lang="ru-RU" sz="2000" i="0" dirty="0">
              <a:solidFill>
                <a:schemeClr val="tx1"/>
              </a:solidFill>
              <a:latin typeface="Monotype Corsiva" panose="03010101010201010101" pitchFamily="66" charset="0"/>
            </a:endParaRPr>
          </a:p>
        </c:rich>
      </c:tx>
      <c:layout>
        <c:manualLayout>
          <c:xMode val="edge"/>
          <c:yMode val="edge"/>
          <c:x val="0.35472945789595012"/>
          <c:y val="2.4108049879664286E-3"/>
        </c:manualLayout>
      </c:layout>
      <c:overlay val="0"/>
      <c:spPr>
        <a:solidFill>
          <a:srgbClr val="00B0F0"/>
        </a:solidFill>
        <a:scene3d>
          <a:camera prst="orthographicFront"/>
          <a:lightRig rig="threePt" dir="t"/>
        </a:scene3d>
        <a:sp3d>
          <a:bevelT/>
          <a:bevelB/>
        </a:sp3d>
      </c:spPr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777386502894652E-3"/>
          <c:y val="8.2815734989648032E-2"/>
          <c:w val="0.99722222222222212"/>
          <c:h val="0.675028441116991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'Z:\БЮДЖЕТ ГОРОДА КЕДРОВОГО\Бюджет для граждан\Бюджет на 2018 год\[2016.xls]Доходы'!$A$25</c:f>
              <c:strCache>
                <c:ptCount val="1"/>
                <c:pt idx="0">
                  <c:v>Дотации 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2.3862788963460106E-2"/>
                  <c:y val="-1.7486338797814211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Monotype Corsiva" panose="03010101010201010101" pitchFamily="66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>
                        <a:latin typeface="Monotype Corsiva" panose="03010101010201010101" pitchFamily="66" charset="0"/>
                      </a:rPr>
                      <a:t>48,31%</a:t>
                    </a:r>
                    <a:endParaRPr lang="en-US" dirty="0">
                      <a:latin typeface="Monotype Corsiva" panose="03010101010201010101" pitchFamily="66" charset="0"/>
                    </a:endParaRP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latin typeface="Monotype Corsiva" panose="03010101010201010101" pitchFamily="66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[1]Доходы!$C$25</c:f>
              <c:numCache>
                <c:formatCode>General</c:formatCode>
                <c:ptCount val="1"/>
                <c:pt idx="0">
                  <c:v>0.49053210797836871</c:v>
                </c:pt>
              </c:numCache>
            </c:numRef>
          </c:val>
        </c:ser>
        <c:ser>
          <c:idx val="1"/>
          <c:order val="1"/>
          <c:tx>
            <c:strRef>
              <c:f>'Z:\БЮДЖЕТ ГОРОДА КЕДРОВОГО\Бюджет для граждан\Бюджет на 2018 год\[2016.xls]Доходы'!$A$26</c:f>
              <c:strCache>
                <c:ptCount val="1"/>
                <c:pt idx="0">
                  <c:v>Субвенции 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5.3691275167785227E-2"/>
                  <c:y val="-2.185792349726777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Monotype Corsiva" panose="03010101010201010101" pitchFamily="66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>
                        <a:latin typeface="Monotype Corsiva" panose="03010101010201010101" pitchFamily="66" charset="0"/>
                      </a:rPr>
                      <a:t>46,16%</a:t>
                    </a:r>
                    <a:endParaRPr lang="en-US" dirty="0">
                      <a:latin typeface="Monotype Corsiva" panose="03010101010201010101" pitchFamily="66" charset="0"/>
                    </a:endParaRP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latin typeface="Monotype Corsiva" panose="03010101010201010101" pitchFamily="66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[1]Доходы!$C$26</c:f>
              <c:numCache>
                <c:formatCode>General</c:formatCode>
                <c:ptCount val="1"/>
                <c:pt idx="0">
                  <c:v>0.43796965593087778</c:v>
                </c:pt>
              </c:numCache>
            </c:numRef>
          </c:val>
        </c:ser>
        <c:ser>
          <c:idx val="2"/>
          <c:order val="2"/>
          <c:tx>
            <c:strRef>
              <c:f>'Z:\БЮДЖЕТ ГОРОДА КЕДРОВОГО\Бюджет для граждан\Бюджет на 2018 год\[2016.xls]Доходы'!$A$27</c:f>
              <c:strCache>
                <c:ptCount val="1"/>
                <c:pt idx="0">
                  <c:v>Субсидии 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2811334824757649E-2"/>
                  <c:y val="-5.2459016393442623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Monotype Corsiva" panose="03010101010201010101" pitchFamily="66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>
                        <a:latin typeface="Monotype Corsiva" panose="03010101010201010101" pitchFamily="66" charset="0"/>
                      </a:rPr>
                      <a:t>4,36%</a:t>
                    </a:r>
                    <a:endParaRPr lang="en-US" dirty="0">
                      <a:latin typeface="Monotype Corsiva" panose="03010101010201010101" pitchFamily="66" charset="0"/>
                    </a:endParaRP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latin typeface="Monotype Corsiva" panose="03010101010201010101" pitchFamily="66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[1]Доходы!$C$27</c:f>
              <c:numCache>
                <c:formatCode>General</c:formatCode>
                <c:ptCount val="1"/>
                <c:pt idx="0">
                  <c:v>5.0035018103523551E-2</c:v>
                </c:pt>
              </c:numCache>
            </c:numRef>
          </c:val>
        </c:ser>
        <c:ser>
          <c:idx val="3"/>
          <c:order val="3"/>
          <c:tx>
            <c:strRef>
              <c:f>'Z:\БЮДЖЕТ ГОРОДА КЕДРОВОГО\Бюджет для граждан\Бюджет на 2018 год\[2016.xls]Доходы'!$A$28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31E61E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9828486204325131E-2"/>
                  <c:y val="-5.2459016393442623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Monotype Corsiva" panose="03010101010201010101" pitchFamily="66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>
                        <a:latin typeface="Monotype Corsiva" panose="03010101010201010101" pitchFamily="66" charset="0"/>
                      </a:rPr>
                      <a:t>0,67%</a:t>
                    </a:r>
                    <a:endParaRPr lang="en-US" dirty="0">
                      <a:latin typeface="Monotype Corsiva" panose="03010101010201010101" pitchFamily="66" charset="0"/>
                    </a:endParaRP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latin typeface="Monotype Corsiva" panose="03010101010201010101" pitchFamily="66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[1]Доходы!$C$28</c:f>
              <c:numCache>
                <c:formatCode>General</c:formatCode>
                <c:ptCount val="1"/>
                <c:pt idx="0">
                  <c:v>1.9141062581159333E-2</c:v>
                </c:pt>
              </c:numCache>
            </c:numRef>
          </c:val>
        </c:ser>
        <c:ser>
          <c:idx val="4"/>
          <c:order val="4"/>
          <c:tx>
            <c:strRef>
              <c:f>'Z:\БЮДЖЕТ ГОРОДА КЕДРОВОГО\Бюджет для граждан\Бюджет на 2018 год\[2016.xls]Доходы'!$A$29</c:f>
              <c:strCache>
                <c:ptCount val="1"/>
                <c:pt idx="0">
                  <c:v>Прочие </c:v>
                </c:pt>
              </c:strCache>
            </c:strRef>
          </c:tx>
          <c:spPr>
            <a:solidFill>
              <a:srgbClr val="FF00FF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2811334824757649E-2"/>
                  <c:y val="-4.8087431693989074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Monotype Corsiva" panose="03010101010201010101" pitchFamily="66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>
                        <a:latin typeface="Monotype Corsiva" panose="03010101010201010101" pitchFamily="66" charset="0"/>
                      </a:rPr>
                      <a:t>0,5%</a:t>
                    </a:r>
                    <a:endParaRPr lang="en-US" dirty="0">
                      <a:latin typeface="Monotype Corsiva" panose="03010101010201010101" pitchFamily="66" charset="0"/>
                    </a:endParaRP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>
                    <a:latin typeface="Monotype Corsiva" panose="03010101010201010101" pitchFamily="66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[1]Доходы!$C$29</c:f>
              <c:numCache>
                <c:formatCode>General</c:formatCode>
                <c:ptCount val="1"/>
                <c:pt idx="0">
                  <c:v>2.3221554060706717E-3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27251288"/>
        <c:axId val="327251680"/>
        <c:axId val="0"/>
      </c:bar3DChart>
      <c:catAx>
        <c:axId val="327251288"/>
        <c:scaling>
          <c:orientation val="minMax"/>
        </c:scaling>
        <c:delete val="1"/>
        <c:axPos val="b"/>
        <c:majorTickMark val="out"/>
        <c:minorTickMark val="none"/>
        <c:tickLblPos val="none"/>
        <c:crossAx val="327251680"/>
        <c:crosses val="autoZero"/>
        <c:auto val="1"/>
        <c:lblAlgn val="ctr"/>
        <c:lblOffset val="100"/>
        <c:noMultiLvlLbl val="0"/>
      </c:catAx>
      <c:valAx>
        <c:axId val="32725168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3272512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1.252024847520178E-2"/>
          <c:y val="0.76633083907989774"/>
          <c:w val="0.98747975152479828"/>
          <c:h val="9.9512861944597852E-2"/>
        </c:manualLayout>
      </c:layout>
      <c:overlay val="0"/>
      <c:txPr>
        <a:bodyPr/>
        <a:lstStyle/>
        <a:p>
          <a:pPr>
            <a:defRPr sz="1050">
              <a:latin typeface="Monotype Corsiva" panose="03010101010201010101" pitchFamily="66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solidFill>
                  <a:schemeClr val="tx1"/>
                </a:solidFill>
              </a:defRPr>
            </a:pPr>
            <a:r>
              <a:rPr lang="ru-RU" sz="2000">
                <a:solidFill>
                  <a:schemeClr val="tx1"/>
                </a:solidFill>
              </a:rPr>
              <a:t>Неналоговые доходы</a:t>
            </a:r>
          </a:p>
        </c:rich>
      </c:tx>
      <c:layout>
        <c:manualLayout>
          <c:xMode val="edge"/>
          <c:yMode val="edge"/>
          <c:x val="0.35639303020069291"/>
          <c:y val="1.2485550085338717E-2"/>
        </c:manualLayout>
      </c:layout>
      <c:overlay val="0"/>
      <c:spPr>
        <a:solidFill>
          <a:srgbClr val="FFFF00"/>
        </a:solidFill>
        <a:scene3d>
          <a:camera prst="orthographicFront"/>
          <a:lightRig rig="threePt" dir="t"/>
        </a:scene3d>
        <a:sp3d>
          <a:bevelT/>
          <a:bevelB/>
        </a:sp3d>
      </c:spPr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9942171308013672E-2"/>
          <c:y val="0.10266478640017723"/>
          <c:w val="0.95191165717811843"/>
          <c:h val="0.685853938077374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'Z:\БЮДЖЕТ ГОРОДА КЕДРОВОГО\Бюджет для граждан\Бюджет на 2018 год\[2016.xls]Доходы'!$A$18</c:f>
              <c:strCache>
                <c:ptCount val="1"/>
                <c:pt idx="0">
                  <c:v>От использования имущества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6426426426426428E-2"/>
                  <c:y val="-2.1333327360748246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sz="1200" b="1" dirty="0" smtClean="0"/>
                      <a:t>90,32%</a:t>
                    </a:r>
                    <a:endParaRPr lang="en-US" sz="1200" b="1" dirty="0"/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[1]Доходы!$C$18</c:f>
              <c:numCache>
                <c:formatCode>General</c:formatCode>
                <c:ptCount val="1"/>
                <c:pt idx="0">
                  <c:v>0.88353863381858899</c:v>
                </c:pt>
              </c:numCache>
            </c:numRef>
          </c:val>
        </c:ser>
        <c:ser>
          <c:idx val="1"/>
          <c:order val="1"/>
          <c:tx>
            <c:strRef>
              <c:f>'Z:\БЮДЖЕТ ГОРОДА КЕДРОВОГО\Бюджет для граждан\Бюджет на 2018 год\[2016.xls]Доходы'!$A$19</c:f>
              <c:strCache>
                <c:ptCount val="1"/>
                <c:pt idx="0">
                  <c:v>От оказания платных услуг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6426426426426428E-2"/>
                  <c:y val="-1.7777772800623537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sz="1200" b="1" dirty="0" smtClean="0"/>
                      <a:t>6,68%</a:t>
                    </a:r>
                    <a:endParaRPr lang="en-US" sz="1200" b="1" dirty="0"/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[1]Доходы!$C$19</c:f>
              <c:numCache>
                <c:formatCode>General</c:formatCode>
                <c:ptCount val="1"/>
                <c:pt idx="0">
                  <c:v>7.7267637178051518E-2</c:v>
                </c:pt>
              </c:numCache>
            </c:numRef>
          </c:val>
        </c:ser>
        <c:ser>
          <c:idx val="2"/>
          <c:order val="2"/>
          <c:tx>
            <c:strRef>
              <c:f>'Z:\БЮДЖЕТ ГОРОДА КЕДРОВОГО\Бюджет для граждан\Бюджет на 2018 год\[2016.xls]Доходы'!$A$20</c:f>
              <c:strCache>
                <c:ptCount val="1"/>
                <c:pt idx="0">
                  <c:v>Штрафы, санкции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162162162162163E-2"/>
                  <c:y val="-1.0666943645300181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sz="1200" b="1" dirty="0" smtClean="0"/>
                      <a:t>2,53%</a:t>
                    </a:r>
                    <a:endParaRPr lang="en-US" sz="1200" b="1" dirty="0"/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[1]Доходы!$C$20</c:f>
              <c:numCache>
                <c:formatCode>General</c:formatCode>
                <c:ptCount val="1"/>
                <c:pt idx="0">
                  <c:v>2.3516237402015677E-2</c:v>
                </c:pt>
              </c:numCache>
            </c:numRef>
          </c:val>
        </c:ser>
        <c:ser>
          <c:idx val="3"/>
          <c:order val="3"/>
          <c:tx>
            <c:strRef>
              <c:f>'Z:\БЮДЖЕТ ГОРОДА КЕДРОВОГО\Бюджет для граждан\Бюджет на 2018 год\[2016.xls]Доходы'!$A$21</c:f>
              <c:strCache>
                <c:ptCount val="1"/>
                <c:pt idx="0">
                  <c:v>От реализации имущества</c:v>
                </c:pt>
              </c:strCache>
            </c:strRef>
          </c:tx>
          <c:spPr>
            <a:solidFill>
              <a:srgbClr val="31E61E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1231231231231234E-2"/>
                  <c:y val="-2.8444436480997662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sz="1200" b="1"/>
                      <a:t>0,22%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[1]Доходы!$C$21</c:f>
              <c:numCache>
                <c:formatCode>General</c:formatCode>
                <c:ptCount val="1"/>
                <c:pt idx="0">
                  <c:v>7.8387458006718928E-3</c:v>
                </c:pt>
              </c:numCache>
            </c:numRef>
          </c:val>
        </c:ser>
        <c:ser>
          <c:idx val="4"/>
          <c:order val="4"/>
          <c:tx>
            <c:strRef>
              <c:f>'Z:\БЮДЖЕТ ГОРОДА КЕДРОВОГО\Бюджет для граждан\Бюджет на 2018 год\[2016.xls]Доходы'!$A$22</c:f>
              <c:strCache>
                <c:ptCount val="1"/>
                <c:pt idx="0">
                  <c:v>За пользование природными ресурсами</c:v>
                </c:pt>
              </c:strCache>
            </c:strRef>
          </c:tx>
          <c:spPr>
            <a:solidFill>
              <a:srgbClr val="7030A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162162162162163E-2"/>
                  <c:y val="-2.1333327360748312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sz="1200" b="1"/>
                      <a:t>0,02%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[1]Доходы!$C$22</c:f>
              <c:numCache>
                <c:formatCode>General</c:formatCode>
                <c:ptCount val="1"/>
                <c:pt idx="0">
                  <c:v>5.5991041433370659E-3</c:v>
                </c:pt>
              </c:numCache>
            </c:numRef>
          </c:val>
        </c:ser>
        <c:ser>
          <c:idx val="5"/>
          <c:order val="5"/>
          <c:tx>
            <c:strRef>
              <c:f>'Z:\БЮДЖЕТ ГОРОДА КЕДРОВОГО\Бюджет для граждан\Бюджет на 2018 год\[2016.xls]Доходы'!$A$23</c:f>
              <c:strCache>
                <c:ptCount val="1"/>
                <c:pt idx="0">
                  <c:v>Прочие </c:v>
                </c:pt>
              </c:strCache>
            </c:strRef>
          </c:tx>
          <c:spPr>
            <a:solidFill>
              <a:schemeClr val="accent2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6426426426426518E-2"/>
                  <c:y val="-2.1333327360748246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sz="1200" b="1"/>
                      <a:t>0,00%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[1]Доходы!$C$23</c:f>
              <c:numCache>
                <c:formatCode>General</c:formatCode>
                <c:ptCount val="1"/>
                <c:pt idx="0">
                  <c:v>2.2396416573348264E-3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27249328"/>
        <c:axId val="327247760"/>
        <c:axId val="0"/>
      </c:bar3DChart>
      <c:catAx>
        <c:axId val="327249328"/>
        <c:scaling>
          <c:orientation val="minMax"/>
        </c:scaling>
        <c:delete val="1"/>
        <c:axPos val="b"/>
        <c:majorTickMark val="out"/>
        <c:minorTickMark val="none"/>
        <c:tickLblPos val="none"/>
        <c:crossAx val="327247760"/>
        <c:crosses val="autoZero"/>
        <c:auto val="1"/>
        <c:lblAlgn val="ctr"/>
        <c:lblOffset val="100"/>
        <c:noMultiLvlLbl val="0"/>
      </c:catAx>
      <c:valAx>
        <c:axId val="32724776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32724932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2.304082745888705E-2"/>
          <c:y val="0.79520366351923466"/>
          <c:w val="0.96886456837506318"/>
          <c:h val="0.182433467530112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Monotype Corsiva" panose="03010101010201010101" pitchFamily="66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2000"/>
              <a:t>Налоговые доходы</a:t>
            </a:r>
          </a:p>
        </c:rich>
      </c:tx>
      <c:layout>
        <c:manualLayout>
          <c:xMode val="edge"/>
          <c:yMode val="edge"/>
          <c:x val="0.3621535834590725"/>
          <c:y val="1.2491271172260687E-2"/>
        </c:manualLayout>
      </c:layout>
      <c:overlay val="0"/>
      <c:spPr>
        <a:solidFill>
          <a:srgbClr val="31E61E"/>
        </a:solidFill>
        <a:scene3d>
          <a:camera prst="orthographicFront"/>
          <a:lightRig rig="threePt" dir="t"/>
        </a:scene3d>
        <a:sp3d>
          <a:bevelT/>
          <a:bevelB/>
        </a:sp3d>
      </c:spPr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753268160320539E-2"/>
          <c:y val="0.10992740604294217"/>
          <c:w val="0.95191165717811843"/>
          <c:h val="0.659030230534824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'16'!$A$11</c:f>
              <c:strCache>
                <c:ptCount val="1"/>
                <c:pt idx="0">
                  <c:v>Налог на доходы ф.л.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6838432635534086E-2"/>
                  <c:y val="-1.116469448150543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64,61%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87869028448739"/>
                      <c:h val="6.1275711397629273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vertOverflow="overflow" horzOverflow="overflow" wrap="square">
                <a:no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val>
            <c:numRef>
              <c:f>'16'!$C$11</c:f>
              <c:numCache>
                <c:formatCode>0.00%</c:formatCode>
                <c:ptCount val="1"/>
                <c:pt idx="0">
                  <c:v>0.62931361764677252</c:v>
                </c:pt>
              </c:numCache>
            </c:numRef>
          </c:val>
        </c:ser>
        <c:ser>
          <c:idx val="1"/>
          <c:order val="1"/>
          <c:tx>
            <c:strRef>
              <c:f>'16'!$A$12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1470746108427276E-2"/>
                  <c:y val="7.4431296543368839E-3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dirty="0" smtClean="0"/>
                      <a:t>17,26%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8786902844874"/>
                      <c:h val="7.6161970706303178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'16'!$C$12</c:f>
              <c:numCache>
                <c:formatCode>0.00%</c:formatCode>
                <c:ptCount val="1"/>
                <c:pt idx="0">
                  <c:v>0.18096786350507379</c:v>
                </c:pt>
              </c:numCache>
            </c:numRef>
          </c:val>
        </c:ser>
        <c:ser>
          <c:idx val="2"/>
          <c:order val="2"/>
          <c:tx>
            <c:strRef>
              <c:f>'16'!$A$13</c:f>
              <c:strCache>
                <c:ptCount val="1"/>
                <c:pt idx="0">
                  <c:v>Акцизы 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6838432635533985E-2"/>
                  <c:y val="6.822790032356212E-17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dirty="0" smtClean="0"/>
                      <a:t>12,01%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'16'!$C$13</c:f>
              <c:numCache>
                <c:formatCode>0.00%</c:formatCode>
                <c:ptCount val="1"/>
                <c:pt idx="0">
                  <c:v>0.1272325122481362</c:v>
                </c:pt>
              </c:numCache>
            </c:numRef>
          </c:val>
        </c:ser>
        <c:ser>
          <c:idx val="3"/>
          <c:order val="3"/>
          <c:tx>
            <c:strRef>
              <c:f>'16'!$A$14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solidFill>
              <a:srgbClr val="31E61E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419216317767043E-2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dirty="0" smtClean="0"/>
                      <a:t>3,22%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'16'!$C$14</c:f>
              <c:numCache>
                <c:formatCode>0.00%</c:formatCode>
                <c:ptCount val="1"/>
                <c:pt idx="0">
                  <c:v>3.408409807409097E-2</c:v>
                </c:pt>
              </c:numCache>
            </c:numRef>
          </c:val>
        </c:ser>
        <c:ser>
          <c:idx val="4"/>
          <c:order val="4"/>
          <c:tx>
            <c:strRef>
              <c:f>'16'!$A$15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rgbClr val="7030A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1,98%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'16'!$C$15</c:f>
              <c:numCache>
                <c:formatCode>0.00%</c:formatCode>
                <c:ptCount val="1"/>
                <c:pt idx="0">
                  <c:v>2.0927173131559517E-2</c:v>
                </c:pt>
              </c:numCache>
            </c:numRef>
          </c:val>
        </c:ser>
        <c:ser>
          <c:idx val="5"/>
          <c:order val="5"/>
          <c:tx>
            <c:strRef>
              <c:f>'16'!$A$16</c:f>
              <c:strCache>
                <c:ptCount val="1"/>
                <c:pt idx="0">
                  <c:v>Налог на имущество ф.л.</c:v>
                </c:pt>
              </c:strCache>
            </c:strRef>
          </c:tx>
          <c:spPr>
            <a:solidFill>
              <a:schemeClr val="accent2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0,93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'16'!$C$16</c:f>
              <c:numCache>
                <c:formatCode>0.00%</c:formatCode>
                <c:ptCount val="1"/>
                <c:pt idx="0">
                  <c:v>7.4747353943670396E-3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27248152"/>
        <c:axId val="327247368"/>
        <c:axId val="0"/>
      </c:bar3DChart>
      <c:catAx>
        <c:axId val="327248152"/>
        <c:scaling>
          <c:orientation val="minMax"/>
        </c:scaling>
        <c:delete val="1"/>
        <c:axPos val="b"/>
        <c:majorTickMark val="out"/>
        <c:minorTickMark val="none"/>
        <c:tickLblPos val="none"/>
        <c:crossAx val="327247368"/>
        <c:crosses val="autoZero"/>
        <c:auto val="1"/>
        <c:lblAlgn val="ctr"/>
        <c:lblOffset val="100"/>
        <c:noMultiLvlLbl val="0"/>
      </c:catAx>
      <c:valAx>
        <c:axId val="327247368"/>
        <c:scaling>
          <c:orientation val="minMax"/>
        </c:scaling>
        <c:delete val="1"/>
        <c:axPos val="l"/>
        <c:majorGridlines/>
        <c:numFmt formatCode="0.00%" sourceLinked="1"/>
        <c:majorTickMark val="out"/>
        <c:minorTickMark val="none"/>
        <c:tickLblPos val="none"/>
        <c:crossAx val="32724815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5.3499985207163113E-2"/>
          <c:y val="0.79092483230247945"/>
          <c:w val="0.89836771611278055"/>
          <c:h val="0.183024299381932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Monotype Corsiva" panose="03010101010201010101" pitchFamily="66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shape val="cylinder"/>
        <c:axId val="329302848"/>
        <c:axId val="329303240"/>
        <c:axId val="0"/>
      </c:bar3DChart>
      <c:catAx>
        <c:axId val="329302848"/>
        <c:scaling>
          <c:orientation val="minMax"/>
        </c:scaling>
        <c:delete val="0"/>
        <c:axPos val="l"/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329303240"/>
        <c:crosses val="autoZero"/>
        <c:auto val="1"/>
        <c:lblAlgn val="ctr"/>
        <c:lblOffset val="100"/>
        <c:noMultiLvlLbl val="0"/>
      </c:catAx>
      <c:valAx>
        <c:axId val="32930324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3293028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543508010242908E-2"/>
          <c:y val="0.10264584653246298"/>
          <c:w val="0.91445647291760246"/>
          <c:h val="0.75548977287914854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'16'!$C$37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DB330B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cat>
            <c:numRef>
              <c:f>'16'!$B$38:$B$44</c:f>
              <c:numCache>
                <c:formatCode>@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'16'!$C$38:$C$44</c:f>
              <c:numCache>
                <c:formatCode>#,##0.00</c:formatCode>
                <c:ptCount val="7"/>
                <c:pt idx="0">
                  <c:v>28831.29</c:v>
                </c:pt>
                <c:pt idx="1">
                  <c:v>26534.1</c:v>
                </c:pt>
                <c:pt idx="2">
                  <c:v>33485.440000000002</c:v>
                </c:pt>
                <c:pt idx="3">
                  <c:v>22158.1</c:v>
                </c:pt>
                <c:pt idx="4">
                  <c:v>24216.17</c:v>
                </c:pt>
                <c:pt idx="5">
                  <c:v>24674.38</c:v>
                </c:pt>
                <c:pt idx="6">
                  <c:v>26204.32</c:v>
                </c:pt>
              </c:numCache>
            </c:numRef>
          </c:val>
        </c:ser>
        <c:ser>
          <c:idx val="1"/>
          <c:order val="1"/>
          <c:tx>
            <c:strRef>
              <c:f>'16'!$D$37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cat>
            <c:numRef>
              <c:f>'16'!$B$38:$B$44</c:f>
              <c:numCache>
                <c:formatCode>@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'16'!$D$38:$D$44</c:f>
              <c:numCache>
                <c:formatCode>#,##0.00</c:formatCode>
                <c:ptCount val="7"/>
                <c:pt idx="0">
                  <c:v>118813.86</c:v>
                </c:pt>
                <c:pt idx="1">
                  <c:v>123037.3</c:v>
                </c:pt>
                <c:pt idx="2">
                  <c:v>133908.93</c:v>
                </c:pt>
                <c:pt idx="3">
                  <c:v>160009.42000000001</c:v>
                </c:pt>
                <c:pt idx="4">
                  <c:v>119099.7</c:v>
                </c:pt>
                <c:pt idx="5">
                  <c:v>90670.8</c:v>
                </c:pt>
                <c:pt idx="6">
                  <c:v>90652.3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shape val="cylinder"/>
        <c:axId val="329304416"/>
        <c:axId val="329304808"/>
        <c:axId val="0"/>
      </c:bar3DChart>
      <c:catAx>
        <c:axId val="329304416"/>
        <c:scaling>
          <c:orientation val="minMax"/>
        </c:scaling>
        <c:delete val="0"/>
        <c:axPos val="l"/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9304808"/>
        <c:crosses val="autoZero"/>
        <c:auto val="1"/>
        <c:lblAlgn val="ctr"/>
        <c:lblOffset val="100"/>
        <c:noMultiLvlLbl val="0"/>
      </c:catAx>
      <c:valAx>
        <c:axId val="32930480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3293044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spPr>
            <a:ln w="63500" cap="rnd">
              <a:solidFill>
                <a:srgbClr val="31E61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3356</c:v>
                </c:pt>
                <c:pt idx="1">
                  <c:v>3275</c:v>
                </c:pt>
                <c:pt idx="2">
                  <c:v>3224</c:v>
                </c:pt>
                <c:pt idx="3">
                  <c:v>3180</c:v>
                </c:pt>
                <c:pt idx="4">
                  <c:v>3150</c:v>
                </c:pt>
                <c:pt idx="5">
                  <c:v>3100</c:v>
                </c:pt>
                <c:pt idx="6">
                  <c:v>3050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9306376"/>
        <c:axId val="329306768"/>
      </c:lineChart>
      <c:catAx>
        <c:axId val="329306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329306768"/>
        <c:crosses val="autoZero"/>
        <c:auto val="1"/>
        <c:lblAlgn val="ctr"/>
        <c:lblOffset val="100"/>
        <c:noMultiLvlLbl val="0"/>
      </c:catAx>
      <c:valAx>
        <c:axId val="329306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329306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безработных, зарегистрированных в государственных учреждениях службы занятости населения</c:v>
                </c:pt>
              </c:strCache>
            </c:strRef>
          </c:tx>
          <c:spPr>
            <a:ln w="63500" cap="rnd">
              <a:solidFill>
                <a:srgbClr val="31E61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115</c:v>
                </c:pt>
                <c:pt idx="1">
                  <c:v>120</c:v>
                </c:pt>
                <c:pt idx="2">
                  <c:v>83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80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9307552"/>
        <c:axId val="329307944"/>
      </c:lineChart>
      <c:catAx>
        <c:axId val="32930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329307944"/>
        <c:crosses val="autoZero"/>
        <c:auto val="1"/>
        <c:lblAlgn val="ctr"/>
        <c:lblOffset val="100"/>
        <c:noMultiLvlLbl val="0"/>
      </c:catAx>
      <c:valAx>
        <c:axId val="329307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329307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512BC0-8302-4C11-B7C0-F6BB5E18241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AC17F9-7C02-4A6D-9F0C-D5F16A654A8D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dirty="0" smtClean="0">
              <a:solidFill>
                <a:srgbClr val="000000"/>
              </a:solidFill>
              <a:latin typeface="Monotype Corsiva" panose="03010101010201010101" pitchFamily="66" charset="0"/>
            </a:rPr>
            <a:t>Налоговые</a:t>
          </a:r>
          <a:endParaRPr lang="ru-RU" dirty="0">
            <a:solidFill>
              <a:srgbClr val="000000"/>
            </a:solidFill>
            <a:latin typeface="Monotype Corsiva" panose="03010101010201010101" pitchFamily="66" charset="0"/>
          </a:endParaRPr>
        </a:p>
      </dgm:t>
    </dgm:pt>
    <dgm:pt modelId="{952B1AEC-0D90-4717-AFFA-2615C61C06DC}" type="parTrans" cxnId="{65095EA2-70C2-46D2-AFB9-746E5AE54D54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98D5467A-E438-4EED-A321-C1743FAF2C41}" type="sibTrans" cxnId="{65095EA2-70C2-46D2-AFB9-746E5AE54D54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6E2764F-62F6-4CF5-88CF-B6E878A70FC0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Собственные налоговые доходы от местных налогов и сборов, определенные налоговым законодательством Российской Федерации.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8CB991B7-7D0C-4AD6-89C0-045C26142C77}" type="parTrans" cxnId="{D696357E-84A6-4C6B-A0E3-7F05A6A28456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B2CF8FB5-58C8-486A-8EB7-E734B32E87EF}" type="sibTrans" cxnId="{D696357E-84A6-4C6B-A0E3-7F05A6A28456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4C6C4EE0-F59F-408D-98E2-071B97A76A88}">
      <dgm:prSet phldrT="[Текст]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dirty="0" smtClean="0">
              <a:solidFill>
                <a:srgbClr val="000000"/>
              </a:solidFill>
              <a:latin typeface="Monotype Corsiva" panose="03010101010201010101" pitchFamily="66" charset="0"/>
            </a:rPr>
            <a:t>Неналоговые</a:t>
          </a:r>
          <a:endParaRPr lang="ru-RU" dirty="0">
            <a:solidFill>
              <a:srgbClr val="000000"/>
            </a:solidFill>
            <a:latin typeface="Monotype Corsiva" panose="03010101010201010101" pitchFamily="66" charset="0"/>
          </a:endParaRPr>
        </a:p>
      </dgm:t>
    </dgm:pt>
    <dgm:pt modelId="{8E1A9265-EE8D-4F88-A9F6-DC993CAB6B67}" type="parTrans" cxnId="{20C3A31F-502E-443F-8259-B31742E6AA1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31F459A5-252E-464C-AEEB-671BDB24D905}" type="sibTrans" cxnId="{20C3A31F-502E-443F-8259-B31742E6AA1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56D81299-796A-4C33-B3F8-ABBA2A342FA3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Собственные доходы, включающие в себя: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A6FB7552-95AA-48BC-8FCB-4E46D0B40940}" type="parTrans" cxnId="{E4A422EE-D917-44E2-8677-7D1515AC217A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222885F-DAA1-42A6-92F7-738289998825}" type="sibTrans" cxnId="{E4A422EE-D917-44E2-8677-7D1515AC217A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9A3E8B64-BAB9-4B93-9B05-5D21E9364C04}">
      <dgm:prSet phldrT="[Текст]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b="0" cap="none" spc="0" dirty="0" smtClean="0">
              <a:ln w="0"/>
              <a:solidFill>
                <a:schemeClr val="tx1"/>
              </a:solidFill>
              <a:effectLst/>
              <a:latin typeface="Monotype Corsiva" panose="03010101010201010101" pitchFamily="66" charset="0"/>
            </a:rPr>
            <a:t>Безвозмездные</a:t>
          </a:r>
          <a:r>
            <a:rPr lang="ru-RU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rPr>
            <a:t> </a:t>
          </a:r>
          <a:r>
            <a:rPr lang="ru-RU" b="0" cap="none" spc="0" dirty="0" smtClean="0">
              <a:ln w="0"/>
              <a:solidFill>
                <a:schemeClr val="tx1"/>
              </a:solidFill>
              <a:effectLst/>
              <a:latin typeface="Monotype Corsiva" panose="03010101010201010101" pitchFamily="66" charset="0"/>
            </a:rPr>
            <a:t>поступления</a:t>
          </a:r>
          <a:endParaRPr lang="ru-RU" b="0" cap="none" spc="0" dirty="0">
            <a:ln w="0"/>
            <a:solidFill>
              <a:schemeClr val="tx1"/>
            </a:solidFill>
            <a:effectLst/>
            <a:latin typeface="Monotype Corsiva" panose="03010101010201010101" pitchFamily="66" charset="0"/>
          </a:endParaRPr>
        </a:p>
      </dgm:t>
    </dgm:pt>
    <dgm:pt modelId="{EEE02A26-CD0F-4F50-892C-A9BD949723CE}" type="parTrans" cxnId="{C70F5299-C4AD-4586-809E-479F3263148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5F62A975-1074-44D1-B0E6-9F4B2CACECE3}" type="sibTrans" cxnId="{C70F5299-C4AD-4586-809E-479F3263148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1432B01A-7392-467F-8C75-8FD0E6421E19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Поступления из областного бюджета межбюджетных трансфертов  виде дотаций, субсидий, субвенции и иных межбюджетных трансфертов, а также безвозмездные поступления от физических и юридических лиц, в том числе добровольные пожертвования.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54AD397D-2641-4EDC-8AB7-CA9F14C24D02}" type="parTrans" cxnId="{2CA4E415-4FAE-42BD-B49C-D5C85CE4247B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7EA43448-6A37-4969-A520-74F687298E9D}" type="sibTrans" cxnId="{2CA4E415-4FAE-42BD-B49C-D5C85CE4247B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5EF635B-F384-4A2C-AA71-802165CBD750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Доходы от использования и продажи имущества;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EAE44EBC-6E86-41B8-B27A-6C0B4B43E1D1}" type="parTrans" cxnId="{83A54634-FBA4-44D6-87CF-C611EFABA2C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54E7FA4-E5D7-45E5-A05B-12D94926971B}" type="sibTrans" cxnId="{83A54634-FBA4-44D6-87CF-C611EFABA2C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FAA7D695-E350-422F-BA7B-6FF5980F38BD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Платные услуги от бюджетных учреждений;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E1AE3239-264F-4F3E-A530-071E06219322}" type="parTrans" cxnId="{D0666089-41FC-462F-924F-333660F0832B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6BF4451D-DCB3-41B4-A9D4-6F1602AE2C5F}" type="sibTrans" cxnId="{D0666089-41FC-462F-924F-333660F0832B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239A9C81-B8FC-491B-9A73-B4AAF9FD2C9D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Штрафы за нарушения законодательства;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050FF359-C04C-49DB-A32D-CA29923E6715}" type="parTrans" cxnId="{8B01DFE1-EE50-4184-B8BA-00CEB582155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43EE0754-87F6-4373-80F6-03DEC222EC2B}" type="sibTrans" cxnId="{8B01DFE1-EE50-4184-B8BA-00CEB582155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057385D-B872-4163-929E-E4C72F88ED76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Иные неналоговые доходы.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5BACF212-FED5-46B5-9479-22ECEEE97191}" type="parTrans" cxnId="{B3C0E81E-457B-4452-9E09-EC89321F60FC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7DD34A6-3E16-4120-B345-156C1FAA99F1}" type="sibTrans" cxnId="{B3C0E81E-457B-4452-9E09-EC89321F60FC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2EBA1C54-3164-4896-A04D-FA1305B8DB66}" type="pres">
      <dgm:prSet presAssocID="{B3512BC0-8302-4C11-B7C0-F6BB5E18241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8A8E00-9522-4FC7-B205-8D6B7167E369}" type="pres">
      <dgm:prSet presAssocID="{A9AC17F9-7C02-4A6D-9F0C-D5F16A654A8D}" presName="linNode" presStyleCnt="0"/>
      <dgm:spPr/>
    </dgm:pt>
    <dgm:pt modelId="{3C32B88E-B4C3-4BE1-8719-55B353ACCFC9}" type="pres">
      <dgm:prSet presAssocID="{A9AC17F9-7C02-4A6D-9F0C-D5F16A654A8D}" presName="parentText" presStyleLbl="node1" presStyleIdx="0" presStyleCnt="3" custLinFactNeighborY="-44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447527-1463-4A7B-9C7A-69130D8C73DA}" type="pres">
      <dgm:prSet presAssocID="{A9AC17F9-7C02-4A6D-9F0C-D5F16A654A8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EAC546-09F2-4CC4-A5F4-5FC633097FA1}" type="pres">
      <dgm:prSet presAssocID="{98D5467A-E438-4EED-A321-C1743FAF2C41}" presName="sp" presStyleCnt="0"/>
      <dgm:spPr/>
    </dgm:pt>
    <dgm:pt modelId="{CFEC4D3D-10C1-430A-BCDA-D4614612E5A3}" type="pres">
      <dgm:prSet presAssocID="{4C6C4EE0-F59F-408D-98E2-071B97A76A88}" presName="linNode" presStyleCnt="0"/>
      <dgm:spPr/>
    </dgm:pt>
    <dgm:pt modelId="{CB16612B-0B29-4355-90D6-B569B78F88DA}" type="pres">
      <dgm:prSet presAssocID="{4C6C4EE0-F59F-408D-98E2-071B97A76A8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5ABB7-0ACF-48BA-8B2B-CFA14BFEF800}" type="pres">
      <dgm:prSet presAssocID="{4C6C4EE0-F59F-408D-98E2-071B97A76A88}" presName="descendantText" presStyleLbl="alignAccFollowNode1" presStyleIdx="1" presStyleCnt="3" custScaleY="1442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0BC9D0-2C40-4B94-B6F2-5BF0E82D6FDF}" type="pres">
      <dgm:prSet presAssocID="{31F459A5-252E-464C-AEEB-671BDB24D905}" presName="sp" presStyleCnt="0"/>
      <dgm:spPr/>
    </dgm:pt>
    <dgm:pt modelId="{7F790D39-637A-4326-BC8D-3D1C2811C98B}" type="pres">
      <dgm:prSet presAssocID="{9A3E8B64-BAB9-4B93-9B05-5D21E9364C04}" presName="linNode" presStyleCnt="0"/>
      <dgm:spPr/>
    </dgm:pt>
    <dgm:pt modelId="{3D9135DC-0E7A-4659-8D63-E7245A6A6DCF}" type="pres">
      <dgm:prSet presAssocID="{9A3E8B64-BAB9-4B93-9B05-5D21E9364C04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B07152-D134-4C08-A9BB-A64C07750F9B}" type="pres">
      <dgm:prSet presAssocID="{9A3E8B64-BAB9-4B93-9B05-5D21E9364C04}" presName="descendantText" presStyleLbl="alignAccFollowNode1" presStyleIdx="2" presStyleCnt="3" custScaleY="116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01DFE1-EE50-4184-B8BA-00CEB5821558}" srcId="{4C6C4EE0-F59F-408D-98E2-071B97A76A88}" destId="{239A9C81-B8FC-491B-9A73-B4AAF9FD2C9D}" srcOrd="3" destOrd="0" parTransId="{050FF359-C04C-49DB-A32D-CA29923E6715}" sibTransId="{43EE0754-87F6-4373-80F6-03DEC222EC2B}"/>
    <dgm:cxn modelId="{C70F5299-C4AD-4586-809E-479F32631487}" srcId="{B3512BC0-8302-4C11-B7C0-F6BB5E18241A}" destId="{9A3E8B64-BAB9-4B93-9B05-5D21E9364C04}" srcOrd="2" destOrd="0" parTransId="{EEE02A26-CD0F-4F50-892C-A9BD949723CE}" sibTransId="{5F62A975-1074-44D1-B0E6-9F4B2CACECE3}"/>
    <dgm:cxn modelId="{9B8055B3-A4B9-46CE-A2CF-D925E6A46647}" type="presOf" srcId="{239A9C81-B8FC-491B-9A73-B4AAF9FD2C9D}" destId="{3945ABB7-0ACF-48BA-8B2B-CFA14BFEF800}" srcOrd="0" destOrd="3" presId="urn:microsoft.com/office/officeart/2005/8/layout/vList5"/>
    <dgm:cxn modelId="{5642F89E-0177-413A-AA82-EDB75E0D0A8C}" type="presOf" srcId="{A9AC17F9-7C02-4A6D-9F0C-D5F16A654A8D}" destId="{3C32B88E-B4C3-4BE1-8719-55B353ACCFC9}" srcOrd="0" destOrd="0" presId="urn:microsoft.com/office/officeart/2005/8/layout/vList5"/>
    <dgm:cxn modelId="{B31F936E-7A68-428F-A549-6568405DAC2E}" type="presOf" srcId="{4C6C4EE0-F59F-408D-98E2-071B97A76A88}" destId="{CB16612B-0B29-4355-90D6-B569B78F88DA}" srcOrd="0" destOrd="0" presId="urn:microsoft.com/office/officeart/2005/8/layout/vList5"/>
    <dgm:cxn modelId="{7A8C4100-B6D4-47A3-A811-DC86893C6254}" type="presOf" srcId="{56D81299-796A-4C33-B3F8-ABBA2A342FA3}" destId="{3945ABB7-0ACF-48BA-8B2B-CFA14BFEF800}" srcOrd="0" destOrd="0" presId="urn:microsoft.com/office/officeart/2005/8/layout/vList5"/>
    <dgm:cxn modelId="{20C3A31F-502E-443F-8259-B31742E6AA18}" srcId="{B3512BC0-8302-4C11-B7C0-F6BB5E18241A}" destId="{4C6C4EE0-F59F-408D-98E2-071B97A76A88}" srcOrd="1" destOrd="0" parTransId="{8E1A9265-EE8D-4F88-A9F6-DC993CAB6B67}" sibTransId="{31F459A5-252E-464C-AEEB-671BDB24D905}"/>
    <dgm:cxn modelId="{EFAFC29B-E47B-4547-94A7-77E85C65FE96}" type="presOf" srcId="{FAA7D695-E350-422F-BA7B-6FF5980F38BD}" destId="{3945ABB7-0ACF-48BA-8B2B-CFA14BFEF800}" srcOrd="0" destOrd="2" presId="urn:microsoft.com/office/officeart/2005/8/layout/vList5"/>
    <dgm:cxn modelId="{49AA90FD-7678-4162-BFA0-8E79CA60026D}" type="presOf" srcId="{05EF635B-F384-4A2C-AA71-802165CBD750}" destId="{3945ABB7-0ACF-48BA-8B2B-CFA14BFEF800}" srcOrd="0" destOrd="1" presId="urn:microsoft.com/office/officeart/2005/8/layout/vList5"/>
    <dgm:cxn modelId="{65095EA2-70C2-46D2-AFB9-746E5AE54D54}" srcId="{B3512BC0-8302-4C11-B7C0-F6BB5E18241A}" destId="{A9AC17F9-7C02-4A6D-9F0C-D5F16A654A8D}" srcOrd="0" destOrd="0" parTransId="{952B1AEC-0D90-4717-AFFA-2615C61C06DC}" sibTransId="{98D5467A-E438-4EED-A321-C1743FAF2C41}"/>
    <dgm:cxn modelId="{B3C0E81E-457B-4452-9E09-EC89321F60FC}" srcId="{4C6C4EE0-F59F-408D-98E2-071B97A76A88}" destId="{0057385D-B872-4163-929E-E4C72F88ED76}" srcOrd="4" destOrd="0" parTransId="{5BACF212-FED5-46B5-9479-22ECEEE97191}" sibTransId="{07DD34A6-3E16-4120-B345-156C1FAA99F1}"/>
    <dgm:cxn modelId="{17304BF9-3236-4BD9-98DC-D6484256656E}" type="presOf" srcId="{1432B01A-7392-467F-8C75-8FD0E6421E19}" destId="{D2B07152-D134-4C08-A9BB-A64C07750F9B}" srcOrd="0" destOrd="0" presId="urn:microsoft.com/office/officeart/2005/8/layout/vList5"/>
    <dgm:cxn modelId="{D0666089-41FC-462F-924F-333660F0832B}" srcId="{4C6C4EE0-F59F-408D-98E2-071B97A76A88}" destId="{FAA7D695-E350-422F-BA7B-6FF5980F38BD}" srcOrd="2" destOrd="0" parTransId="{E1AE3239-264F-4F3E-A530-071E06219322}" sibTransId="{6BF4451D-DCB3-41B4-A9D4-6F1602AE2C5F}"/>
    <dgm:cxn modelId="{253D5CD8-8C61-49AD-ADE8-76711FCBECA7}" type="presOf" srcId="{06E2764F-62F6-4CF5-88CF-B6E878A70FC0}" destId="{21447527-1463-4A7B-9C7A-69130D8C73DA}" srcOrd="0" destOrd="0" presId="urn:microsoft.com/office/officeart/2005/8/layout/vList5"/>
    <dgm:cxn modelId="{D696357E-84A6-4C6B-A0E3-7F05A6A28456}" srcId="{A9AC17F9-7C02-4A6D-9F0C-D5F16A654A8D}" destId="{06E2764F-62F6-4CF5-88CF-B6E878A70FC0}" srcOrd="0" destOrd="0" parTransId="{8CB991B7-7D0C-4AD6-89C0-045C26142C77}" sibTransId="{B2CF8FB5-58C8-486A-8EB7-E734B32E87EF}"/>
    <dgm:cxn modelId="{C4202D0C-ED5C-4DAA-AA72-6859E8A8F380}" type="presOf" srcId="{9A3E8B64-BAB9-4B93-9B05-5D21E9364C04}" destId="{3D9135DC-0E7A-4659-8D63-E7245A6A6DCF}" srcOrd="0" destOrd="0" presId="urn:microsoft.com/office/officeart/2005/8/layout/vList5"/>
    <dgm:cxn modelId="{E4A422EE-D917-44E2-8677-7D1515AC217A}" srcId="{4C6C4EE0-F59F-408D-98E2-071B97A76A88}" destId="{56D81299-796A-4C33-B3F8-ABBA2A342FA3}" srcOrd="0" destOrd="0" parTransId="{A6FB7552-95AA-48BC-8FCB-4E46D0B40940}" sibTransId="{0222885F-DAA1-42A6-92F7-738289998825}"/>
    <dgm:cxn modelId="{DA1BBAC2-7B95-4640-89BB-B315AF743D82}" type="presOf" srcId="{0057385D-B872-4163-929E-E4C72F88ED76}" destId="{3945ABB7-0ACF-48BA-8B2B-CFA14BFEF800}" srcOrd="0" destOrd="4" presId="urn:microsoft.com/office/officeart/2005/8/layout/vList5"/>
    <dgm:cxn modelId="{2C901BFE-CA12-4DE6-BC35-14537CA14D4A}" type="presOf" srcId="{B3512BC0-8302-4C11-B7C0-F6BB5E18241A}" destId="{2EBA1C54-3164-4896-A04D-FA1305B8DB66}" srcOrd="0" destOrd="0" presId="urn:microsoft.com/office/officeart/2005/8/layout/vList5"/>
    <dgm:cxn modelId="{83A54634-FBA4-44D6-87CF-C611EFABA2C7}" srcId="{4C6C4EE0-F59F-408D-98E2-071B97A76A88}" destId="{05EF635B-F384-4A2C-AA71-802165CBD750}" srcOrd="1" destOrd="0" parTransId="{EAE44EBC-6E86-41B8-B27A-6C0B4B43E1D1}" sibTransId="{054E7FA4-E5D7-45E5-A05B-12D94926971B}"/>
    <dgm:cxn modelId="{2CA4E415-4FAE-42BD-B49C-D5C85CE4247B}" srcId="{9A3E8B64-BAB9-4B93-9B05-5D21E9364C04}" destId="{1432B01A-7392-467F-8C75-8FD0E6421E19}" srcOrd="0" destOrd="0" parTransId="{54AD397D-2641-4EDC-8AB7-CA9F14C24D02}" sibTransId="{7EA43448-6A37-4969-A520-74F687298E9D}"/>
    <dgm:cxn modelId="{3508CA3C-9487-429D-8380-384A42409623}" type="presParOf" srcId="{2EBA1C54-3164-4896-A04D-FA1305B8DB66}" destId="{788A8E00-9522-4FC7-B205-8D6B7167E369}" srcOrd="0" destOrd="0" presId="urn:microsoft.com/office/officeart/2005/8/layout/vList5"/>
    <dgm:cxn modelId="{862989E8-A334-4B28-AB3E-033B72BC4134}" type="presParOf" srcId="{788A8E00-9522-4FC7-B205-8D6B7167E369}" destId="{3C32B88E-B4C3-4BE1-8719-55B353ACCFC9}" srcOrd="0" destOrd="0" presId="urn:microsoft.com/office/officeart/2005/8/layout/vList5"/>
    <dgm:cxn modelId="{FE3A170F-9765-4C57-A5AE-0073905C83E6}" type="presParOf" srcId="{788A8E00-9522-4FC7-B205-8D6B7167E369}" destId="{21447527-1463-4A7B-9C7A-69130D8C73DA}" srcOrd="1" destOrd="0" presId="urn:microsoft.com/office/officeart/2005/8/layout/vList5"/>
    <dgm:cxn modelId="{D7D3D495-63EF-469B-903F-A6684AE2C539}" type="presParOf" srcId="{2EBA1C54-3164-4896-A04D-FA1305B8DB66}" destId="{8DEAC546-09F2-4CC4-A5F4-5FC633097FA1}" srcOrd="1" destOrd="0" presId="urn:microsoft.com/office/officeart/2005/8/layout/vList5"/>
    <dgm:cxn modelId="{F3B789EE-E909-4DC1-ACD4-17D1A40C1844}" type="presParOf" srcId="{2EBA1C54-3164-4896-A04D-FA1305B8DB66}" destId="{CFEC4D3D-10C1-430A-BCDA-D4614612E5A3}" srcOrd="2" destOrd="0" presId="urn:microsoft.com/office/officeart/2005/8/layout/vList5"/>
    <dgm:cxn modelId="{36F3D7D3-80D6-4E7E-8311-29BA88535D4D}" type="presParOf" srcId="{CFEC4D3D-10C1-430A-BCDA-D4614612E5A3}" destId="{CB16612B-0B29-4355-90D6-B569B78F88DA}" srcOrd="0" destOrd="0" presId="urn:microsoft.com/office/officeart/2005/8/layout/vList5"/>
    <dgm:cxn modelId="{BEA22400-F877-4C94-BCDA-F1DD341C2E5B}" type="presParOf" srcId="{CFEC4D3D-10C1-430A-BCDA-D4614612E5A3}" destId="{3945ABB7-0ACF-48BA-8B2B-CFA14BFEF800}" srcOrd="1" destOrd="0" presId="urn:microsoft.com/office/officeart/2005/8/layout/vList5"/>
    <dgm:cxn modelId="{A91F8A66-907D-423A-A986-A76F52D98CA1}" type="presParOf" srcId="{2EBA1C54-3164-4896-A04D-FA1305B8DB66}" destId="{9E0BC9D0-2C40-4B94-B6F2-5BF0E82D6FDF}" srcOrd="3" destOrd="0" presId="urn:microsoft.com/office/officeart/2005/8/layout/vList5"/>
    <dgm:cxn modelId="{9F07866E-B403-4460-92B4-D9FF55489423}" type="presParOf" srcId="{2EBA1C54-3164-4896-A04D-FA1305B8DB66}" destId="{7F790D39-637A-4326-BC8D-3D1C2811C98B}" srcOrd="4" destOrd="0" presId="urn:microsoft.com/office/officeart/2005/8/layout/vList5"/>
    <dgm:cxn modelId="{2C36148A-E16F-4D64-9478-8A404CDF55E3}" type="presParOf" srcId="{7F790D39-637A-4326-BC8D-3D1C2811C98B}" destId="{3D9135DC-0E7A-4659-8D63-E7245A6A6DCF}" srcOrd="0" destOrd="0" presId="urn:microsoft.com/office/officeart/2005/8/layout/vList5"/>
    <dgm:cxn modelId="{BC99F442-4648-46A2-9D82-14FC479FB891}" type="presParOf" srcId="{7F790D39-637A-4326-BC8D-3D1C2811C98B}" destId="{D2B07152-D134-4C08-A9BB-A64C07750F9B}" srcOrd="1" destOrd="0" presId="urn:microsoft.com/office/officeart/2005/8/layout/vList5"/>
  </dgm:cxnLst>
  <dgm:bg>
    <a:blipFill>
      <a:blip xmlns:r="http://schemas.openxmlformats.org/officeDocument/2006/relationships" r:embed="rId1">
        <a:alphaModFix amt="43000"/>
      </a:blip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512BC0-8302-4C11-B7C0-F6BB5E18241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AC17F9-7C02-4A6D-9F0C-D5F16A654A8D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dirty="0" smtClean="0">
              <a:solidFill>
                <a:srgbClr val="000000"/>
              </a:solidFill>
              <a:latin typeface="Monotype Corsiva" panose="03010101010201010101" pitchFamily="66" charset="0"/>
            </a:rPr>
            <a:t>Текущие расходы</a:t>
          </a:r>
          <a:endParaRPr lang="ru-RU" dirty="0">
            <a:solidFill>
              <a:srgbClr val="000000"/>
            </a:solidFill>
            <a:latin typeface="Monotype Corsiva" panose="03010101010201010101" pitchFamily="66" charset="0"/>
          </a:endParaRPr>
        </a:p>
      </dgm:t>
    </dgm:pt>
    <dgm:pt modelId="{952B1AEC-0D90-4717-AFFA-2615C61C06DC}" type="parTrans" cxnId="{65095EA2-70C2-46D2-AFB9-746E5AE54D54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98D5467A-E438-4EED-A321-C1743FAF2C41}" type="sibTrans" cxnId="{65095EA2-70C2-46D2-AFB9-746E5AE54D54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6E2764F-62F6-4CF5-88CF-B6E878A70FC0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Расходы на решение вопросов местного значения;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8CB991B7-7D0C-4AD6-89C0-045C26142C77}" type="parTrans" cxnId="{D696357E-84A6-4C6B-A0E3-7F05A6A28456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B2CF8FB5-58C8-486A-8EB7-E734B32E87EF}" type="sibTrans" cxnId="{D696357E-84A6-4C6B-A0E3-7F05A6A28456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4C6C4EE0-F59F-408D-98E2-071B97A76A88}">
      <dgm:prSet phldrT="[Текст]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dirty="0" smtClean="0">
              <a:solidFill>
                <a:srgbClr val="000000"/>
              </a:solidFill>
              <a:latin typeface="Monotype Corsiva" panose="03010101010201010101" pitchFamily="66" charset="0"/>
            </a:rPr>
            <a:t>Расходы капитального характера</a:t>
          </a:r>
          <a:endParaRPr lang="ru-RU" dirty="0">
            <a:solidFill>
              <a:srgbClr val="000000"/>
            </a:solidFill>
            <a:latin typeface="Monotype Corsiva" panose="03010101010201010101" pitchFamily="66" charset="0"/>
          </a:endParaRPr>
        </a:p>
      </dgm:t>
    </dgm:pt>
    <dgm:pt modelId="{8E1A9265-EE8D-4F88-A9F6-DC993CAB6B67}" type="parTrans" cxnId="{20C3A31F-502E-443F-8259-B31742E6AA1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31F459A5-252E-464C-AEEB-671BDB24D905}" type="sibTrans" cxnId="{20C3A31F-502E-443F-8259-B31742E6AA1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1F617CD4-17C4-4B63-8489-453E3F79FDED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Расходы на исполнение отдельных государственных полномочий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0F6FED6C-A40F-479B-A0AF-4245042355DC}" type="parTrans" cxnId="{EDE95E3F-4B24-4D79-AEBC-0CE30A9A827B}">
      <dgm:prSet/>
      <dgm:spPr/>
      <dgm:t>
        <a:bodyPr/>
        <a:lstStyle/>
        <a:p>
          <a:endParaRPr lang="ru-RU"/>
        </a:p>
      </dgm:t>
    </dgm:pt>
    <dgm:pt modelId="{9A52C360-C38C-4116-BE15-AF2CB02B5BCC}" type="sibTrans" cxnId="{EDE95E3F-4B24-4D79-AEBC-0CE30A9A827B}">
      <dgm:prSet/>
      <dgm:spPr/>
      <dgm:t>
        <a:bodyPr/>
        <a:lstStyle/>
        <a:p>
          <a:endParaRPr lang="ru-RU"/>
        </a:p>
      </dgm:t>
    </dgm:pt>
    <dgm:pt modelId="{2EBA1C54-3164-4896-A04D-FA1305B8DB66}" type="pres">
      <dgm:prSet presAssocID="{B3512BC0-8302-4C11-B7C0-F6BB5E18241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8A8E00-9522-4FC7-B205-8D6B7167E369}" type="pres">
      <dgm:prSet presAssocID="{A9AC17F9-7C02-4A6D-9F0C-D5F16A654A8D}" presName="linNode" presStyleCnt="0"/>
      <dgm:spPr/>
    </dgm:pt>
    <dgm:pt modelId="{3C32B88E-B4C3-4BE1-8719-55B353ACCFC9}" type="pres">
      <dgm:prSet presAssocID="{A9AC17F9-7C02-4A6D-9F0C-D5F16A654A8D}" presName="parentText" presStyleLbl="node1" presStyleIdx="0" presStyleCnt="2" custScaleY="180184" custLinFactNeighborY="-44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447527-1463-4A7B-9C7A-69130D8C73DA}" type="pres">
      <dgm:prSet presAssocID="{A9AC17F9-7C02-4A6D-9F0C-D5F16A654A8D}" presName="descendantText" presStyleLbl="alignAccFollowNode1" presStyleIdx="0" presStyleCnt="1" custScaleY="2208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EAC546-09F2-4CC4-A5F4-5FC633097FA1}" type="pres">
      <dgm:prSet presAssocID="{98D5467A-E438-4EED-A321-C1743FAF2C41}" presName="sp" presStyleCnt="0"/>
      <dgm:spPr/>
    </dgm:pt>
    <dgm:pt modelId="{CFEC4D3D-10C1-430A-BCDA-D4614612E5A3}" type="pres">
      <dgm:prSet presAssocID="{4C6C4EE0-F59F-408D-98E2-071B97A76A88}" presName="linNode" presStyleCnt="0"/>
      <dgm:spPr/>
    </dgm:pt>
    <dgm:pt modelId="{CB16612B-0B29-4355-90D6-B569B78F88DA}" type="pres">
      <dgm:prSet presAssocID="{4C6C4EE0-F59F-408D-98E2-071B97A76A88}" presName="parentText" presStyleLbl="node1" presStyleIdx="1" presStyleCnt="2" custScaleX="2713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7E246C-635F-4AFC-8B66-FFE883DB81C3}" type="presOf" srcId="{4C6C4EE0-F59F-408D-98E2-071B97A76A88}" destId="{CB16612B-0B29-4355-90D6-B569B78F88DA}" srcOrd="0" destOrd="0" presId="urn:microsoft.com/office/officeart/2005/8/layout/vList5"/>
    <dgm:cxn modelId="{8C1CF5D7-A172-4995-AB57-DBF10478F14A}" type="presOf" srcId="{A9AC17F9-7C02-4A6D-9F0C-D5F16A654A8D}" destId="{3C32B88E-B4C3-4BE1-8719-55B353ACCFC9}" srcOrd="0" destOrd="0" presId="urn:microsoft.com/office/officeart/2005/8/layout/vList5"/>
    <dgm:cxn modelId="{51ACB6F7-45EA-4A47-81AE-617D8EB3B9B1}" type="presOf" srcId="{1F617CD4-17C4-4B63-8489-453E3F79FDED}" destId="{21447527-1463-4A7B-9C7A-69130D8C73DA}" srcOrd="0" destOrd="1" presId="urn:microsoft.com/office/officeart/2005/8/layout/vList5"/>
    <dgm:cxn modelId="{20C3A31F-502E-443F-8259-B31742E6AA18}" srcId="{B3512BC0-8302-4C11-B7C0-F6BB5E18241A}" destId="{4C6C4EE0-F59F-408D-98E2-071B97A76A88}" srcOrd="1" destOrd="0" parTransId="{8E1A9265-EE8D-4F88-A9F6-DC993CAB6B67}" sibTransId="{31F459A5-252E-464C-AEEB-671BDB24D905}"/>
    <dgm:cxn modelId="{65095EA2-70C2-46D2-AFB9-746E5AE54D54}" srcId="{B3512BC0-8302-4C11-B7C0-F6BB5E18241A}" destId="{A9AC17F9-7C02-4A6D-9F0C-D5F16A654A8D}" srcOrd="0" destOrd="0" parTransId="{952B1AEC-0D90-4717-AFFA-2615C61C06DC}" sibTransId="{98D5467A-E438-4EED-A321-C1743FAF2C41}"/>
    <dgm:cxn modelId="{E5F11926-2725-469A-A7D3-6B0D77FD697B}" type="presOf" srcId="{B3512BC0-8302-4C11-B7C0-F6BB5E18241A}" destId="{2EBA1C54-3164-4896-A04D-FA1305B8DB66}" srcOrd="0" destOrd="0" presId="urn:microsoft.com/office/officeart/2005/8/layout/vList5"/>
    <dgm:cxn modelId="{D696357E-84A6-4C6B-A0E3-7F05A6A28456}" srcId="{A9AC17F9-7C02-4A6D-9F0C-D5F16A654A8D}" destId="{06E2764F-62F6-4CF5-88CF-B6E878A70FC0}" srcOrd="0" destOrd="0" parTransId="{8CB991B7-7D0C-4AD6-89C0-045C26142C77}" sibTransId="{B2CF8FB5-58C8-486A-8EB7-E734B32E87EF}"/>
    <dgm:cxn modelId="{EDE95E3F-4B24-4D79-AEBC-0CE30A9A827B}" srcId="{A9AC17F9-7C02-4A6D-9F0C-D5F16A654A8D}" destId="{1F617CD4-17C4-4B63-8489-453E3F79FDED}" srcOrd="1" destOrd="0" parTransId="{0F6FED6C-A40F-479B-A0AF-4245042355DC}" sibTransId="{9A52C360-C38C-4116-BE15-AF2CB02B5BCC}"/>
    <dgm:cxn modelId="{9F00FC04-B88C-48B3-92F3-075967F0DBF1}" type="presOf" srcId="{06E2764F-62F6-4CF5-88CF-B6E878A70FC0}" destId="{21447527-1463-4A7B-9C7A-69130D8C73DA}" srcOrd="0" destOrd="0" presId="urn:microsoft.com/office/officeart/2005/8/layout/vList5"/>
    <dgm:cxn modelId="{6B7F35E6-934A-4CEF-9023-10C60CAC050C}" type="presParOf" srcId="{2EBA1C54-3164-4896-A04D-FA1305B8DB66}" destId="{788A8E00-9522-4FC7-B205-8D6B7167E369}" srcOrd="0" destOrd="0" presId="urn:microsoft.com/office/officeart/2005/8/layout/vList5"/>
    <dgm:cxn modelId="{259DEA48-F74A-47A2-8897-11365BC40C4C}" type="presParOf" srcId="{788A8E00-9522-4FC7-B205-8D6B7167E369}" destId="{3C32B88E-B4C3-4BE1-8719-55B353ACCFC9}" srcOrd="0" destOrd="0" presId="urn:microsoft.com/office/officeart/2005/8/layout/vList5"/>
    <dgm:cxn modelId="{67BC95E0-9012-4EFF-9796-1C442C4A6450}" type="presParOf" srcId="{788A8E00-9522-4FC7-B205-8D6B7167E369}" destId="{21447527-1463-4A7B-9C7A-69130D8C73DA}" srcOrd="1" destOrd="0" presId="urn:microsoft.com/office/officeart/2005/8/layout/vList5"/>
    <dgm:cxn modelId="{4501C952-F66E-448B-AAA6-154190F29E5D}" type="presParOf" srcId="{2EBA1C54-3164-4896-A04D-FA1305B8DB66}" destId="{8DEAC546-09F2-4CC4-A5F4-5FC633097FA1}" srcOrd="1" destOrd="0" presId="urn:microsoft.com/office/officeart/2005/8/layout/vList5"/>
    <dgm:cxn modelId="{307EF49F-8CF9-451C-96A3-447D568A6E1B}" type="presParOf" srcId="{2EBA1C54-3164-4896-A04D-FA1305B8DB66}" destId="{CFEC4D3D-10C1-430A-BCDA-D4614612E5A3}" srcOrd="2" destOrd="0" presId="urn:microsoft.com/office/officeart/2005/8/layout/vList5"/>
    <dgm:cxn modelId="{DB0BCE01-2426-444A-BF26-9DFE25D07C37}" type="presParOf" srcId="{CFEC4D3D-10C1-430A-BCDA-D4614612E5A3}" destId="{CB16612B-0B29-4355-90D6-B569B78F88DA}" srcOrd="0" destOrd="0" presId="urn:microsoft.com/office/officeart/2005/8/layout/vList5"/>
  </dgm:cxnLst>
  <dgm:bg>
    <a:blipFill>
      <a:blip xmlns:r="http://schemas.openxmlformats.org/officeDocument/2006/relationships" r:embed="rId1">
        <a:alphaModFix amt="43000"/>
      </a:blip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9CABA2-6A3F-4042-93A1-E16C118781DD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E2FAC7-E3D9-4AF1-B5FB-D58B13CC6A21}">
      <dgm:prSet phldrT="[Текст]" custT="1"/>
      <dgm:spPr>
        <a:gradFill rotWithShape="0">
          <a:gsLst>
            <a:gs pos="11000">
              <a:srgbClr val="7030A0">
                <a:lumMod val="98000"/>
              </a:srgb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</dgm:spPr>
      <dgm:t>
        <a:bodyPr/>
        <a:lstStyle/>
        <a:p>
          <a:pPr algn="ctr"/>
          <a:r>
            <a:rPr lang="ru-RU" sz="2000" dirty="0" smtClean="0">
              <a:solidFill>
                <a:schemeClr val="tx1"/>
              </a:solidFill>
              <a:latin typeface="Monotype Corsiva" panose="03010101010201010101" pitchFamily="66" charset="0"/>
            </a:rPr>
            <a:t>142 716,57 тыс.руб.</a:t>
          </a:r>
        </a:p>
        <a:p>
          <a:pPr algn="ctr"/>
          <a:r>
            <a:rPr lang="ru-RU" sz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99,6% годового плана по расходам</a:t>
          </a:r>
          <a:endParaRPr lang="ru-RU" sz="120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3B953CC7-6F3A-46CB-B90B-2884949CF18E}" type="parTrans" cxnId="{8F3A9829-1EE0-47FD-BD6F-0B325F933476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EEE2B872-423C-4232-9189-8C4C036F3EDC}" type="sibTrans" cxnId="{8F3A9829-1EE0-47FD-BD6F-0B325F933476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DFD26114-1DA9-4B3B-B2A9-F1DC60ACD562}">
      <dgm:prSet phldrT="[Текст]" custT="1"/>
      <dgm:sp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</dgm:spPr>
      <dgm:t>
        <a:bodyPr/>
        <a:lstStyle/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80 960,59 тыс.руб.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Социальной направленности  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6 муниципальных программ</a:t>
          </a:r>
          <a:endParaRPr lang="ru-RU" sz="20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7E10C227-5B9F-42B3-B94F-9DD2833B28C2}" type="parTrans" cxnId="{D6474F22-3CEE-431E-8C9E-4DD933B74513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6CD9F2A0-CCAC-4E36-9231-2336D1DAC35C}" type="sibTrans" cxnId="{D6474F22-3CEE-431E-8C9E-4DD933B74513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D0DA024B-D182-4556-B9ED-CD41B6AFE80D}">
      <dgm:prSet phldrT="[Текст]" custT="1"/>
      <dgm:sp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17 683,75 тыс. руб.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На поддержку отраслей экономики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2 муниципальных программы</a:t>
          </a:r>
          <a:endParaRPr lang="ru-RU" sz="200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FE0F7A53-6935-4DE4-A053-6201E672B8A2}" type="parTrans" cxnId="{E362E5B3-6BDE-4486-875D-AAD0531A3751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27709E04-5CD5-4880-ADD7-04794FAEA922}" type="sibTrans" cxnId="{E362E5B3-6BDE-4486-875D-AAD0531A3751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5912152A-4A42-4264-B9C3-59A087F76044}">
      <dgm:prSet phldrT="[Текст]" custT="1"/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992,42 тыс. руб. 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На обеспечение безопасных условий жизнедеятельности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2 муниципальных программы </a:t>
          </a:r>
          <a:endParaRPr lang="ru-RU" sz="200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1A49F713-1658-44E5-BE84-D8B50A0353FA}" type="parTrans" cxnId="{AEFA4312-BB3F-412E-9006-A75D54A82AE1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B7574035-FD2C-4BCC-8F71-23B45B9BCAEF}" type="sibTrans" cxnId="{AEFA4312-BB3F-412E-9006-A75D54A82AE1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E32F02CE-706A-4AC7-BCCF-925DE3C444EC}">
      <dgm:prSet phldrT="[Текст]" custT="1"/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43 079,81 тыс.руб.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Общего характера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2 муниципальных программы</a:t>
          </a:r>
          <a:endParaRPr lang="ru-RU" sz="200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D69D6F8D-9141-43D7-8F14-CA112AC8CA1D}" type="parTrans" cxnId="{43CE7494-8237-47D0-B494-B7BE9F37B71A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8F1986F5-85EB-4CA4-AE18-F11A1CC52CF6}" type="sibTrans" cxnId="{43CE7494-8237-47D0-B494-B7BE9F37B71A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B62C7676-F3AC-4969-BE3F-D4A7DAFDAC03}" type="pres">
      <dgm:prSet presAssocID="{859CABA2-6A3F-4042-93A1-E16C118781D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5D1451-4922-44DC-953C-0CE21EEBC32E}" type="pres">
      <dgm:prSet presAssocID="{859CABA2-6A3F-4042-93A1-E16C118781DD}" presName="matrix" presStyleCnt="0"/>
      <dgm:spPr/>
    </dgm:pt>
    <dgm:pt modelId="{2B16C8B1-7440-4BB3-8E24-F3F5B102FBE7}" type="pres">
      <dgm:prSet presAssocID="{859CABA2-6A3F-4042-93A1-E16C118781DD}" presName="tile1" presStyleLbl="node1" presStyleIdx="0" presStyleCnt="4"/>
      <dgm:spPr/>
      <dgm:t>
        <a:bodyPr/>
        <a:lstStyle/>
        <a:p>
          <a:endParaRPr lang="ru-RU"/>
        </a:p>
      </dgm:t>
    </dgm:pt>
    <dgm:pt modelId="{9DA4FAD5-4FF3-4A94-A211-DA7EC03F72EB}" type="pres">
      <dgm:prSet presAssocID="{859CABA2-6A3F-4042-93A1-E16C118781D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284B51-0114-4B9F-B12F-BE6C0F12F044}" type="pres">
      <dgm:prSet presAssocID="{859CABA2-6A3F-4042-93A1-E16C118781DD}" presName="tile2" presStyleLbl="node1" presStyleIdx="1" presStyleCnt="4"/>
      <dgm:spPr/>
      <dgm:t>
        <a:bodyPr/>
        <a:lstStyle/>
        <a:p>
          <a:endParaRPr lang="ru-RU"/>
        </a:p>
      </dgm:t>
    </dgm:pt>
    <dgm:pt modelId="{5403D958-2C1B-43CA-BB33-42BD90E14696}" type="pres">
      <dgm:prSet presAssocID="{859CABA2-6A3F-4042-93A1-E16C118781D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31EB62-BFF5-453C-BF51-7E1630D0D2EF}" type="pres">
      <dgm:prSet presAssocID="{859CABA2-6A3F-4042-93A1-E16C118781DD}" presName="tile3" presStyleLbl="node1" presStyleIdx="2" presStyleCnt="4"/>
      <dgm:spPr/>
      <dgm:t>
        <a:bodyPr/>
        <a:lstStyle/>
        <a:p>
          <a:endParaRPr lang="ru-RU"/>
        </a:p>
      </dgm:t>
    </dgm:pt>
    <dgm:pt modelId="{04E93AD6-33ED-41FD-BF9B-8F8B2E7978DC}" type="pres">
      <dgm:prSet presAssocID="{859CABA2-6A3F-4042-93A1-E16C118781D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AA37C-F540-4E02-9281-19E2ED805D97}" type="pres">
      <dgm:prSet presAssocID="{859CABA2-6A3F-4042-93A1-E16C118781DD}" presName="tile4" presStyleLbl="node1" presStyleIdx="3" presStyleCnt="4"/>
      <dgm:spPr/>
      <dgm:t>
        <a:bodyPr/>
        <a:lstStyle/>
        <a:p>
          <a:endParaRPr lang="ru-RU"/>
        </a:p>
      </dgm:t>
    </dgm:pt>
    <dgm:pt modelId="{A7815BCD-EDB3-4BEE-ADF0-D4607E587FDA}" type="pres">
      <dgm:prSet presAssocID="{859CABA2-6A3F-4042-93A1-E16C118781D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D8CB52-D5B5-40AD-97EE-80F802D3863A}" type="pres">
      <dgm:prSet presAssocID="{859CABA2-6A3F-4042-93A1-E16C118781DD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C95F7736-D090-4EF2-A61C-262D46AF8C01}" type="presOf" srcId="{E32F02CE-706A-4AC7-BCCF-925DE3C444EC}" destId="{A7815BCD-EDB3-4BEE-ADF0-D4607E587FDA}" srcOrd="1" destOrd="0" presId="urn:microsoft.com/office/officeart/2005/8/layout/matrix1"/>
    <dgm:cxn modelId="{709F84E7-025A-494F-AB5F-FB24279D6260}" type="presOf" srcId="{5912152A-4A42-4264-B9C3-59A087F76044}" destId="{B631EB62-BFF5-453C-BF51-7E1630D0D2EF}" srcOrd="0" destOrd="0" presId="urn:microsoft.com/office/officeart/2005/8/layout/matrix1"/>
    <dgm:cxn modelId="{AEFA4312-BB3F-412E-9006-A75D54A82AE1}" srcId="{BDE2FAC7-E3D9-4AF1-B5FB-D58B13CC6A21}" destId="{5912152A-4A42-4264-B9C3-59A087F76044}" srcOrd="2" destOrd="0" parTransId="{1A49F713-1658-44E5-BE84-D8B50A0353FA}" sibTransId="{B7574035-FD2C-4BCC-8F71-23B45B9BCAEF}"/>
    <dgm:cxn modelId="{E0816D54-3B0B-4B7B-8321-6C45F53C1372}" type="presOf" srcId="{E32F02CE-706A-4AC7-BCCF-925DE3C444EC}" destId="{FD5AA37C-F540-4E02-9281-19E2ED805D97}" srcOrd="0" destOrd="0" presId="urn:microsoft.com/office/officeart/2005/8/layout/matrix1"/>
    <dgm:cxn modelId="{FB96FE22-8A0E-4354-993B-6F07B211D663}" type="presOf" srcId="{859CABA2-6A3F-4042-93A1-E16C118781DD}" destId="{B62C7676-F3AC-4969-BE3F-D4A7DAFDAC03}" srcOrd="0" destOrd="0" presId="urn:microsoft.com/office/officeart/2005/8/layout/matrix1"/>
    <dgm:cxn modelId="{F35E335B-CFB7-461D-9815-6A228C98D37F}" type="presOf" srcId="{D0DA024B-D182-4556-B9ED-CD41B6AFE80D}" destId="{E6284B51-0114-4B9F-B12F-BE6C0F12F044}" srcOrd="0" destOrd="0" presId="urn:microsoft.com/office/officeart/2005/8/layout/matrix1"/>
    <dgm:cxn modelId="{E362E5B3-6BDE-4486-875D-AAD0531A3751}" srcId="{BDE2FAC7-E3D9-4AF1-B5FB-D58B13CC6A21}" destId="{D0DA024B-D182-4556-B9ED-CD41B6AFE80D}" srcOrd="1" destOrd="0" parTransId="{FE0F7A53-6935-4DE4-A053-6201E672B8A2}" sibTransId="{27709E04-5CD5-4880-ADD7-04794FAEA922}"/>
    <dgm:cxn modelId="{2EE7FC34-3610-45C7-A9C2-965F71A890DC}" type="presOf" srcId="{DFD26114-1DA9-4B3B-B2A9-F1DC60ACD562}" destId="{9DA4FAD5-4FF3-4A94-A211-DA7EC03F72EB}" srcOrd="1" destOrd="0" presId="urn:microsoft.com/office/officeart/2005/8/layout/matrix1"/>
    <dgm:cxn modelId="{9B2D73BE-628A-4F71-9C6B-38F9C10A27FC}" type="presOf" srcId="{DFD26114-1DA9-4B3B-B2A9-F1DC60ACD562}" destId="{2B16C8B1-7440-4BB3-8E24-F3F5B102FBE7}" srcOrd="0" destOrd="0" presId="urn:microsoft.com/office/officeart/2005/8/layout/matrix1"/>
    <dgm:cxn modelId="{8F3A9829-1EE0-47FD-BD6F-0B325F933476}" srcId="{859CABA2-6A3F-4042-93A1-E16C118781DD}" destId="{BDE2FAC7-E3D9-4AF1-B5FB-D58B13CC6A21}" srcOrd="0" destOrd="0" parTransId="{3B953CC7-6F3A-46CB-B90B-2884949CF18E}" sibTransId="{EEE2B872-423C-4232-9189-8C4C036F3EDC}"/>
    <dgm:cxn modelId="{D4DE8721-04E5-45FF-AC4A-22BAF75BFB31}" type="presOf" srcId="{BDE2FAC7-E3D9-4AF1-B5FB-D58B13CC6A21}" destId="{B6D8CB52-D5B5-40AD-97EE-80F802D3863A}" srcOrd="0" destOrd="0" presId="urn:microsoft.com/office/officeart/2005/8/layout/matrix1"/>
    <dgm:cxn modelId="{836862D5-0361-400A-AB72-ACB55CB1291A}" type="presOf" srcId="{5912152A-4A42-4264-B9C3-59A087F76044}" destId="{04E93AD6-33ED-41FD-BF9B-8F8B2E7978DC}" srcOrd="1" destOrd="0" presId="urn:microsoft.com/office/officeart/2005/8/layout/matrix1"/>
    <dgm:cxn modelId="{22179EE2-E86E-45FA-8282-BB66498A1864}" type="presOf" srcId="{D0DA024B-D182-4556-B9ED-CD41B6AFE80D}" destId="{5403D958-2C1B-43CA-BB33-42BD90E14696}" srcOrd="1" destOrd="0" presId="urn:microsoft.com/office/officeart/2005/8/layout/matrix1"/>
    <dgm:cxn modelId="{43CE7494-8237-47D0-B494-B7BE9F37B71A}" srcId="{BDE2FAC7-E3D9-4AF1-B5FB-D58B13CC6A21}" destId="{E32F02CE-706A-4AC7-BCCF-925DE3C444EC}" srcOrd="3" destOrd="0" parTransId="{D69D6F8D-9141-43D7-8F14-CA112AC8CA1D}" sibTransId="{8F1986F5-85EB-4CA4-AE18-F11A1CC52CF6}"/>
    <dgm:cxn modelId="{D6474F22-3CEE-431E-8C9E-4DD933B74513}" srcId="{BDE2FAC7-E3D9-4AF1-B5FB-D58B13CC6A21}" destId="{DFD26114-1DA9-4B3B-B2A9-F1DC60ACD562}" srcOrd="0" destOrd="0" parTransId="{7E10C227-5B9F-42B3-B94F-9DD2833B28C2}" sibTransId="{6CD9F2A0-CCAC-4E36-9231-2336D1DAC35C}"/>
    <dgm:cxn modelId="{A9EC677D-0D25-42AE-B637-D12A59537A86}" type="presParOf" srcId="{B62C7676-F3AC-4969-BE3F-D4A7DAFDAC03}" destId="{475D1451-4922-44DC-953C-0CE21EEBC32E}" srcOrd="0" destOrd="0" presId="urn:microsoft.com/office/officeart/2005/8/layout/matrix1"/>
    <dgm:cxn modelId="{79F712B5-81EB-4CC3-B166-9EE775B47496}" type="presParOf" srcId="{475D1451-4922-44DC-953C-0CE21EEBC32E}" destId="{2B16C8B1-7440-4BB3-8E24-F3F5B102FBE7}" srcOrd="0" destOrd="0" presId="urn:microsoft.com/office/officeart/2005/8/layout/matrix1"/>
    <dgm:cxn modelId="{5F83F25B-284B-4453-8DDB-866FE2DFE549}" type="presParOf" srcId="{475D1451-4922-44DC-953C-0CE21EEBC32E}" destId="{9DA4FAD5-4FF3-4A94-A211-DA7EC03F72EB}" srcOrd="1" destOrd="0" presId="urn:microsoft.com/office/officeart/2005/8/layout/matrix1"/>
    <dgm:cxn modelId="{9D5B5025-AFB8-4146-AF2E-872007A4E7AC}" type="presParOf" srcId="{475D1451-4922-44DC-953C-0CE21EEBC32E}" destId="{E6284B51-0114-4B9F-B12F-BE6C0F12F044}" srcOrd="2" destOrd="0" presId="urn:microsoft.com/office/officeart/2005/8/layout/matrix1"/>
    <dgm:cxn modelId="{2183251D-2B50-4E41-A0BE-779976BF8C2E}" type="presParOf" srcId="{475D1451-4922-44DC-953C-0CE21EEBC32E}" destId="{5403D958-2C1B-43CA-BB33-42BD90E14696}" srcOrd="3" destOrd="0" presId="urn:microsoft.com/office/officeart/2005/8/layout/matrix1"/>
    <dgm:cxn modelId="{BA1E17E7-F618-4EE7-9CB6-A72B4D6228BE}" type="presParOf" srcId="{475D1451-4922-44DC-953C-0CE21EEBC32E}" destId="{B631EB62-BFF5-453C-BF51-7E1630D0D2EF}" srcOrd="4" destOrd="0" presId="urn:microsoft.com/office/officeart/2005/8/layout/matrix1"/>
    <dgm:cxn modelId="{19C090DE-3AA5-4254-97FA-7BE1C17C007D}" type="presParOf" srcId="{475D1451-4922-44DC-953C-0CE21EEBC32E}" destId="{04E93AD6-33ED-41FD-BF9B-8F8B2E7978DC}" srcOrd="5" destOrd="0" presId="urn:microsoft.com/office/officeart/2005/8/layout/matrix1"/>
    <dgm:cxn modelId="{1F15AF48-20BC-46A1-896B-B71894C20A21}" type="presParOf" srcId="{475D1451-4922-44DC-953C-0CE21EEBC32E}" destId="{FD5AA37C-F540-4E02-9281-19E2ED805D97}" srcOrd="6" destOrd="0" presId="urn:microsoft.com/office/officeart/2005/8/layout/matrix1"/>
    <dgm:cxn modelId="{B7BEC636-2FF3-4827-97FE-AAD3C113C613}" type="presParOf" srcId="{475D1451-4922-44DC-953C-0CE21EEBC32E}" destId="{A7815BCD-EDB3-4BEE-ADF0-D4607E587FDA}" srcOrd="7" destOrd="0" presId="urn:microsoft.com/office/officeart/2005/8/layout/matrix1"/>
    <dgm:cxn modelId="{10A0C199-20AE-40A9-A9AB-28C61F3DC90B}" type="presParOf" srcId="{B62C7676-F3AC-4969-BE3F-D4A7DAFDAC03}" destId="{B6D8CB52-D5B5-40AD-97EE-80F802D3863A}" srcOrd="1" destOrd="0" presId="urn:microsoft.com/office/officeart/2005/8/layout/matrix1"/>
  </dgm:cxnLst>
  <dgm:bg/>
  <dgm:whole>
    <a:ln>
      <a:solidFill>
        <a:schemeClr val="lt1"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5FEFC1-FE6C-4A56-8125-32C54002A9F2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5C4CC6-E46B-4871-BC94-BA2CD8F87B57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1832282" y="1220201"/>
          <a:ext cx="1444979" cy="1263940"/>
        </a:xfrm>
        <a:prstGeom prst="ellipse">
          <a:avLst/>
        </a:prstGeom>
        <a:gradFill rotWithShape="1">
          <a:gsLst>
            <a:gs pos="0">
              <a:srgbClr val="BBE0E3">
                <a:shade val="51000"/>
                <a:satMod val="130000"/>
              </a:srgbClr>
            </a:gs>
            <a:gs pos="80000">
              <a:srgbClr val="BBE0E3">
                <a:shade val="93000"/>
                <a:satMod val="130000"/>
              </a:srgbClr>
            </a:gs>
            <a:gs pos="100000">
              <a:srgbClr val="BBE0E3"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1400" b="1" dirty="0" smtClean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0100</a:t>
          </a:r>
          <a:r>
            <a:rPr 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 </a:t>
          </a:r>
          <a:r>
            <a:rPr lang="ru-RU" sz="13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Общегосударственные вопросы</a:t>
          </a:r>
        </a:p>
        <a:p>
          <a:r>
            <a:rPr lang="ru-RU" sz="1400" b="1" i="0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40 315,08 </a:t>
          </a:r>
          <a:r>
            <a:rPr lang="ru-RU" sz="1400" b="1" i="0" dirty="0" err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т.р</a:t>
          </a:r>
          <a:r>
            <a:rPr lang="ru-RU" sz="1400" b="1" i="0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i="0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B3BA34E9-CA15-4654-BE97-72A608072128}" type="parTrans" cxnId="{FF6247D4-0DE7-4727-B305-5B9E7DBC315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753B6BDC-A3BF-4C35-A8C2-92BB70D37A78}" type="sibTrans" cxnId="{FF6247D4-0DE7-4727-B305-5B9E7DBC315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83F6413F-2536-4933-ABA8-3FA3C0C55541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31119" y="341457"/>
          <a:ext cx="1954230" cy="1291155"/>
        </a:xfrm>
        <a:prstGeom prst="ellipse">
          <a:avLst/>
        </a:prstGeom>
        <a:solidFill>
          <a:srgbClr val="FF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1300" b="1" dirty="0" smtClean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0111</a:t>
          </a:r>
        </a:p>
        <a:p>
          <a:r>
            <a:rPr lang="ru-RU" sz="13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Резервные фонды</a:t>
          </a:r>
        </a:p>
        <a:p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309,30 </a:t>
          </a:r>
          <a:r>
            <a:rPr lang="ru-RU" altLang="ru-RU" sz="1400" b="1" dirty="0" err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т.р</a:t>
          </a:r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2F6A3E84-B5C9-4BA4-9C95-5E5E320E56C9}" type="parTrans" cxnId="{E8284437-B21E-4904-99B2-2A3247BE9A33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 rot="12553366">
          <a:off x="1717834" y="1289588"/>
          <a:ext cx="162900" cy="328125"/>
        </a:xfrm>
        <a:prstGeom prst="rightArrow">
          <a:avLst>
            <a:gd name="adj1" fmla="val 60000"/>
            <a:gd name="adj2" fmla="val 50000"/>
          </a:avLst>
        </a:prstGeom>
        <a:solidFill>
          <a:srgbClr val="FF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>
            <a:solidFill>
              <a:srgbClr val="FFFFFF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53C9D5AF-041F-46DA-9084-2C2EFD963B6A}" type="sibTrans" cxnId="{E8284437-B21E-4904-99B2-2A3247BE9A33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F576EED5-30CE-4D38-B117-ACD1867084B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3254512" y="2142644"/>
          <a:ext cx="2001113" cy="1375069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1200" b="1" dirty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0113</a:t>
          </a:r>
        </a:p>
        <a:p>
          <a:r>
            <a:rPr lang="ru-RU" sz="1200" b="1" dirty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Другие общегосударственные </a:t>
          </a:r>
          <a:r>
            <a:rPr lang="ru-RU" sz="12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вопросы</a:t>
          </a:r>
        </a:p>
        <a:p>
          <a:r>
            <a:rPr lang="ru-RU" altLang="ru-RU" sz="1400" b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10 605,13 т.р</a:t>
          </a:r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0B63B024-0581-4EA2-AFF2-183C8ACE48F1}" type="parTrans" cxnId="{2B471AF3-6E3A-413E-B248-FF7F141B7E51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 rot="1794444">
          <a:off x="3199375" y="2105716"/>
          <a:ext cx="201399" cy="328125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>
            <a:solidFill>
              <a:srgbClr val="FFFFFF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A3A48510-DB72-4C35-9E90-2AC8202159C5}" type="sibTrans" cxnId="{2B471AF3-6E3A-413E-B248-FF7F141B7E51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DFB5BB4C-93F1-4343-86AF-F181D4B92978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3123968" y="347364"/>
          <a:ext cx="2132615" cy="1380473"/>
        </a:xfrm>
        <a:prstGeom prst="ellipse">
          <a:avLst/>
        </a:prstGeom>
        <a:solidFill>
          <a:srgbClr val="84DA8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1400" b="1" dirty="0" smtClean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 0106</a:t>
          </a:r>
        </a:p>
        <a:p>
          <a:r>
            <a:rPr lang="ru-RU" sz="14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Д</a:t>
          </a:r>
          <a:r>
            <a:rPr lang="ru-RU" sz="13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еятельность фин.  </a:t>
          </a:r>
          <a:r>
            <a:rPr lang="ru-RU" sz="1300" b="1" dirty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органов и органов </a:t>
          </a:r>
          <a:r>
            <a:rPr lang="ru-RU" sz="13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фин. Надзора</a:t>
          </a:r>
        </a:p>
        <a:p>
          <a:r>
            <a:rPr lang="ru-RU" altLang="ru-RU" sz="1400" b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4 584,25 </a:t>
          </a:r>
          <a:r>
            <a:rPr lang="ru-RU" altLang="ru-RU" sz="1400" b="1" dirty="0" err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т.р</a:t>
          </a:r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1B6D0865-E93E-4A6A-BB16-58EF7DE2EC4C}" type="parTrans" cxnId="{7C8259E4-C760-468D-8457-AC658A667887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 rot="20011451">
          <a:off x="3192848" y="1336141"/>
          <a:ext cx="137215" cy="328125"/>
        </a:xfrm>
        <a:prstGeom prst="rightArrow">
          <a:avLst>
            <a:gd name="adj1" fmla="val 60000"/>
            <a:gd name="adj2" fmla="val 50000"/>
          </a:avLst>
        </a:prstGeom>
        <a:solidFill>
          <a:srgbClr val="84DA8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>
            <a:solidFill>
              <a:srgbClr val="FFFFFF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44ED7897-932E-4FD9-A5D7-D885F15BC50D}" type="sibTrans" cxnId="{7C8259E4-C760-468D-8457-AC658A66788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D0328124-3C54-4054-897F-BCE94B82030B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26693" y="2232842"/>
          <a:ext cx="1935035" cy="1347525"/>
        </a:xfrm>
        <a:prstGeom prst="ellipse">
          <a:avLst/>
        </a:prstGeom>
        <a:solidFill>
          <a:srgbClr val="57D3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0102, 0103, 0104 </a:t>
          </a:r>
          <a:r>
            <a:rPr lang="ru-RU" sz="12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Функционирование  </a:t>
          </a:r>
          <a:r>
            <a:rPr lang="ru-RU" sz="1200" b="1" dirty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местных </a:t>
          </a:r>
          <a:r>
            <a:rPr lang="ru-RU" sz="12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администраций</a:t>
          </a:r>
        </a:p>
        <a:p>
          <a:r>
            <a:rPr lang="ru-RU" altLang="ru-RU" sz="1400" b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24 816,40 т.р</a:t>
          </a:r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E149499D-3FC6-4827-9F4A-BF4AB2337D41}" type="parTrans" cxnId="{EB122F0A-F6B8-40C7-B10F-9E1948058F7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 rot="8757242">
          <a:off x="1702352" y="2170918"/>
          <a:ext cx="275724" cy="328125"/>
        </a:xfrm>
        <a:prstGeom prst="rightArrow">
          <a:avLst>
            <a:gd name="adj1" fmla="val 60000"/>
            <a:gd name="adj2" fmla="val 50000"/>
          </a:avLst>
        </a:prstGeom>
        <a:solidFill>
          <a:srgbClr val="66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>
            <a:solidFill>
              <a:srgbClr val="FFFFFF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AF9DA3AF-6B38-4C7C-AA59-A9C05A6780A1}" type="sibTrans" cxnId="{EB122F0A-F6B8-40C7-B10F-9E1948058F70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2B0B239-BA38-4FBA-B3FF-5D5544D1616C}">
      <dgm:prSet/>
      <dgm:spPr/>
      <dgm:t>
        <a:bodyPr/>
        <a:lstStyle/>
        <a:p>
          <a:endParaRPr lang="ru-RU" dirty="0">
            <a:latin typeface="Monotype Corsiva" panose="03010101010201010101" pitchFamily="66" charset="0"/>
          </a:endParaRPr>
        </a:p>
      </dgm:t>
    </dgm:pt>
    <dgm:pt modelId="{21563DAB-D50C-4197-A197-715C28DC66A6}" type="parTrans" cxnId="{DA2E23D2-B49F-462F-ABAA-12A49B7D988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9E2B4DB5-0AC2-439F-8EA7-4BC2EA003962}" type="sibTrans" cxnId="{DA2E23D2-B49F-462F-ABAA-12A49B7D988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D92786FD-9541-4828-BB4F-DC7E72139C78}" type="pres">
      <dgm:prSet presAssocID="{C75FEFC1-FE6C-4A56-8125-32C54002A9F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D9E76F-CB57-446D-BE89-5BE1321A4700}" type="pres">
      <dgm:prSet presAssocID="{E65C4CC6-E46B-4871-BC94-BA2CD8F87B57}" presName="centerShape" presStyleLbl="node0" presStyleIdx="0" presStyleCnt="1" custScaleX="172042" custScaleY="126954" custLinFactNeighborX="13" custLinFactNeighborY="2737"/>
      <dgm:spPr/>
      <dgm:t>
        <a:bodyPr/>
        <a:lstStyle/>
        <a:p>
          <a:endParaRPr lang="ru-RU"/>
        </a:p>
      </dgm:t>
    </dgm:pt>
    <dgm:pt modelId="{8EDF4C1C-983B-4381-850E-90F14C5CC0EF}" type="pres">
      <dgm:prSet presAssocID="{2F6A3E84-B5C9-4BA4-9C95-5E5E320E56C9}" presName="parTrans" presStyleLbl="sibTrans2D1" presStyleIdx="0" presStyleCnt="4" custScaleX="205078" custScaleY="103843" custLinFactNeighborX="-12072" custLinFactNeighborY="14246"/>
      <dgm:spPr/>
      <dgm:t>
        <a:bodyPr/>
        <a:lstStyle/>
        <a:p>
          <a:endParaRPr lang="ru-RU"/>
        </a:p>
      </dgm:t>
    </dgm:pt>
    <dgm:pt modelId="{2F50AC13-CD8C-4CF0-8888-5B691AEB94EA}" type="pres">
      <dgm:prSet presAssocID="{2F6A3E84-B5C9-4BA4-9C95-5E5E320E56C9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C42D3593-AB95-44E0-9AA5-343A262C7171}" type="pres">
      <dgm:prSet presAssocID="{83F6413F-2536-4933-ABA8-3FA3C0C55541}" presName="node" presStyleLbl="node1" presStyleIdx="0" presStyleCnt="4" custScaleX="199988" custScaleY="133788" custRadScaleRad="164808" custRadScaleInc="-1709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EAF152-945B-4B4E-990D-9A5EE2530E2B}" type="pres">
      <dgm:prSet presAssocID="{0B63B024-0581-4EA2-AFF2-183C8ACE48F1}" presName="parTrans" presStyleLbl="sibTrans2D1" presStyleIdx="1" presStyleCnt="4" custScaleX="135573" custScaleY="119738" custLinFactNeighborX="28319" custLinFactNeighborY="12697"/>
      <dgm:spPr/>
      <dgm:t>
        <a:bodyPr/>
        <a:lstStyle/>
        <a:p>
          <a:endParaRPr lang="ru-RU"/>
        </a:p>
      </dgm:t>
    </dgm:pt>
    <dgm:pt modelId="{827476C4-5D65-4BC5-8243-9E48A0AA506E}" type="pres">
      <dgm:prSet presAssocID="{0B63B024-0581-4EA2-AFF2-183C8ACE48F1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DC55FC3D-035D-4B85-8135-6A963A9E09E9}" type="pres">
      <dgm:prSet presAssocID="{F576EED5-30CE-4D38-B117-ACD1867084BA}" presName="node" presStyleLbl="node1" presStyleIdx="1" presStyleCnt="4" custScaleX="243698" custScaleY="142483" custRadScaleRad="164074" custRadScaleInc="620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D2DE73-8A1D-4262-93CE-35027BD00D4D}" type="pres">
      <dgm:prSet presAssocID="{1B6D0865-E93E-4A6A-BB16-58EF7DE2EC4C}" presName="parTrans" presStyleLbl="sibTrans2D1" presStyleIdx="2" presStyleCnt="4" custScaleX="167245" custScaleY="80214"/>
      <dgm:spPr/>
      <dgm:t>
        <a:bodyPr/>
        <a:lstStyle/>
        <a:p>
          <a:endParaRPr lang="ru-RU"/>
        </a:p>
      </dgm:t>
    </dgm:pt>
    <dgm:pt modelId="{6A229DC5-7A94-4607-8FB1-42D48696A17F}" type="pres">
      <dgm:prSet presAssocID="{1B6D0865-E93E-4A6A-BB16-58EF7DE2EC4C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1CBE8B9C-BB45-46EA-8E41-69B09D21DF49}" type="pres">
      <dgm:prSet presAssocID="{DFB5BB4C-93F1-4343-86AF-F181D4B92978}" presName="node" presStyleLbl="node1" presStyleIdx="2" presStyleCnt="4" custScaleX="229387" custScaleY="143043" custRadScaleRad="160787" custRadScaleInc="-2325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B6BDBE-7D61-4ADD-826A-A08CE6342147}" type="pres">
      <dgm:prSet presAssocID="{E149499D-3FC6-4827-9F4A-BF4AB2337D41}" presName="parTrans" presStyleLbl="sibTrans2D1" presStyleIdx="3" presStyleCnt="4" custScaleX="146417"/>
      <dgm:spPr/>
      <dgm:t>
        <a:bodyPr/>
        <a:lstStyle/>
        <a:p>
          <a:endParaRPr lang="ru-RU"/>
        </a:p>
      </dgm:t>
    </dgm:pt>
    <dgm:pt modelId="{4CC1763B-EE8D-4A5C-9EC6-37C0B5D9EC02}" type="pres">
      <dgm:prSet presAssocID="{E149499D-3FC6-4827-9F4A-BF4AB2337D41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6B10F6CC-9177-4A59-8A6C-D6D2359AF810}" type="pres">
      <dgm:prSet presAssocID="{D0328124-3C54-4054-897F-BCE94B82030B}" presName="node" presStyleLbl="node1" presStyleIdx="3" presStyleCnt="4" custScaleX="208182" custScaleY="139629" custRadScaleRad="165657" custRadScaleInc="-56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122F0A-F6B8-40C7-B10F-9E1948058F70}" srcId="{E65C4CC6-E46B-4871-BC94-BA2CD8F87B57}" destId="{D0328124-3C54-4054-897F-BCE94B82030B}" srcOrd="3" destOrd="0" parTransId="{E149499D-3FC6-4827-9F4A-BF4AB2337D41}" sibTransId="{AF9DA3AF-6B38-4C7C-AA59-A9C05A6780A1}"/>
    <dgm:cxn modelId="{A9BEB509-C646-4C4B-A920-3B43CA7E1406}" type="presOf" srcId="{E149499D-3FC6-4827-9F4A-BF4AB2337D41}" destId="{4CC1763B-EE8D-4A5C-9EC6-37C0B5D9EC02}" srcOrd="1" destOrd="0" presId="urn:microsoft.com/office/officeart/2005/8/layout/radial5"/>
    <dgm:cxn modelId="{AEDFF8B4-F05B-446C-BF52-0F654BA55D19}" type="presOf" srcId="{83F6413F-2536-4933-ABA8-3FA3C0C55541}" destId="{C42D3593-AB95-44E0-9AA5-343A262C7171}" srcOrd="0" destOrd="0" presId="urn:microsoft.com/office/officeart/2005/8/layout/radial5"/>
    <dgm:cxn modelId="{2B471AF3-6E3A-413E-B248-FF7F141B7E51}" srcId="{E65C4CC6-E46B-4871-BC94-BA2CD8F87B57}" destId="{F576EED5-30CE-4D38-B117-ACD1867084BA}" srcOrd="1" destOrd="0" parTransId="{0B63B024-0581-4EA2-AFF2-183C8ACE48F1}" sibTransId="{A3A48510-DB72-4C35-9E90-2AC8202159C5}"/>
    <dgm:cxn modelId="{3C99A955-D920-4C51-9A31-4A9EA7AC03AF}" type="presOf" srcId="{E149499D-3FC6-4827-9F4A-BF4AB2337D41}" destId="{CFB6BDBE-7D61-4ADD-826A-A08CE6342147}" srcOrd="0" destOrd="0" presId="urn:microsoft.com/office/officeart/2005/8/layout/radial5"/>
    <dgm:cxn modelId="{E849BF13-6B5E-41ED-B044-98E73F61554F}" type="presOf" srcId="{C75FEFC1-FE6C-4A56-8125-32C54002A9F2}" destId="{D92786FD-9541-4828-BB4F-DC7E72139C78}" srcOrd="0" destOrd="0" presId="urn:microsoft.com/office/officeart/2005/8/layout/radial5"/>
    <dgm:cxn modelId="{7C8259E4-C760-468D-8457-AC658A667887}" srcId="{E65C4CC6-E46B-4871-BC94-BA2CD8F87B57}" destId="{DFB5BB4C-93F1-4343-86AF-F181D4B92978}" srcOrd="2" destOrd="0" parTransId="{1B6D0865-E93E-4A6A-BB16-58EF7DE2EC4C}" sibTransId="{44ED7897-932E-4FD9-A5D7-D885F15BC50D}"/>
    <dgm:cxn modelId="{24FEF242-DBC9-4D3C-9353-DAF6EE1EB117}" type="presOf" srcId="{1B6D0865-E93E-4A6A-BB16-58EF7DE2EC4C}" destId="{6A229DC5-7A94-4607-8FB1-42D48696A17F}" srcOrd="1" destOrd="0" presId="urn:microsoft.com/office/officeart/2005/8/layout/radial5"/>
    <dgm:cxn modelId="{FF6247D4-0DE7-4727-B305-5B9E7DBC3157}" srcId="{C75FEFC1-FE6C-4A56-8125-32C54002A9F2}" destId="{E65C4CC6-E46B-4871-BC94-BA2CD8F87B57}" srcOrd="0" destOrd="0" parTransId="{B3BA34E9-CA15-4654-BE97-72A608072128}" sibTransId="{753B6BDC-A3BF-4C35-A8C2-92BB70D37A78}"/>
    <dgm:cxn modelId="{9DFF9449-3034-4BD2-AA90-EF7FD7EFD658}" type="presOf" srcId="{2F6A3E84-B5C9-4BA4-9C95-5E5E320E56C9}" destId="{2F50AC13-CD8C-4CF0-8888-5B691AEB94EA}" srcOrd="1" destOrd="0" presId="urn:microsoft.com/office/officeart/2005/8/layout/radial5"/>
    <dgm:cxn modelId="{101D3A92-B28B-4D0D-9909-7F67C8FC6DEC}" type="presOf" srcId="{2F6A3E84-B5C9-4BA4-9C95-5E5E320E56C9}" destId="{8EDF4C1C-983B-4381-850E-90F14C5CC0EF}" srcOrd="0" destOrd="0" presId="urn:microsoft.com/office/officeart/2005/8/layout/radial5"/>
    <dgm:cxn modelId="{E7B6505F-09D7-403A-B99B-5AD2FE49F0ED}" type="presOf" srcId="{F576EED5-30CE-4D38-B117-ACD1867084BA}" destId="{DC55FC3D-035D-4B85-8135-6A963A9E09E9}" srcOrd="0" destOrd="0" presId="urn:microsoft.com/office/officeart/2005/8/layout/radial5"/>
    <dgm:cxn modelId="{15B9CC1B-2098-435A-AEDB-142409E4374D}" type="presOf" srcId="{0B63B024-0581-4EA2-AFF2-183C8ACE48F1}" destId="{827476C4-5D65-4BC5-8243-9E48A0AA506E}" srcOrd="1" destOrd="0" presId="urn:microsoft.com/office/officeart/2005/8/layout/radial5"/>
    <dgm:cxn modelId="{4E93A555-7492-4C71-AEA9-9F33F3E24B37}" type="presOf" srcId="{1B6D0865-E93E-4A6A-BB16-58EF7DE2EC4C}" destId="{1DD2DE73-8A1D-4262-93CE-35027BD00D4D}" srcOrd="0" destOrd="0" presId="urn:microsoft.com/office/officeart/2005/8/layout/radial5"/>
    <dgm:cxn modelId="{D0107405-7631-49E7-A1E0-ACB74EFD223D}" type="presOf" srcId="{DFB5BB4C-93F1-4343-86AF-F181D4B92978}" destId="{1CBE8B9C-BB45-46EA-8E41-69B09D21DF49}" srcOrd="0" destOrd="0" presId="urn:microsoft.com/office/officeart/2005/8/layout/radial5"/>
    <dgm:cxn modelId="{E8284437-B21E-4904-99B2-2A3247BE9A33}" srcId="{E65C4CC6-E46B-4871-BC94-BA2CD8F87B57}" destId="{83F6413F-2536-4933-ABA8-3FA3C0C55541}" srcOrd="0" destOrd="0" parTransId="{2F6A3E84-B5C9-4BA4-9C95-5E5E320E56C9}" sibTransId="{53C9D5AF-041F-46DA-9084-2C2EFD963B6A}"/>
    <dgm:cxn modelId="{81E5128F-402B-45BA-A44B-0C23C1BFB226}" type="presOf" srcId="{0B63B024-0581-4EA2-AFF2-183C8ACE48F1}" destId="{FCEAF152-945B-4B4E-990D-9A5EE2530E2B}" srcOrd="0" destOrd="0" presId="urn:microsoft.com/office/officeart/2005/8/layout/radial5"/>
    <dgm:cxn modelId="{1C5329B8-71C2-4260-992B-CFA2B470437F}" type="presOf" srcId="{D0328124-3C54-4054-897F-BCE94B82030B}" destId="{6B10F6CC-9177-4A59-8A6C-D6D2359AF810}" srcOrd="0" destOrd="0" presId="urn:microsoft.com/office/officeart/2005/8/layout/radial5"/>
    <dgm:cxn modelId="{2B4D7992-7B40-489A-B84A-68B987976D40}" type="presOf" srcId="{E65C4CC6-E46B-4871-BC94-BA2CD8F87B57}" destId="{6AD9E76F-CB57-446D-BE89-5BE1321A4700}" srcOrd="0" destOrd="0" presId="urn:microsoft.com/office/officeart/2005/8/layout/radial5"/>
    <dgm:cxn modelId="{DA2E23D2-B49F-462F-ABAA-12A49B7D9888}" srcId="{C75FEFC1-FE6C-4A56-8125-32C54002A9F2}" destId="{02B0B239-BA38-4FBA-B3FF-5D5544D1616C}" srcOrd="1" destOrd="0" parTransId="{21563DAB-D50C-4197-A197-715C28DC66A6}" sibTransId="{9E2B4DB5-0AC2-439F-8EA7-4BC2EA003962}"/>
    <dgm:cxn modelId="{F873E27F-24F3-407C-B2F6-EE9944AD6716}" type="presParOf" srcId="{D92786FD-9541-4828-BB4F-DC7E72139C78}" destId="{6AD9E76F-CB57-446D-BE89-5BE1321A4700}" srcOrd="0" destOrd="0" presId="urn:microsoft.com/office/officeart/2005/8/layout/radial5"/>
    <dgm:cxn modelId="{FB782367-10DC-48DB-B270-FAC092FCD4BF}" type="presParOf" srcId="{D92786FD-9541-4828-BB4F-DC7E72139C78}" destId="{8EDF4C1C-983B-4381-850E-90F14C5CC0EF}" srcOrd="1" destOrd="0" presId="urn:microsoft.com/office/officeart/2005/8/layout/radial5"/>
    <dgm:cxn modelId="{2BF61560-0397-46CB-A606-25A176CDBD10}" type="presParOf" srcId="{8EDF4C1C-983B-4381-850E-90F14C5CC0EF}" destId="{2F50AC13-CD8C-4CF0-8888-5B691AEB94EA}" srcOrd="0" destOrd="0" presId="urn:microsoft.com/office/officeart/2005/8/layout/radial5"/>
    <dgm:cxn modelId="{7C32A397-04B1-486E-AF23-9B245862329A}" type="presParOf" srcId="{D92786FD-9541-4828-BB4F-DC7E72139C78}" destId="{C42D3593-AB95-44E0-9AA5-343A262C7171}" srcOrd="2" destOrd="0" presId="urn:microsoft.com/office/officeart/2005/8/layout/radial5"/>
    <dgm:cxn modelId="{162A578A-ADBC-4AAA-A20A-D9ABD55544E8}" type="presParOf" srcId="{D92786FD-9541-4828-BB4F-DC7E72139C78}" destId="{FCEAF152-945B-4B4E-990D-9A5EE2530E2B}" srcOrd="3" destOrd="0" presId="urn:microsoft.com/office/officeart/2005/8/layout/radial5"/>
    <dgm:cxn modelId="{60AAC2B2-3866-4B81-A905-37F499082CA9}" type="presParOf" srcId="{FCEAF152-945B-4B4E-990D-9A5EE2530E2B}" destId="{827476C4-5D65-4BC5-8243-9E48A0AA506E}" srcOrd="0" destOrd="0" presId="urn:microsoft.com/office/officeart/2005/8/layout/radial5"/>
    <dgm:cxn modelId="{580FF05B-8E32-4938-A4A6-FC6893ED2FF3}" type="presParOf" srcId="{D92786FD-9541-4828-BB4F-DC7E72139C78}" destId="{DC55FC3D-035D-4B85-8135-6A963A9E09E9}" srcOrd="4" destOrd="0" presId="urn:microsoft.com/office/officeart/2005/8/layout/radial5"/>
    <dgm:cxn modelId="{FAE511CC-D6CC-4B98-B8C1-2156708B669A}" type="presParOf" srcId="{D92786FD-9541-4828-BB4F-DC7E72139C78}" destId="{1DD2DE73-8A1D-4262-93CE-35027BD00D4D}" srcOrd="5" destOrd="0" presId="urn:microsoft.com/office/officeart/2005/8/layout/radial5"/>
    <dgm:cxn modelId="{8529F419-756F-4632-9395-D7AF14A3EC74}" type="presParOf" srcId="{1DD2DE73-8A1D-4262-93CE-35027BD00D4D}" destId="{6A229DC5-7A94-4607-8FB1-42D48696A17F}" srcOrd="0" destOrd="0" presId="urn:microsoft.com/office/officeart/2005/8/layout/radial5"/>
    <dgm:cxn modelId="{E22E3CA1-1DDB-4836-B029-A5D724F24580}" type="presParOf" srcId="{D92786FD-9541-4828-BB4F-DC7E72139C78}" destId="{1CBE8B9C-BB45-46EA-8E41-69B09D21DF49}" srcOrd="6" destOrd="0" presId="urn:microsoft.com/office/officeart/2005/8/layout/radial5"/>
    <dgm:cxn modelId="{45424E49-0A84-4AB1-87AB-87D8B7D8C257}" type="presParOf" srcId="{D92786FD-9541-4828-BB4F-DC7E72139C78}" destId="{CFB6BDBE-7D61-4ADD-826A-A08CE6342147}" srcOrd="7" destOrd="0" presId="urn:microsoft.com/office/officeart/2005/8/layout/radial5"/>
    <dgm:cxn modelId="{9156A2F3-9865-40D6-A968-31E77B28614E}" type="presParOf" srcId="{CFB6BDBE-7D61-4ADD-826A-A08CE6342147}" destId="{4CC1763B-EE8D-4A5C-9EC6-37C0B5D9EC02}" srcOrd="0" destOrd="0" presId="urn:microsoft.com/office/officeart/2005/8/layout/radial5"/>
    <dgm:cxn modelId="{A3BEEF1A-A086-47DE-80A2-3B895B93EAC7}" type="presParOf" srcId="{D92786FD-9541-4828-BB4F-DC7E72139C78}" destId="{6B10F6CC-9177-4A59-8A6C-D6D2359AF810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366054-07D4-471F-A83C-1F7A1F461B60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ABDEB9-647B-41AA-A426-A67832451D01}">
      <dgm:prSet phldrT="[Текст]" custT="1"/>
      <dgm:spPr>
        <a:solidFill>
          <a:srgbClr val="FBA3DC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1" dirty="0" smtClean="0">
              <a:solidFill>
                <a:srgbClr val="CC0000"/>
              </a:solidFill>
              <a:latin typeface="Monotype Corsiva" panose="03010101010201010101" pitchFamily="66" charset="0"/>
              <a:ea typeface="Times New Roman" pitchFamily="18" charset="0"/>
              <a:cs typeface="Arial" charset="0"/>
            </a:rPr>
            <a:t>Национальная экономика</a:t>
          </a:r>
          <a:endParaRPr lang="ru-RU" sz="1800" dirty="0">
            <a:latin typeface="Monotype Corsiva" panose="03010101010201010101" pitchFamily="66" charset="0"/>
          </a:endParaRPr>
        </a:p>
      </dgm:t>
    </dgm:pt>
    <dgm:pt modelId="{DAF07D0D-522A-45A3-A6D1-DA5C6BE3E042}" type="parTrans" cxnId="{8C9A6858-EEEF-404F-9F37-895363B01B3F}">
      <dgm:prSet/>
      <dgm:spPr/>
      <dgm:t>
        <a:bodyPr/>
        <a:lstStyle/>
        <a:p>
          <a:endParaRPr lang="ru-RU" sz="1800">
            <a:latin typeface="Monotype Corsiva" panose="03010101010201010101" pitchFamily="66" charset="0"/>
          </a:endParaRPr>
        </a:p>
      </dgm:t>
    </dgm:pt>
    <dgm:pt modelId="{E63E7BC3-C060-4515-8D86-75B73B0047AD}" type="sibTrans" cxnId="{8C9A6858-EEEF-404F-9F37-895363B01B3F}">
      <dgm:prSet/>
      <dgm:spPr/>
      <dgm:t>
        <a:bodyPr/>
        <a:lstStyle/>
        <a:p>
          <a:endParaRPr lang="ru-RU" sz="1800">
            <a:latin typeface="Monotype Corsiva" panose="03010101010201010101" pitchFamily="66" charset="0"/>
          </a:endParaRPr>
        </a:p>
      </dgm:t>
    </dgm:pt>
    <dgm:pt modelId="{8A03C91E-0245-4E01-9D22-4179E77CA952}">
      <dgm:prSet phldrT="[Текст]" custT="1"/>
      <dgm:spPr>
        <a:solidFill>
          <a:srgbClr val="CCFF66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Monotype Corsiva" panose="03010101010201010101" pitchFamily="66" charset="0"/>
            </a:rPr>
            <a:t>Сельское </a:t>
          </a:r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хозяйство и рыболовство</a:t>
          </a:r>
        </a:p>
      </dgm:t>
    </dgm:pt>
    <dgm:pt modelId="{62189CAF-BBFC-47E7-9F53-E5A1DCB74A36}" type="parTrans" cxnId="{567501C5-81D0-451F-A256-D5B75BBA2A30}">
      <dgm:prSet custT="1"/>
      <dgm:spPr>
        <a:solidFill>
          <a:srgbClr val="CCFF66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1" dirty="0" smtClean="0">
              <a:solidFill>
                <a:srgbClr val="003399"/>
              </a:solidFill>
              <a:latin typeface="Monotype Corsiva" panose="03010101010201010101" pitchFamily="66" charset="0"/>
            </a:rPr>
            <a:t>287,0</a:t>
          </a:r>
          <a:endParaRPr lang="ru-RU" sz="1800" b="1" dirty="0">
            <a:solidFill>
              <a:srgbClr val="003399"/>
            </a:solidFill>
            <a:latin typeface="Monotype Corsiva" panose="03010101010201010101" pitchFamily="66" charset="0"/>
          </a:endParaRPr>
        </a:p>
      </dgm:t>
    </dgm:pt>
    <dgm:pt modelId="{75FA7AF5-C107-41F4-96F0-A7C8D22FD337}" type="sibTrans" cxnId="{567501C5-81D0-451F-A256-D5B75BBA2A30}">
      <dgm:prSet/>
      <dgm:spPr/>
      <dgm:t>
        <a:bodyPr/>
        <a:lstStyle/>
        <a:p>
          <a:endParaRPr lang="ru-RU" sz="1800">
            <a:latin typeface="Monotype Corsiva" panose="03010101010201010101" pitchFamily="66" charset="0"/>
          </a:endParaRPr>
        </a:p>
      </dgm:t>
    </dgm:pt>
    <dgm:pt modelId="{851B000A-5D8D-422E-AC0C-4CA5F4B37679}">
      <dgm:prSet phldrT="[Текст]"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Monotype Corsiva" panose="03010101010201010101" pitchFamily="66" charset="0"/>
            </a:rPr>
            <a:t>Транспорт</a:t>
          </a:r>
          <a:endParaRPr lang="ru-RU" sz="1800" b="1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81BA7858-5E74-4BAF-B956-CBA60ED7D576}" type="parTrans" cxnId="{6F039445-891C-433B-9083-DEE825D42491}">
      <dgm:prSet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1" dirty="0" smtClean="0">
              <a:solidFill>
                <a:srgbClr val="003399"/>
              </a:solidFill>
              <a:latin typeface="Monotype Corsiva" panose="03010101010201010101" pitchFamily="66" charset="0"/>
            </a:rPr>
            <a:t>1 </a:t>
          </a:r>
          <a:r>
            <a:rPr lang="ru-RU" sz="1800" b="1" dirty="0" smtClean="0">
              <a:solidFill>
                <a:srgbClr val="003399"/>
              </a:solidFill>
              <a:latin typeface="Monotype Corsiva" panose="03010101010201010101" pitchFamily="66" charset="0"/>
            </a:rPr>
            <a:t>189,66</a:t>
          </a:r>
          <a:endParaRPr lang="ru-RU" sz="1800" b="1" dirty="0">
            <a:solidFill>
              <a:srgbClr val="003399"/>
            </a:solidFill>
            <a:latin typeface="Monotype Corsiva" panose="03010101010201010101" pitchFamily="66" charset="0"/>
          </a:endParaRPr>
        </a:p>
      </dgm:t>
    </dgm:pt>
    <dgm:pt modelId="{58294981-AF70-4817-A48E-D55682445CC6}" type="sibTrans" cxnId="{6F039445-891C-433B-9083-DEE825D42491}">
      <dgm:prSet/>
      <dgm:spPr/>
      <dgm:t>
        <a:bodyPr/>
        <a:lstStyle/>
        <a:p>
          <a:endParaRPr lang="ru-RU" sz="1800">
            <a:latin typeface="Monotype Corsiva" panose="03010101010201010101" pitchFamily="66" charset="0"/>
          </a:endParaRPr>
        </a:p>
      </dgm:t>
    </dgm:pt>
    <dgm:pt modelId="{996800A8-EA6A-4EBC-8A46-5B0D708CC405}">
      <dgm:prSet phldrT="[Текст]" custT="1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1" dirty="0" smtClean="0">
              <a:solidFill>
                <a:srgbClr val="003399"/>
              </a:solidFill>
              <a:latin typeface="Monotype Corsiva" panose="03010101010201010101" pitchFamily="66" charset="0"/>
            </a:rPr>
            <a:t>Дорожное </a:t>
          </a:r>
          <a:r>
            <a:rPr lang="ru-RU" sz="1800" b="1" dirty="0">
              <a:solidFill>
                <a:srgbClr val="003399"/>
              </a:solidFill>
              <a:latin typeface="Monotype Corsiva" panose="03010101010201010101" pitchFamily="66" charset="0"/>
            </a:rPr>
            <a:t>хозяйство (дорожные фонды)</a:t>
          </a:r>
        </a:p>
      </dgm:t>
    </dgm:pt>
    <dgm:pt modelId="{B0D3F885-9214-470E-B902-02EF938E228C}" type="parTrans" cxnId="{1AA7A2FF-7F47-41F5-A386-BF230B6B499A}">
      <dgm:prSet custT="1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 vert="horz"/>
        <a:lstStyle/>
        <a:p>
          <a:r>
            <a:rPr lang="ru-RU" sz="1800" b="1" dirty="0" smtClean="0">
              <a:solidFill>
                <a:srgbClr val="003399"/>
              </a:solidFill>
              <a:latin typeface="Monotype Corsiva" panose="03010101010201010101" pitchFamily="66" charset="0"/>
            </a:rPr>
            <a:t>9 921,56</a:t>
          </a:r>
          <a:endParaRPr lang="ru-RU" sz="1800" b="1" dirty="0">
            <a:solidFill>
              <a:srgbClr val="003399"/>
            </a:solidFill>
            <a:latin typeface="Monotype Corsiva" panose="03010101010201010101" pitchFamily="66" charset="0"/>
          </a:endParaRPr>
        </a:p>
      </dgm:t>
    </dgm:pt>
    <dgm:pt modelId="{68EE6618-1AD7-4681-AC65-BBA6BC576734}" type="sibTrans" cxnId="{1AA7A2FF-7F47-41F5-A386-BF230B6B499A}">
      <dgm:prSet/>
      <dgm:spPr/>
      <dgm:t>
        <a:bodyPr/>
        <a:lstStyle/>
        <a:p>
          <a:endParaRPr lang="ru-RU" sz="1800">
            <a:latin typeface="Monotype Corsiva" panose="03010101010201010101" pitchFamily="66" charset="0"/>
          </a:endParaRPr>
        </a:p>
      </dgm:t>
    </dgm:pt>
    <dgm:pt modelId="{A6564CF0-E7F6-40C8-8A1A-7D0D6DCA49F7}" type="pres">
      <dgm:prSet presAssocID="{06366054-07D4-471F-A83C-1F7A1F461B6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9BBA0D-1937-46EE-9534-41F672C8DABB}" type="pres">
      <dgm:prSet presAssocID="{AEABDEB9-647B-41AA-A426-A67832451D01}" presName="centerShape" presStyleLbl="node0" presStyleIdx="0" presStyleCnt="1" custScaleX="196442" custScaleY="115544" custLinFactNeighborX="-1109" custLinFactNeighborY="-41356"/>
      <dgm:spPr/>
      <dgm:t>
        <a:bodyPr/>
        <a:lstStyle/>
        <a:p>
          <a:endParaRPr lang="ru-RU"/>
        </a:p>
      </dgm:t>
    </dgm:pt>
    <dgm:pt modelId="{8EE712CB-8F67-4100-9FE0-A8A8A45BA8E5}" type="pres">
      <dgm:prSet presAssocID="{62189CAF-BBFC-47E7-9F53-E5A1DCB74A36}" presName="parTrans" presStyleLbl="sibTrans2D1" presStyleIdx="0" presStyleCnt="3" custScaleX="180838" custScaleY="174831"/>
      <dgm:spPr/>
      <dgm:t>
        <a:bodyPr/>
        <a:lstStyle/>
        <a:p>
          <a:endParaRPr lang="ru-RU"/>
        </a:p>
      </dgm:t>
    </dgm:pt>
    <dgm:pt modelId="{518B6CE3-4EFA-49F2-A4D1-D4D8338E787F}" type="pres">
      <dgm:prSet presAssocID="{62189CAF-BBFC-47E7-9F53-E5A1DCB74A36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254C1BBC-4B25-43E1-929A-D8E23BF5E74D}" type="pres">
      <dgm:prSet presAssocID="{8A03C91E-0245-4E01-9D22-4179E77CA952}" presName="node" presStyleLbl="node1" presStyleIdx="0" presStyleCnt="3" custScaleX="168844" custScaleY="92374" custRadScaleRad="147168" custRadScaleInc="-160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95C35F-2743-4AE2-9B9E-07862CB5F6A7}" type="pres">
      <dgm:prSet presAssocID="{81BA7858-5E74-4BAF-B956-CBA60ED7D576}" presName="parTrans" presStyleLbl="sibTrans2D1" presStyleIdx="1" presStyleCnt="3" custScaleX="170745" custScaleY="177854"/>
      <dgm:spPr/>
      <dgm:t>
        <a:bodyPr/>
        <a:lstStyle/>
        <a:p>
          <a:endParaRPr lang="ru-RU"/>
        </a:p>
      </dgm:t>
    </dgm:pt>
    <dgm:pt modelId="{CC958386-0ABF-415E-9E19-003BC19B8386}" type="pres">
      <dgm:prSet presAssocID="{81BA7858-5E74-4BAF-B956-CBA60ED7D576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B11A8953-FC48-4419-A8B4-A460244E8F30}" type="pres">
      <dgm:prSet presAssocID="{851B000A-5D8D-422E-AC0C-4CA5F4B37679}" presName="node" presStyleLbl="node1" presStyleIdx="1" presStyleCnt="3" custScaleX="163703" custScaleY="89362" custRadScaleRad="143360" custRadScaleInc="-40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F0261-AF7D-4866-A206-6F882CDAB5C0}" type="pres">
      <dgm:prSet presAssocID="{B0D3F885-9214-470E-B902-02EF938E228C}" presName="parTrans" presStyleLbl="sibTrans2D1" presStyleIdx="2" presStyleCnt="3" custScaleX="208021" custScaleY="161884" custLinFactNeighborX="4449" custLinFactNeighborY="5533"/>
      <dgm:spPr/>
      <dgm:t>
        <a:bodyPr/>
        <a:lstStyle/>
        <a:p>
          <a:endParaRPr lang="ru-RU"/>
        </a:p>
      </dgm:t>
    </dgm:pt>
    <dgm:pt modelId="{FC3DC787-23AA-46C1-BAAA-FB2111C3490E}" type="pres">
      <dgm:prSet presAssocID="{B0D3F885-9214-470E-B902-02EF938E228C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DF2276BA-2739-4F21-BB9D-DD722A4B7790}" type="pres">
      <dgm:prSet presAssocID="{996800A8-EA6A-4EBC-8A46-5B0D708CC405}" presName="node" presStyleLbl="node1" presStyleIdx="2" presStyleCnt="3" custScaleX="191332" custScaleY="74215" custRadScaleRad="115008" custRadScaleInc="-1040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852AEF-36A5-492B-8283-8723835DB33E}" type="presOf" srcId="{851B000A-5D8D-422E-AC0C-4CA5F4B37679}" destId="{B11A8953-FC48-4419-A8B4-A460244E8F30}" srcOrd="0" destOrd="0" presId="urn:microsoft.com/office/officeart/2005/8/layout/radial5"/>
    <dgm:cxn modelId="{9DAF15D3-FC87-43F5-B4BF-1ED2492CFB6D}" type="presOf" srcId="{81BA7858-5E74-4BAF-B956-CBA60ED7D576}" destId="{CC958386-0ABF-415E-9E19-003BC19B8386}" srcOrd="1" destOrd="0" presId="urn:microsoft.com/office/officeart/2005/8/layout/radial5"/>
    <dgm:cxn modelId="{A1291F70-BC6F-4B87-887B-D91FDAF08B4C}" type="presOf" srcId="{06366054-07D4-471F-A83C-1F7A1F461B60}" destId="{A6564CF0-E7F6-40C8-8A1A-7D0D6DCA49F7}" srcOrd="0" destOrd="0" presId="urn:microsoft.com/office/officeart/2005/8/layout/radial5"/>
    <dgm:cxn modelId="{1AA7A2FF-7F47-41F5-A386-BF230B6B499A}" srcId="{AEABDEB9-647B-41AA-A426-A67832451D01}" destId="{996800A8-EA6A-4EBC-8A46-5B0D708CC405}" srcOrd="2" destOrd="0" parTransId="{B0D3F885-9214-470E-B902-02EF938E228C}" sibTransId="{68EE6618-1AD7-4681-AC65-BBA6BC576734}"/>
    <dgm:cxn modelId="{6C07DB22-12A3-4644-8F36-2EB08578CF9E}" type="presOf" srcId="{8A03C91E-0245-4E01-9D22-4179E77CA952}" destId="{254C1BBC-4B25-43E1-929A-D8E23BF5E74D}" srcOrd="0" destOrd="0" presId="urn:microsoft.com/office/officeart/2005/8/layout/radial5"/>
    <dgm:cxn modelId="{F5FC6BBA-D75F-4545-8831-90183E275F5D}" type="presOf" srcId="{AEABDEB9-647B-41AA-A426-A67832451D01}" destId="{269BBA0D-1937-46EE-9534-41F672C8DABB}" srcOrd="0" destOrd="0" presId="urn:microsoft.com/office/officeart/2005/8/layout/radial5"/>
    <dgm:cxn modelId="{6F039445-891C-433B-9083-DEE825D42491}" srcId="{AEABDEB9-647B-41AA-A426-A67832451D01}" destId="{851B000A-5D8D-422E-AC0C-4CA5F4B37679}" srcOrd="1" destOrd="0" parTransId="{81BA7858-5E74-4BAF-B956-CBA60ED7D576}" sibTransId="{58294981-AF70-4817-A48E-D55682445CC6}"/>
    <dgm:cxn modelId="{567501C5-81D0-451F-A256-D5B75BBA2A30}" srcId="{AEABDEB9-647B-41AA-A426-A67832451D01}" destId="{8A03C91E-0245-4E01-9D22-4179E77CA952}" srcOrd="0" destOrd="0" parTransId="{62189CAF-BBFC-47E7-9F53-E5A1DCB74A36}" sibTransId="{75FA7AF5-C107-41F4-96F0-A7C8D22FD337}"/>
    <dgm:cxn modelId="{8C9A6858-EEEF-404F-9F37-895363B01B3F}" srcId="{06366054-07D4-471F-A83C-1F7A1F461B60}" destId="{AEABDEB9-647B-41AA-A426-A67832451D01}" srcOrd="0" destOrd="0" parTransId="{DAF07D0D-522A-45A3-A6D1-DA5C6BE3E042}" sibTransId="{E63E7BC3-C060-4515-8D86-75B73B0047AD}"/>
    <dgm:cxn modelId="{77D85A76-F69D-4776-A3F2-CC09E318A6E8}" type="presOf" srcId="{B0D3F885-9214-470E-B902-02EF938E228C}" destId="{F52F0261-AF7D-4866-A206-6F882CDAB5C0}" srcOrd="0" destOrd="0" presId="urn:microsoft.com/office/officeart/2005/8/layout/radial5"/>
    <dgm:cxn modelId="{4BD22E03-5319-44C2-A71B-0AF249401B8C}" type="presOf" srcId="{62189CAF-BBFC-47E7-9F53-E5A1DCB74A36}" destId="{8EE712CB-8F67-4100-9FE0-A8A8A45BA8E5}" srcOrd="0" destOrd="0" presId="urn:microsoft.com/office/officeart/2005/8/layout/radial5"/>
    <dgm:cxn modelId="{AC6B574A-714B-4764-92C0-EF2FA6CBE342}" type="presOf" srcId="{81BA7858-5E74-4BAF-B956-CBA60ED7D576}" destId="{2A95C35F-2743-4AE2-9B9E-07862CB5F6A7}" srcOrd="0" destOrd="0" presId="urn:microsoft.com/office/officeart/2005/8/layout/radial5"/>
    <dgm:cxn modelId="{C3384C61-EFF6-4C6B-8035-322F431B12F1}" type="presOf" srcId="{B0D3F885-9214-470E-B902-02EF938E228C}" destId="{FC3DC787-23AA-46C1-BAAA-FB2111C3490E}" srcOrd="1" destOrd="0" presId="urn:microsoft.com/office/officeart/2005/8/layout/radial5"/>
    <dgm:cxn modelId="{85751C56-C1B5-4938-BC50-620E9F23D284}" type="presOf" srcId="{62189CAF-BBFC-47E7-9F53-E5A1DCB74A36}" destId="{518B6CE3-4EFA-49F2-A4D1-D4D8338E787F}" srcOrd="1" destOrd="0" presId="urn:microsoft.com/office/officeart/2005/8/layout/radial5"/>
    <dgm:cxn modelId="{4004BC0A-7680-4F53-903C-0EB62F03EB50}" type="presOf" srcId="{996800A8-EA6A-4EBC-8A46-5B0D708CC405}" destId="{DF2276BA-2739-4F21-BB9D-DD722A4B7790}" srcOrd="0" destOrd="0" presId="urn:microsoft.com/office/officeart/2005/8/layout/radial5"/>
    <dgm:cxn modelId="{9BD51265-1ED2-4C74-B31A-B50ECA1ACABB}" type="presParOf" srcId="{A6564CF0-E7F6-40C8-8A1A-7D0D6DCA49F7}" destId="{269BBA0D-1937-46EE-9534-41F672C8DABB}" srcOrd="0" destOrd="0" presId="urn:microsoft.com/office/officeart/2005/8/layout/radial5"/>
    <dgm:cxn modelId="{8D73A37A-F579-4860-A68C-40FC21F7280E}" type="presParOf" srcId="{A6564CF0-E7F6-40C8-8A1A-7D0D6DCA49F7}" destId="{8EE712CB-8F67-4100-9FE0-A8A8A45BA8E5}" srcOrd="1" destOrd="0" presId="urn:microsoft.com/office/officeart/2005/8/layout/radial5"/>
    <dgm:cxn modelId="{FDD8931D-A250-4A6E-8AB4-0847F6B691CC}" type="presParOf" srcId="{8EE712CB-8F67-4100-9FE0-A8A8A45BA8E5}" destId="{518B6CE3-4EFA-49F2-A4D1-D4D8338E787F}" srcOrd="0" destOrd="0" presId="urn:microsoft.com/office/officeart/2005/8/layout/radial5"/>
    <dgm:cxn modelId="{9B11A70B-9C43-49B7-B221-C7EFC7C2EAAF}" type="presParOf" srcId="{A6564CF0-E7F6-40C8-8A1A-7D0D6DCA49F7}" destId="{254C1BBC-4B25-43E1-929A-D8E23BF5E74D}" srcOrd="2" destOrd="0" presId="urn:microsoft.com/office/officeart/2005/8/layout/radial5"/>
    <dgm:cxn modelId="{6BCD21B6-F962-49CB-B450-436886C9A9A3}" type="presParOf" srcId="{A6564CF0-E7F6-40C8-8A1A-7D0D6DCA49F7}" destId="{2A95C35F-2743-4AE2-9B9E-07862CB5F6A7}" srcOrd="3" destOrd="0" presId="urn:microsoft.com/office/officeart/2005/8/layout/radial5"/>
    <dgm:cxn modelId="{CD83D87A-F70B-40A1-B9D1-4ACE4ECF4DCA}" type="presParOf" srcId="{2A95C35F-2743-4AE2-9B9E-07862CB5F6A7}" destId="{CC958386-0ABF-415E-9E19-003BC19B8386}" srcOrd="0" destOrd="0" presId="urn:microsoft.com/office/officeart/2005/8/layout/radial5"/>
    <dgm:cxn modelId="{36167F05-EC27-4341-BD68-3DD30EABB476}" type="presParOf" srcId="{A6564CF0-E7F6-40C8-8A1A-7D0D6DCA49F7}" destId="{B11A8953-FC48-4419-A8B4-A460244E8F30}" srcOrd="4" destOrd="0" presId="urn:microsoft.com/office/officeart/2005/8/layout/radial5"/>
    <dgm:cxn modelId="{BBF0833D-A3F1-4C30-BF0C-5407E4DFA056}" type="presParOf" srcId="{A6564CF0-E7F6-40C8-8A1A-7D0D6DCA49F7}" destId="{F52F0261-AF7D-4866-A206-6F882CDAB5C0}" srcOrd="5" destOrd="0" presId="urn:microsoft.com/office/officeart/2005/8/layout/radial5"/>
    <dgm:cxn modelId="{43A13005-454A-4AE8-93BC-C1AF624E304B}" type="presParOf" srcId="{F52F0261-AF7D-4866-A206-6F882CDAB5C0}" destId="{FC3DC787-23AA-46C1-BAAA-FB2111C3490E}" srcOrd="0" destOrd="0" presId="urn:microsoft.com/office/officeart/2005/8/layout/radial5"/>
    <dgm:cxn modelId="{EB3C0462-3095-409B-9851-811107F6C09E}" type="presParOf" srcId="{A6564CF0-E7F6-40C8-8A1A-7D0D6DCA49F7}" destId="{DF2276BA-2739-4F21-BB9D-DD722A4B7790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366054-07D4-471F-A83C-1F7A1F461B60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1B000A-5D8D-422E-AC0C-4CA5F4B37679}">
      <dgm:prSet phldrT="[Текст]"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rgbClr val="003399"/>
              </a:solidFill>
              <a:latin typeface="Monotype Corsiva" panose="03010101010201010101" pitchFamily="66" charset="0"/>
            </a:rPr>
            <a:t>Коммунальное хозяйство</a:t>
          </a:r>
        </a:p>
        <a:p>
          <a:r>
            <a:rPr lang="ru-RU" sz="1800" b="0" dirty="0" smtClean="0">
              <a:solidFill>
                <a:srgbClr val="C00000"/>
              </a:solidFill>
              <a:latin typeface="Monotype Corsiva" panose="03010101010201010101" pitchFamily="66" charset="0"/>
            </a:rPr>
            <a:t>1 093,99 тыс.руб</a:t>
          </a:r>
          <a:endParaRPr lang="ru-RU" sz="1800" b="0" dirty="0">
            <a:solidFill>
              <a:srgbClr val="C00000"/>
            </a:solidFill>
            <a:latin typeface="Monotype Corsiva" panose="03010101010201010101" pitchFamily="66" charset="0"/>
          </a:endParaRPr>
        </a:p>
      </dgm:t>
    </dgm:pt>
    <dgm:pt modelId="{81BA7858-5E74-4BAF-B956-CBA60ED7D576}" type="parTrans" cxnId="{6F039445-891C-433B-9083-DEE825D42491}">
      <dgm:prSet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58294981-AF70-4817-A48E-D55682445CC6}" type="sibTrans" cxnId="{6F039445-891C-433B-9083-DEE825D42491}">
      <dgm:prSet/>
      <dgm:spPr/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996800A8-EA6A-4EBC-8A46-5B0D708CC405}">
      <dgm:prSet phldrT="[Текст]" custT="1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rgbClr val="003399"/>
              </a:solidFill>
              <a:latin typeface="Monotype Corsiva" panose="03010101010201010101" pitchFamily="66" charset="0"/>
            </a:rPr>
            <a:t>Жилищное хозяйство </a:t>
          </a:r>
          <a:br>
            <a:rPr lang="ru-RU" sz="1800" b="0" dirty="0" smtClean="0">
              <a:solidFill>
                <a:srgbClr val="003399"/>
              </a:solidFill>
              <a:latin typeface="Monotype Corsiva" panose="03010101010201010101" pitchFamily="66" charset="0"/>
            </a:rPr>
          </a:br>
          <a:r>
            <a:rPr lang="ru-RU" sz="1800" b="0" dirty="0" smtClean="0">
              <a:solidFill>
                <a:srgbClr val="C00000"/>
              </a:solidFill>
              <a:latin typeface="Monotype Corsiva" panose="03010101010201010101" pitchFamily="66" charset="0"/>
            </a:rPr>
            <a:t>695,97тыс.руб</a:t>
          </a:r>
          <a:endParaRPr lang="ru-RU" sz="1800" b="0" dirty="0">
            <a:solidFill>
              <a:srgbClr val="C00000"/>
            </a:solidFill>
            <a:latin typeface="Monotype Corsiva" panose="03010101010201010101" pitchFamily="66" charset="0"/>
          </a:endParaRPr>
        </a:p>
      </dgm:t>
    </dgm:pt>
    <dgm:pt modelId="{B0D3F885-9214-470E-B902-02EF938E228C}" type="parTrans" cxnId="{1AA7A2FF-7F47-41F5-A386-BF230B6B499A}">
      <dgm:prSet custT="1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68EE6618-1AD7-4681-AC65-BBA6BC576734}" type="sibTrans" cxnId="{1AA7A2FF-7F47-41F5-A386-BF230B6B499A}">
      <dgm:prSet/>
      <dgm:spPr/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7BA463CD-0CBC-44E9-A2EB-A73969B42FEF}">
      <dgm:prSet phldrT="[Текст]" custT="1"/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rgbClr val="003399"/>
              </a:solidFill>
              <a:latin typeface="Monotype Corsiva" panose="03010101010201010101" pitchFamily="66" charset="0"/>
            </a:rPr>
            <a:t>Благоустройство</a:t>
          </a:r>
        </a:p>
        <a:p>
          <a:r>
            <a:rPr lang="ru-RU" sz="1800" b="0" dirty="0" smtClean="0">
              <a:solidFill>
                <a:srgbClr val="C00000"/>
              </a:solidFill>
              <a:latin typeface="Monotype Corsiva" panose="03010101010201010101" pitchFamily="66" charset="0"/>
            </a:rPr>
            <a:t>2 </a:t>
          </a:r>
          <a:r>
            <a:rPr lang="ru-RU" sz="1800" b="0" dirty="0" smtClean="0">
              <a:solidFill>
                <a:srgbClr val="C00000"/>
              </a:solidFill>
              <a:latin typeface="Monotype Corsiva" panose="03010101010201010101" pitchFamily="66" charset="0"/>
            </a:rPr>
            <a:t>370,02 </a:t>
          </a:r>
          <a:r>
            <a:rPr lang="ru-RU" sz="1800" b="0" dirty="0" smtClean="0">
              <a:solidFill>
                <a:srgbClr val="C00000"/>
              </a:solidFill>
              <a:latin typeface="Monotype Corsiva" panose="03010101010201010101" pitchFamily="66" charset="0"/>
            </a:rPr>
            <a:t>тыс.руб</a:t>
          </a:r>
          <a:endParaRPr lang="ru-RU" sz="1800" b="0" dirty="0">
            <a:solidFill>
              <a:srgbClr val="C00000"/>
            </a:solidFill>
            <a:latin typeface="Monotype Corsiva" panose="03010101010201010101" pitchFamily="66" charset="0"/>
          </a:endParaRPr>
        </a:p>
      </dgm:t>
    </dgm:pt>
    <dgm:pt modelId="{9636437F-318C-4FDD-871B-B51BF1B8799C}" type="parTrans" cxnId="{25AF5DF2-3BD0-4ECA-8D24-7103DBE72E4F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2DB6AA3A-88A4-480F-95F0-63DE33E74279}" type="sibTrans" cxnId="{25AF5DF2-3BD0-4ECA-8D24-7103DBE72E4F}">
      <dgm:prSet/>
      <dgm:spPr/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AEABDEB9-647B-41AA-A426-A67832451D01}">
      <dgm:prSet phldrT="[Текст]" custT="1"/>
      <dgm:spPr>
        <a:solidFill>
          <a:srgbClr val="FBA3DC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rgbClr val="CC0000"/>
              </a:solidFill>
              <a:latin typeface="Monotype Corsiva" panose="03010101010201010101" pitchFamily="66" charset="0"/>
              <a:ea typeface="Times New Roman" pitchFamily="18" charset="0"/>
              <a:cs typeface="Arial" charset="0"/>
            </a:rPr>
            <a:t>4 </a:t>
          </a:r>
          <a:r>
            <a:rPr lang="ru-RU" sz="1800" b="0" dirty="0" smtClean="0">
              <a:solidFill>
                <a:srgbClr val="CC0000"/>
              </a:solidFill>
              <a:latin typeface="Monotype Corsiva" panose="03010101010201010101" pitchFamily="66" charset="0"/>
              <a:ea typeface="Times New Roman" pitchFamily="18" charset="0"/>
              <a:cs typeface="Arial" charset="0"/>
            </a:rPr>
            <a:t>159,98 тыс.руб</a:t>
          </a:r>
          <a:endParaRPr lang="ru-RU" sz="1800" b="0" dirty="0">
            <a:latin typeface="Monotype Corsiva" panose="03010101010201010101" pitchFamily="66" charset="0"/>
          </a:endParaRPr>
        </a:p>
      </dgm:t>
    </dgm:pt>
    <dgm:pt modelId="{E63E7BC3-C060-4515-8D86-75B73B0047AD}" type="sibTrans" cxnId="{8C9A6858-EEEF-404F-9F37-895363B01B3F}">
      <dgm:prSet/>
      <dgm:spPr/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DAF07D0D-522A-45A3-A6D1-DA5C6BE3E042}" type="parTrans" cxnId="{8C9A6858-EEEF-404F-9F37-895363B01B3F}">
      <dgm:prSet/>
      <dgm:spPr/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A6564CF0-E7F6-40C8-8A1A-7D0D6DCA49F7}" type="pres">
      <dgm:prSet presAssocID="{06366054-07D4-471F-A83C-1F7A1F461B6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9BBA0D-1937-46EE-9534-41F672C8DABB}" type="pres">
      <dgm:prSet presAssocID="{AEABDEB9-647B-41AA-A426-A67832451D01}" presName="centerShape" presStyleLbl="node0" presStyleIdx="0" presStyleCnt="1" custScaleX="118487" custScaleY="103989" custLinFactNeighborX="-72899" custLinFactNeighborY="-52047"/>
      <dgm:spPr/>
      <dgm:t>
        <a:bodyPr/>
        <a:lstStyle/>
        <a:p>
          <a:endParaRPr lang="ru-RU"/>
        </a:p>
      </dgm:t>
    </dgm:pt>
    <dgm:pt modelId="{2A95C35F-2743-4AE2-9B9E-07862CB5F6A7}" type="pres">
      <dgm:prSet presAssocID="{81BA7858-5E74-4BAF-B956-CBA60ED7D576}" presName="parTrans" presStyleLbl="sibTrans2D1" presStyleIdx="0" presStyleCnt="3" custScaleX="170745" custScaleY="129113"/>
      <dgm:spPr/>
      <dgm:t>
        <a:bodyPr/>
        <a:lstStyle/>
        <a:p>
          <a:endParaRPr lang="ru-RU"/>
        </a:p>
      </dgm:t>
    </dgm:pt>
    <dgm:pt modelId="{CC958386-0ABF-415E-9E19-003BC19B8386}" type="pres">
      <dgm:prSet presAssocID="{81BA7858-5E74-4BAF-B956-CBA60ED7D576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B11A8953-FC48-4419-A8B4-A460244E8F30}" type="pres">
      <dgm:prSet presAssocID="{851B000A-5D8D-422E-AC0C-4CA5F4B37679}" presName="node" presStyleLbl="node1" presStyleIdx="0" presStyleCnt="3" custScaleX="253182" custScaleY="112206" custRadScaleRad="27422" custRadScaleInc="99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F0261-AF7D-4866-A206-6F882CDAB5C0}" type="pres">
      <dgm:prSet presAssocID="{B0D3F885-9214-470E-B902-02EF938E228C}" presName="parTrans" presStyleLbl="sibTrans2D1" presStyleIdx="1" presStyleCnt="3" custScaleX="171354" custScaleY="117123"/>
      <dgm:spPr/>
      <dgm:t>
        <a:bodyPr/>
        <a:lstStyle/>
        <a:p>
          <a:endParaRPr lang="ru-RU"/>
        </a:p>
      </dgm:t>
    </dgm:pt>
    <dgm:pt modelId="{FC3DC787-23AA-46C1-BAAA-FB2111C3490E}" type="pres">
      <dgm:prSet presAssocID="{B0D3F885-9214-470E-B902-02EF938E228C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DF2276BA-2739-4F21-BB9D-DD722A4B7790}" type="pres">
      <dgm:prSet presAssocID="{996800A8-EA6A-4EBC-8A46-5B0D708CC405}" presName="node" presStyleLbl="node1" presStyleIdx="1" presStyleCnt="3" custScaleX="246410" custScaleY="113348" custRadScaleRad="103992" custRadScaleInc="-165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FB768-B30D-43B2-8911-759903280322}" type="pres">
      <dgm:prSet presAssocID="{9636437F-318C-4FDD-871B-B51BF1B8799C}" presName="parTrans" presStyleLbl="sibTrans2D1" presStyleIdx="2" presStyleCnt="3" custScaleX="170036" custScaleY="144959"/>
      <dgm:spPr/>
      <dgm:t>
        <a:bodyPr/>
        <a:lstStyle/>
        <a:p>
          <a:endParaRPr lang="ru-RU"/>
        </a:p>
      </dgm:t>
    </dgm:pt>
    <dgm:pt modelId="{F9F8149C-A1FC-4BB1-80E3-DA965FA303E9}" type="pres">
      <dgm:prSet presAssocID="{9636437F-318C-4FDD-871B-B51BF1B8799C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611BD253-CB7F-4F8E-92D7-093EB525CC2F}" type="pres">
      <dgm:prSet presAssocID="{7BA463CD-0CBC-44E9-A2EB-A73969B42FEF}" presName="node" presStyleLbl="node1" presStyleIdx="2" presStyleCnt="3" custScaleX="243729" custScaleY="114073" custRadScaleRad="120330" custRadScaleInc="120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8815C0-28B4-4A6C-8723-F34CBC7E6417}" type="presOf" srcId="{81BA7858-5E74-4BAF-B956-CBA60ED7D576}" destId="{2A95C35F-2743-4AE2-9B9E-07862CB5F6A7}" srcOrd="0" destOrd="0" presId="urn:microsoft.com/office/officeart/2005/8/layout/radial5"/>
    <dgm:cxn modelId="{2B594D26-8E8C-447B-AFF9-99BE03788EA4}" type="presOf" srcId="{81BA7858-5E74-4BAF-B956-CBA60ED7D576}" destId="{CC958386-0ABF-415E-9E19-003BC19B8386}" srcOrd="1" destOrd="0" presId="urn:microsoft.com/office/officeart/2005/8/layout/radial5"/>
    <dgm:cxn modelId="{6438D262-8D9F-4C4F-A5EF-1E297297C2EE}" type="presOf" srcId="{9636437F-318C-4FDD-871B-B51BF1B8799C}" destId="{FA0FB768-B30D-43B2-8911-759903280322}" srcOrd="0" destOrd="0" presId="urn:microsoft.com/office/officeart/2005/8/layout/radial5"/>
    <dgm:cxn modelId="{25AF5DF2-3BD0-4ECA-8D24-7103DBE72E4F}" srcId="{AEABDEB9-647B-41AA-A426-A67832451D01}" destId="{7BA463CD-0CBC-44E9-A2EB-A73969B42FEF}" srcOrd="2" destOrd="0" parTransId="{9636437F-318C-4FDD-871B-B51BF1B8799C}" sibTransId="{2DB6AA3A-88A4-480F-95F0-63DE33E74279}"/>
    <dgm:cxn modelId="{29F3A921-AEED-4B88-A3E3-81A2109CA6CB}" type="presOf" srcId="{9636437F-318C-4FDD-871B-B51BF1B8799C}" destId="{F9F8149C-A1FC-4BB1-80E3-DA965FA303E9}" srcOrd="1" destOrd="0" presId="urn:microsoft.com/office/officeart/2005/8/layout/radial5"/>
    <dgm:cxn modelId="{3D1C70F6-FEAE-4C5A-AA1F-229739DC5DFE}" type="presOf" srcId="{B0D3F885-9214-470E-B902-02EF938E228C}" destId="{FC3DC787-23AA-46C1-BAAA-FB2111C3490E}" srcOrd="1" destOrd="0" presId="urn:microsoft.com/office/officeart/2005/8/layout/radial5"/>
    <dgm:cxn modelId="{CD3DD81F-C8E2-4EC3-8F4E-A56AFB1B575E}" type="presOf" srcId="{851B000A-5D8D-422E-AC0C-4CA5F4B37679}" destId="{B11A8953-FC48-4419-A8B4-A460244E8F30}" srcOrd="0" destOrd="0" presId="urn:microsoft.com/office/officeart/2005/8/layout/radial5"/>
    <dgm:cxn modelId="{ECF80ED5-202C-4746-9447-FE13FE7CEC53}" type="presOf" srcId="{7BA463CD-0CBC-44E9-A2EB-A73969B42FEF}" destId="{611BD253-CB7F-4F8E-92D7-093EB525CC2F}" srcOrd="0" destOrd="0" presId="urn:microsoft.com/office/officeart/2005/8/layout/radial5"/>
    <dgm:cxn modelId="{8C9A6858-EEEF-404F-9F37-895363B01B3F}" srcId="{06366054-07D4-471F-A83C-1F7A1F461B60}" destId="{AEABDEB9-647B-41AA-A426-A67832451D01}" srcOrd="0" destOrd="0" parTransId="{DAF07D0D-522A-45A3-A6D1-DA5C6BE3E042}" sibTransId="{E63E7BC3-C060-4515-8D86-75B73B0047AD}"/>
    <dgm:cxn modelId="{D288859B-B65C-4C75-8D7C-D890608B673D}" type="presOf" srcId="{996800A8-EA6A-4EBC-8A46-5B0D708CC405}" destId="{DF2276BA-2739-4F21-BB9D-DD722A4B7790}" srcOrd="0" destOrd="0" presId="urn:microsoft.com/office/officeart/2005/8/layout/radial5"/>
    <dgm:cxn modelId="{FAF43944-0739-448A-B2CE-00DD027BE94B}" type="presOf" srcId="{06366054-07D4-471F-A83C-1F7A1F461B60}" destId="{A6564CF0-E7F6-40C8-8A1A-7D0D6DCA49F7}" srcOrd="0" destOrd="0" presId="urn:microsoft.com/office/officeart/2005/8/layout/radial5"/>
    <dgm:cxn modelId="{1AA7A2FF-7F47-41F5-A386-BF230B6B499A}" srcId="{AEABDEB9-647B-41AA-A426-A67832451D01}" destId="{996800A8-EA6A-4EBC-8A46-5B0D708CC405}" srcOrd="1" destOrd="0" parTransId="{B0D3F885-9214-470E-B902-02EF938E228C}" sibTransId="{68EE6618-1AD7-4681-AC65-BBA6BC576734}"/>
    <dgm:cxn modelId="{7B08B5E2-7210-449E-8B61-0C5A53D0EC32}" type="presOf" srcId="{AEABDEB9-647B-41AA-A426-A67832451D01}" destId="{269BBA0D-1937-46EE-9534-41F672C8DABB}" srcOrd="0" destOrd="0" presId="urn:microsoft.com/office/officeart/2005/8/layout/radial5"/>
    <dgm:cxn modelId="{D9865297-4020-46E0-9E6C-13DA2C3A0BD0}" type="presOf" srcId="{B0D3F885-9214-470E-B902-02EF938E228C}" destId="{F52F0261-AF7D-4866-A206-6F882CDAB5C0}" srcOrd="0" destOrd="0" presId="urn:microsoft.com/office/officeart/2005/8/layout/radial5"/>
    <dgm:cxn modelId="{6F039445-891C-433B-9083-DEE825D42491}" srcId="{AEABDEB9-647B-41AA-A426-A67832451D01}" destId="{851B000A-5D8D-422E-AC0C-4CA5F4B37679}" srcOrd="0" destOrd="0" parTransId="{81BA7858-5E74-4BAF-B956-CBA60ED7D576}" sibTransId="{58294981-AF70-4817-A48E-D55682445CC6}"/>
    <dgm:cxn modelId="{00DF2F11-8E87-4AF5-9635-91C515DD8284}" type="presParOf" srcId="{A6564CF0-E7F6-40C8-8A1A-7D0D6DCA49F7}" destId="{269BBA0D-1937-46EE-9534-41F672C8DABB}" srcOrd="0" destOrd="0" presId="urn:microsoft.com/office/officeart/2005/8/layout/radial5"/>
    <dgm:cxn modelId="{0E959CC1-D567-402B-98B9-F37F77E417EE}" type="presParOf" srcId="{A6564CF0-E7F6-40C8-8A1A-7D0D6DCA49F7}" destId="{2A95C35F-2743-4AE2-9B9E-07862CB5F6A7}" srcOrd="1" destOrd="0" presId="urn:microsoft.com/office/officeart/2005/8/layout/radial5"/>
    <dgm:cxn modelId="{CE2406B8-3C81-4B4C-B509-48A03C3F7753}" type="presParOf" srcId="{2A95C35F-2743-4AE2-9B9E-07862CB5F6A7}" destId="{CC958386-0ABF-415E-9E19-003BC19B8386}" srcOrd="0" destOrd="0" presId="urn:microsoft.com/office/officeart/2005/8/layout/radial5"/>
    <dgm:cxn modelId="{BCAD1C0D-2C03-4DEB-B688-7D3C2DEB59B4}" type="presParOf" srcId="{A6564CF0-E7F6-40C8-8A1A-7D0D6DCA49F7}" destId="{B11A8953-FC48-4419-A8B4-A460244E8F30}" srcOrd="2" destOrd="0" presId="urn:microsoft.com/office/officeart/2005/8/layout/radial5"/>
    <dgm:cxn modelId="{D20411C7-EC36-4C8E-BC69-82F391837730}" type="presParOf" srcId="{A6564CF0-E7F6-40C8-8A1A-7D0D6DCA49F7}" destId="{F52F0261-AF7D-4866-A206-6F882CDAB5C0}" srcOrd="3" destOrd="0" presId="urn:microsoft.com/office/officeart/2005/8/layout/radial5"/>
    <dgm:cxn modelId="{335CD689-1CF2-4C3A-BBB0-FB0C0B855378}" type="presParOf" srcId="{F52F0261-AF7D-4866-A206-6F882CDAB5C0}" destId="{FC3DC787-23AA-46C1-BAAA-FB2111C3490E}" srcOrd="0" destOrd="0" presId="urn:microsoft.com/office/officeart/2005/8/layout/radial5"/>
    <dgm:cxn modelId="{08D5EE39-F3D6-45D4-9BCA-14F1F985FF71}" type="presParOf" srcId="{A6564CF0-E7F6-40C8-8A1A-7D0D6DCA49F7}" destId="{DF2276BA-2739-4F21-BB9D-DD722A4B7790}" srcOrd="4" destOrd="0" presId="urn:microsoft.com/office/officeart/2005/8/layout/radial5"/>
    <dgm:cxn modelId="{20D6E9D1-4275-49AB-8119-B171BF90D771}" type="presParOf" srcId="{A6564CF0-E7F6-40C8-8A1A-7D0D6DCA49F7}" destId="{FA0FB768-B30D-43B2-8911-759903280322}" srcOrd="5" destOrd="0" presId="urn:microsoft.com/office/officeart/2005/8/layout/radial5"/>
    <dgm:cxn modelId="{5D82424E-9702-4360-B397-35D7FEC4A33E}" type="presParOf" srcId="{FA0FB768-B30D-43B2-8911-759903280322}" destId="{F9F8149C-A1FC-4BB1-80E3-DA965FA303E9}" srcOrd="0" destOrd="0" presId="urn:microsoft.com/office/officeart/2005/8/layout/radial5"/>
    <dgm:cxn modelId="{51EB281E-077F-4434-962D-E7EC36DB46CD}" type="presParOf" srcId="{A6564CF0-E7F6-40C8-8A1A-7D0D6DCA49F7}" destId="{611BD253-CB7F-4F8E-92D7-093EB525CC2F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FC3E807-9716-497A-98EB-A11FE037519F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A2F7A0-16FE-4007-A366-E0C7D0DBFEF6}">
      <dgm:prSet phldrT="[Текст]" custT="1"/>
      <dgm:spPr>
        <a:gradFill rotWithShape="0">
          <a:gsLst>
            <a:gs pos="0">
              <a:schemeClr val="accent6">
                <a:lumMod val="50000"/>
              </a:schemeClr>
            </a:gs>
            <a:gs pos="50000">
              <a:schemeClr val="accent6">
                <a:lumMod val="75000"/>
              </a:schemeClr>
            </a:gs>
            <a:gs pos="100000">
              <a:schemeClr val="bg1"/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extrusionClr>
            <a:schemeClr val="tx1">
              <a:lumMod val="65000"/>
              <a:lumOff val="35000"/>
            </a:schemeClr>
          </a:extrusionClr>
        </a:sp3d>
      </dgm:spPr>
      <dgm:t>
        <a:bodyPr/>
        <a:lstStyle/>
        <a:p>
          <a:r>
            <a:rPr lang="ru-RU" sz="1600" b="1" dirty="0" smtClean="0">
              <a:latin typeface="Monotype Corsiva" panose="03010101010201010101" pitchFamily="66" charset="0"/>
            </a:rPr>
            <a:t>13 818,86 </a:t>
          </a:r>
          <a:r>
            <a:rPr lang="ru-RU" sz="1600" b="1" dirty="0" err="1" smtClean="0">
              <a:latin typeface="Monotype Corsiva" panose="03010101010201010101" pitchFamily="66" charset="0"/>
            </a:rPr>
            <a:t>т.р</a:t>
          </a:r>
          <a:r>
            <a:rPr lang="ru-RU" sz="1600" b="1" dirty="0" smtClean="0">
              <a:latin typeface="Monotype Corsiva" panose="03010101010201010101" pitchFamily="66" charset="0"/>
            </a:rPr>
            <a:t>. Дошкольное</a:t>
          </a:r>
          <a:endParaRPr lang="ru-RU" sz="1600" b="1" dirty="0">
            <a:latin typeface="Monotype Corsiva" panose="03010101010201010101" pitchFamily="66" charset="0"/>
          </a:endParaRPr>
        </a:p>
      </dgm:t>
    </dgm:pt>
    <dgm:pt modelId="{3C4D1014-649F-45A6-89A5-9ECE4B6BAE64}" type="parTrans" cxnId="{9607328C-6D7D-4720-A7BE-AB34C68CFCA0}">
      <dgm:prSet/>
      <dgm:spPr>
        <a:solidFill>
          <a:srgbClr val="003300"/>
        </a:solidFill>
      </dgm:spPr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89BF4F52-1CE0-4F30-9033-87D8DEE6FD6A}" type="sibTrans" cxnId="{9607328C-6D7D-4720-A7BE-AB34C68CFCA0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9C0205F1-93B6-4FBA-9410-F2D85A9A224F}">
      <dgm:prSet phldrT="[Текст]" custT="1"/>
      <dgm:spPr>
        <a:gradFill rotWithShape="0">
          <a:gsLst>
            <a:gs pos="0">
              <a:schemeClr val="bg1"/>
            </a:gs>
            <a:gs pos="50000">
              <a:schemeClr val="accent2">
                <a:lumMod val="7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bevelB/>
          <a:extrusionClr>
            <a:schemeClr val="tx1">
              <a:lumMod val="65000"/>
              <a:lumOff val="35000"/>
            </a:schemeClr>
          </a:extrusionClr>
        </a:sp3d>
      </dgm:spPr>
      <dgm:t>
        <a:bodyPr/>
        <a:lstStyle/>
        <a:p>
          <a:r>
            <a:rPr lang="ru-RU" sz="1600" b="1" dirty="0" smtClean="0">
              <a:latin typeface="Monotype Corsiva" panose="03010101010201010101" pitchFamily="66" charset="0"/>
            </a:rPr>
            <a:t>48 371,95т.р</a:t>
          </a:r>
          <a:r>
            <a:rPr lang="ru-RU" sz="1600" b="1" dirty="0" smtClean="0">
              <a:latin typeface="Monotype Corsiva" panose="03010101010201010101" pitchFamily="66" charset="0"/>
            </a:rPr>
            <a:t>. Общее</a:t>
          </a:r>
          <a:endParaRPr lang="ru-RU" sz="1600" b="1" dirty="0">
            <a:latin typeface="Monotype Corsiva" panose="03010101010201010101" pitchFamily="66" charset="0"/>
          </a:endParaRPr>
        </a:p>
      </dgm:t>
    </dgm:pt>
    <dgm:pt modelId="{04A2F6DA-F4CA-4712-B124-ED595E010177}" type="parTrans" cxnId="{A365D496-D94D-4485-844C-B61A4A456DFC}">
      <dgm:prSet/>
      <dgm:spPr>
        <a:solidFill>
          <a:srgbClr val="003300"/>
        </a:solidFill>
      </dgm:spPr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3C795F37-7D96-43CA-9FBB-355625D7ED80}" type="sibTrans" cxnId="{A365D496-D94D-4485-844C-B61A4A456DFC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E909EA92-3B64-41AD-96B3-8E72B2F1D5AA}">
      <dgm:prSet phldrT="[Текст]" custT="1"/>
      <dgm:spPr>
        <a:gradFill rotWithShape="0">
          <a:gsLst>
            <a:gs pos="0">
              <a:srgbClr val="FF6699"/>
            </a:gs>
            <a:gs pos="50000">
              <a:srgbClr val="CC0066"/>
            </a:gs>
            <a:gs pos="100000">
              <a:schemeClr val="bg1"/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bevelB/>
          <a:extrusionClr>
            <a:schemeClr val="tx1">
              <a:lumMod val="65000"/>
              <a:lumOff val="35000"/>
            </a:schemeClr>
          </a:extrusionClr>
        </a:sp3d>
      </dgm:spPr>
      <dgm:t>
        <a:bodyPr/>
        <a:lstStyle/>
        <a:p>
          <a:r>
            <a:rPr lang="ru-RU" sz="1600" b="1" dirty="0" smtClean="0">
              <a:latin typeface="Monotype Corsiva" panose="03010101010201010101" pitchFamily="66" charset="0"/>
            </a:rPr>
            <a:t>3 </a:t>
          </a:r>
          <a:r>
            <a:rPr lang="ru-RU" sz="1600" b="1" dirty="0" smtClean="0">
              <a:latin typeface="Monotype Corsiva" panose="03010101010201010101" pitchFamily="66" charset="0"/>
            </a:rPr>
            <a:t>329,86 </a:t>
          </a:r>
          <a:r>
            <a:rPr lang="ru-RU" sz="1600" b="1" dirty="0" err="1" smtClean="0">
              <a:latin typeface="Monotype Corsiva" panose="03010101010201010101" pitchFamily="66" charset="0"/>
            </a:rPr>
            <a:t>т.р</a:t>
          </a:r>
          <a:r>
            <a:rPr lang="ru-RU" sz="1600" b="1" dirty="0" smtClean="0">
              <a:latin typeface="Monotype Corsiva" panose="03010101010201010101" pitchFamily="66" charset="0"/>
            </a:rPr>
            <a:t>. Другие вопросы</a:t>
          </a:r>
          <a:endParaRPr lang="ru-RU" sz="1600" dirty="0">
            <a:latin typeface="Monotype Corsiva" panose="03010101010201010101" pitchFamily="66" charset="0"/>
          </a:endParaRPr>
        </a:p>
      </dgm:t>
    </dgm:pt>
    <dgm:pt modelId="{5A89B191-34D0-42F9-9D53-1FF3DDD643C0}" type="parTrans" cxnId="{AC0FF305-C04F-4ABD-8F4B-E2247FB33178}">
      <dgm:prSet/>
      <dgm:spPr>
        <a:solidFill>
          <a:srgbClr val="003300"/>
        </a:solidFill>
      </dgm:spPr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28AAECD-EFEF-4324-AF79-851E31BD4581}" type="sibTrans" cxnId="{AC0FF305-C04F-4ABD-8F4B-E2247FB3317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7A8FAAFD-EE0F-4D6A-A35F-A9F06F5795D1}">
      <dgm:prSet phldrT="[Текст]" custT="1"/>
      <dgm:spPr>
        <a:gradFill rotWithShape="0">
          <a:gsLst>
            <a:gs pos="0">
              <a:srgbClr val="FFC000"/>
            </a:gs>
            <a:gs pos="50000">
              <a:srgbClr val="DF5721"/>
            </a:gs>
            <a:gs pos="100000">
              <a:srgbClr val="FFC000"/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extrusionClr>
            <a:schemeClr val="bg2">
              <a:lumMod val="60000"/>
              <a:lumOff val="40000"/>
            </a:schemeClr>
          </a:extrusionClr>
        </a:sp3d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Monotype Corsiva" panose="03010101010201010101" pitchFamily="66" charset="0"/>
            </a:rPr>
            <a:t>439,99 </a:t>
          </a:r>
          <a:r>
            <a:rPr lang="ru-RU" sz="1600" b="1" dirty="0" err="1" smtClean="0">
              <a:solidFill>
                <a:schemeClr val="bg1"/>
              </a:solidFill>
              <a:latin typeface="Monotype Corsiva" panose="03010101010201010101" pitchFamily="66" charset="0"/>
            </a:rPr>
            <a:t>т.р</a:t>
          </a:r>
          <a:r>
            <a:rPr lang="ru-RU" sz="1600" b="1" dirty="0" smtClean="0">
              <a:solidFill>
                <a:schemeClr val="bg1"/>
              </a:solidFill>
              <a:latin typeface="Monotype Corsiva" panose="03010101010201010101" pitchFamily="66" charset="0"/>
            </a:rPr>
            <a:t>. </a:t>
          </a:r>
          <a:r>
            <a:rPr lang="ru-RU" sz="1600" b="1" dirty="0">
              <a:solidFill>
                <a:schemeClr val="bg1"/>
              </a:solidFill>
              <a:latin typeface="Monotype Corsiva" panose="03010101010201010101" pitchFamily="66" charset="0"/>
            </a:rPr>
            <a:t>Молодежная политика</a:t>
          </a:r>
        </a:p>
      </dgm:t>
    </dgm:pt>
    <dgm:pt modelId="{6290A6D1-895E-4188-ADD0-89F6F4C902AA}" type="parTrans" cxnId="{D3C346B4-4F4D-41C7-80E2-DD90C0C37C01}">
      <dgm:prSet/>
      <dgm:spPr>
        <a:solidFill>
          <a:srgbClr val="003300"/>
        </a:solidFill>
      </dgm:spPr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D6CEA3CC-EF89-4F44-9C6D-92C4947F25AD}" type="sibTrans" cxnId="{D3C346B4-4F4D-41C7-80E2-DD90C0C37C01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B2B0781C-B73E-4176-95AD-343A2ABB7194}">
      <dgm:prSet phldrT="[Текст]" custT="1"/>
      <dgm:spPr>
        <a:gradFill rotWithShape="0">
          <a:gsLst>
            <a:gs pos="0">
              <a:schemeClr val="bg1">
                <a:lumMod val="95000"/>
              </a:schemeClr>
            </a:gs>
            <a:gs pos="50000">
              <a:srgbClr val="A9278D"/>
            </a:gs>
            <a:gs pos="100000">
              <a:schemeClr val="bg1"/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bevelB/>
          <a:extrusionClr>
            <a:schemeClr val="tx1">
              <a:lumMod val="65000"/>
              <a:lumOff val="35000"/>
            </a:schemeClr>
          </a:extrusionClr>
        </a:sp3d>
      </dgm:spPr>
      <dgm:t>
        <a:bodyPr/>
        <a:lstStyle/>
        <a:p>
          <a:r>
            <a:rPr lang="ru-RU" sz="1600" b="1" dirty="0" smtClean="0">
              <a:latin typeface="Monotype Corsiva" panose="03010101010201010101" pitchFamily="66" charset="0"/>
            </a:rPr>
            <a:t>3 316,47 </a:t>
          </a:r>
          <a:r>
            <a:rPr lang="ru-RU" sz="1600" b="1" dirty="0" err="1" smtClean="0">
              <a:latin typeface="Monotype Corsiva" panose="03010101010201010101" pitchFamily="66" charset="0"/>
            </a:rPr>
            <a:t>т.р</a:t>
          </a:r>
          <a:r>
            <a:rPr lang="ru-RU" sz="1600" b="1" dirty="0" smtClean="0">
              <a:latin typeface="Monotype Corsiva" panose="03010101010201010101" pitchFamily="66" charset="0"/>
            </a:rPr>
            <a:t>. Дополнительное</a:t>
          </a:r>
          <a:endParaRPr lang="ru-RU" sz="1600" b="1" dirty="0">
            <a:latin typeface="Monotype Corsiva" panose="03010101010201010101" pitchFamily="66" charset="0"/>
          </a:endParaRPr>
        </a:p>
      </dgm:t>
    </dgm:pt>
    <dgm:pt modelId="{FC915E1A-ED2E-4A5E-AA0A-F9A4E526DF82}" type="parTrans" cxnId="{F2CDE4ED-4F25-4ADD-9BF7-84559B19AA85}">
      <dgm:prSet/>
      <dgm:spPr>
        <a:solidFill>
          <a:srgbClr val="003300"/>
        </a:solidFill>
      </dgm:spPr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B47A51AA-B0D1-4A99-B65F-74BED5A81B11}" type="sibTrans" cxnId="{F2CDE4ED-4F25-4ADD-9BF7-84559B19AA85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5873A12F-5A8C-4C8B-9CFE-C98FC2A6DAD6}">
      <dgm:prSet phldrT="[Текст]" custT="1"/>
      <dgm:spPr>
        <a:gradFill rotWithShape="0">
          <a:gsLst>
            <a:gs pos="100000">
              <a:schemeClr val="bg1"/>
            </a:gs>
            <a:gs pos="96000">
              <a:srgbClr val="00B0F0"/>
            </a:gs>
            <a:gs pos="20000">
              <a:schemeClr val="accent5">
                <a:lumMod val="75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bevelB/>
          <a:extrusionClr>
            <a:schemeClr val="tx1">
              <a:lumMod val="65000"/>
              <a:lumOff val="35000"/>
            </a:schemeClr>
          </a:extrusionClr>
        </a:sp3d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Monotype Corsiva" panose="03010101010201010101" pitchFamily="66" charset="0"/>
            </a:rPr>
            <a:t>69 277,13 </a:t>
          </a:r>
          <a:r>
            <a:rPr lang="ru-RU" sz="1600" b="1" dirty="0" err="1" smtClean="0">
              <a:solidFill>
                <a:schemeClr val="bg1"/>
              </a:solidFill>
              <a:latin typeface="Monotype Corsiva" panose="03010101010201010101" pitchFamily="66" charset="0"/>
            </a:rPr>
            <a:t>т.р</a:t>
          </a:r>
          <a:r>
            <a:rPr lang="ru-RU" sz="1600" b="1" dirty="0" smtClean="0">
              <a:solidFill>
                <a:schemeClr val="bg1"/>
              </a:solidFill>
              <a:latin typeface="Monotype Corsiva" panose="03010101010201010101" pitchFamily="66" charset="0"/>
            </a:rPr>
            <a:t>.</a:t>
          </a:r>
          <a:endParaRPr lang="ru-RU" sz="1600" b="1" dirty="0">
            <a:solidFill>
              <a:schemeClr val="bg1"/>
            </a:solidFill>
            <a:latin typeface="Monotype Corsiva" panose="03010101010201010101" pitchFamily="66" charset="0"/>
          </a:endParaRPr>
        </a:p>
      </dgm:t>
    </dgm:pt>
    <dgm:pt modelId="{A02BBF26-9544-4F7A-B3CF-EA590077D125}" type="sibTrans" cxnId="{A4EE7F3E-8BF9-45A3-9CFF-0E8E946297BC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F65E63F6-B717-48F8-A94F-610502B52E84}" type="parTrans" cxnId="{A4EE7F3E-8BF9-45A3-9CFF-0E8E946297BC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3C0C440F-B8B7-4CA4-9780-4FF58DDBD8EB}" type="pres">
      <dgm:prSet presAssocID="{DFC3E807-9716-497A-98EB-A11FE037519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EE0E89-D18B-4DC2-9990-BDF8862E60C0}" type="pres">
      <dgm:prSet presAssocID="{5873A12F-5A8C-4C8B-9CFE-C98FC2A6DAD6}" presName="centerShape" presStyleLbl="node0" presStyleIdx="0" presStyleCnt="1" custScaleX="129169" custScaleY="95718" custLinFactNeighborX="2081" custLinFactNeighborY="-807"/>
      <dgm:spPr/>
      <dgm:t>
        <a:bodyPr/>
        <a:lstStyle/>
        <a:p>
          <a:endParaRPr lang="ru-RU"/>
        </a:p>
      </dgm:t>
    </dgm:pt>
    <dgm:pt modelId="{CD1E1B22-2ABC-49C4-B727-BC3B8DE71341}" type="pres">
      <dgm:prSet presAssocID="{3C4D1014-649F-45A6-89A5-9ECE4B6BAE64}" presName="parTrans" presStyleLbl="sibTrans2D1" presStyleIdx="0" presStyleCnt="5" custScaleX="178459" custScaleY="96528" custLinFactNeighborX="1933" custLinFactNeighborY="-6511"/>
      <dgm:spPr/>
      <dgm:t>
        <a:bodyPr/>
        <a:lstStyle/>
        <a:p>
          <a:endParaRPr lang="ru-RU"/>
        </a:p>
      </dgm:t>
    </dgm:pt>
    <dgm:pt modelId="{7FB3349E-F775-4430-A884-DF792C2BAE7E}" type="pres">
      <dgm:prSet presAssocID="{3C4D1014-649F-45A6-89A5-9ECE4B6BAE64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100B7C3C-9422-4A50-911A-6DBE29833756}" type="pres">
      <dgm:prSet presAssocID="{98A2F7A0-16FE-4007-A366-E0C7D0DBFEF6}" presName="node" presStyleLbl="node1" presStyleIdx="0" presStyleCnt="5" custScaleX="157084" custScaleY="107818" custRadScaleRad="106604" custRadScaleInc="2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1AAAB-25C6-4507-8838-E815C81DBC7D}" type="pres">
      <dgm:prSet presAssocID="{04A2F6DA-F4CA-4712-B124-ED595E010177}" presName="parTrans" presStyleLbl="sibTrans2D1" presStyleIdx="1" presStyleCnt="5" custScaleX="193290" custScaleY="93152" custLinFactNeighborX="6032" custLinFactNeighborY="-3556"/>
      <dgm:spPr/>
      <dgm:t>
        <a:bodyPr/>
        <a:lstStyle/>
        <a:p>
          <a:endParaRPr lang="ru-RU"/>
        </a:p>
      </dgm:t>
    </dgm:pt>
    <dgm:pt modelId="{DA1A251E-A07F-4940-85F7-056B784EB842}" type="pres">
      <dgm:prSet presAssocID="{04A2F6DA-F4CA-4712-B124-ED595E010177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DD2E5441-8C4A-491A-9353-E1AE2AE60EC1}" type="pres">
      <dgm:prSet presAssocID="{9C0205F1-93B6-4FBA-9410-F2D85A9A224F}" presName="node" presStyleLbl="node1" presStyleIdx="1" presStyleCnt="5" custScaleX="143711" custScaleY="107162" custRadScaleRad="109900" custRadScaleInc="-359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5A61A-1123-45C9-82F6-55D8A25398F6}" type="pres">
      <dgm:prSet presAssocID="{5A89B191-34D0-42F9-9D53-1FF3DDD643C0}" presName="parTrans" presStyleLbl="sibTrans2D1" presStyleIdx="2" presStyleCnt="5" custScaleX="189763"/>
      <dgm:spPr/>
      <dgm:t>
        <a:bodyPr/>
        <a:lstStyle/>
        <a:p>
          <a:endParaRPr lang="ru-RU"/>
        </a:p>
      </dgm:t>
    </dgm:pt>
    <dgm:pt modelId="{82835939-829E-4154-9CE7-C01A579ECED6}" type="pres">
      <dgm:prSet presAssocID="{5A89B191-34D0-42F9-9D53-1FF3DDD643C0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19A2C02-6F39-40B1-B0B5-B4595BFB946E}" type="pres">
      <dgm:prSet presAssocID="{E909EA92-3B64-41AD-96B3-8E72B2F1D5AA}" presName="node" presStyleLbl="node1" presStyleIdx="2" presStyleCnt="5" custScaleX="149716" custScaleY="107002" custRadScaleRad="111213" custRadScaleInc="-34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21423-A8B0-4227-B188-BA63B4D43369}" type="pres">
      <dgm:prSet presAssocID="{6290A6D1-895E-4188-ADD0-89F6F4C902AA}" presName="parTrans" presStyleLbl="sibTrans2D1" presStyleIdx="3" presStyleCnt="5" custScaleX="195767"/>
      <dgm:spPr/>
      <dgm:t>
        <a:bodyPr/>
        <a:lstStyle/>
        <a:p>
          <a:endParaRPr lang="ru-RU"/>
        </a:p>
      </dgm:t>
    </dgm:pt>
    <dgm:pt modelId="{9A52C4EF-A00C-4D87-BDAD-2330BEA86FD1}" type="pres">
      <dgm:prSet presAssocID="{6290A6D1-895E-4188-ADD0-89F6F4C902AA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9ED3BED0-EA34-4D6C-924D-4C0B32CE2DAA}" type="pres">
      <dgm:prSet presAssocID="{7A8FAAFD-EE0F-4D6A-A35F-A9F06F5795D1}" presName="node" presStyleLbl="node1" presStyleIdx="3" presStyleCnt="5" custScaleX="141041" custScaleY="111106" custRadScaleRad="102718" custRadScaleInc="25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116CEB-4C46-4D5B-8A7A-3ADA69AF12E1}" type="pres">
      <dgm:prSet presAssocID="{FC915E1A-ED2E-4A5E-AA0A-F9A4E526DF82}" presName="parTrans" presStyleLbl="sibTrans2D1" presStyleIdx="4" presStyleCnt="5" custScaleX="176416" custLinFactNeighborX="-15326" custLinFactNeighborY="-3655"/>
      <dgm:spPr/>
      <dgm:t>
        <a:bodyPr/>
        <a:lstStyle/>
        <a:p>
          <a:endParaRPr lang="ru-RU"/>
        </a:p>
      </dgm:t>
    </dgm:pt>
    <dgm:pt modelId="{D310F059-44CD-4CC2-9A29-0E3F4C62156C}" type="pres">
      <dgm:prSet presAssocID="{FC915E1A-ED2E-4A5E-AA0A-F9A4E526DF82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46121499-C769-4E14-9CA1-2A9BC77E301C}" type="pres">
      <dgm:prSet presAssocID="{B2B0781C-B73E-4176-95AD-343A2ABB7194}" presName="node" presStyleLbl="node1" presStyleIdx="4" presStyleCnt="5" custScaleX="143245" custScaleY="108458" custRadScaleRad="115842" custRadScaleInc="22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58C7FD-3ECB-4D4D-93D3-DFE1EF7E29BE}" type="presOf" srcId="{6290A6D1-895E-4188-ADD0-89F6F4C902AA}" destId="{86721423-A8B0-4227-B188-BA63B4D43369}" srcOrd="0" destOrd="0" presId="urn:microsoft.com/office/officeart/2005/8/layout/radial5"/>
    <dgm:cxn modelId="{E397B0F4-5743-4077-B59F-A37CD952AD8B}" type="presOf" srcId="{9C0205F1-93B6-4FBA-9410-F2D85A9A224F}" destId="{DD2E5441-8C4A-491A-9353-E1AE2AE60EC1}" srcOrd="0" destOrd="0" presId="urn:microsoft.com/office/officeart/2005/8/layout/radial5"/>
    <dgm:cxn modelId="{9607328C-6D7D-4720-A7BE-AB34C68CFCA0}" srcId="{5873A12F-5A8C-4C8B-9CFE-C98FC2A6DAD6}" destId="{98A2F7A0-16FE-4007-A366-E0C7D0DBFEF6}" srcOrd="0" destOrd="0" parTransId="{3C4D1014-649F-45A6-89A5-9ECE4B6BAE64}" sibTransId="{89BF4F52-1CE0-4F30-9033-87D8DEE6FD6A}"/>
    <dgm:cxn modelId="{62A963C7-16AD-4B30-ADAA-439E9462582E}" type="presOf" srcId="{3C4D1014-649F-45A6-89A5-9ECE4B6BAE64}" destId="{7FB3349E-F775-4430-A884-DF792C2BAE7E}" srcOrd="1" destOrd="0" presId="urn:microsoft.com/office/officeart/2005/8/layout/radial5"/>
    <dgm:cxn modelId="{EE64E4D0-21D5-4ACA-A81E-C6D1A5D351F4}" type="presOf" srcId="{5A89B191-34D0-42F9-9D53-1FF3DDD643C0}" destId="{B2E5A61A-1123-45C9-82F6-55D8A25398F6}" srcOrd="0" destOrd="0" presId="urn:microsoft.com/office/officeart/2005/8/layout/radial5"/>
    <dgm:cxn modelId="{5B911677-93B7-4825-8140-BE47D64253AB}" type="presOf" srcId="{5873A12F-5A8C-4C8B-9CFE-C98FC2A6DAD6}" destId="{8BEE0E89-D18B-4DC2-9990-BDF8862E60C0}" srcOrd="0" destOrd="0" presId="urn:microsoft.com/office/officeart/2005/8/layout/radial5"/>
    <dgm:cxn modelId="{15396C7B-4EB6-4C65-AB84-E6AD96823B27}" type="presOf" srcId="{DFC3E807-9716-497A-98EB-A11FE037519F}" destId="{3C0C440F-B8B7-4CA4-9780-4FF58DDBD8EB}" srcOrd="0" destOrd="0" presId="urn:microsoft.com/office/officeart/2005/8/layout/radial5"/>
    <dgm:cxn modelId="{E4457025-1327-49EB-946E-42B82B4A5522}" type="presOf" srcId="{FC915E1A-ED2E-4A5E-AA0A-F9A4E526DF82}" destId="{D310F059-44CD-4CC2-9A29-0E3F4C62156C}" srcOrd="1" destOrd="0" presId="urn:microsoft.com/office/officeart/2005/8/layout/radial5"/>
    <dgm:cxn modelId="{9CD927FA-48FB-47BF-A03D-70A5ABB8A5A6}" type="presOf" srcId="{98A2F7A0-16FE-4007-A366-E0C7D0DBFEF6}" destId="{100B7C3C-9422-4A50-911A-6DBE29833756}" srcOrd="0" destOrd="0" presId="urn:microsoft.com/office/officeart/2005/8/layout/radial5"/>
    <dgm:cxn modelId="{A365D496-D94D-4485-844C-B61A4A456DFC}" srcId="{5873A12F-5A8C-4C8B-9CFE-C98FC2A6DAD6}" destId="{9C0205F1-93B6-4FBA-9410-F2D85A9A224F}" srcOrd="1" destOrd="0" parTransId="{04A2F6DA-F4CA-4712-B124-ED595E010177}" sibTransId="{3C795F37-7D96-43CA-9FBB-355625D7ED80}"/>
    <dgm:cxn modelId="{AC0FF305-C04F-4ABD-8F4B-E2247FB33178}" srcId="{5873A12F-5A8C-4C8B-9CFE-C98FC2A6DAD6}" destId="{E909EA92-3B64-41AD-96B3-8E72B2F1D5AA}" srcOrd="2" destOrd="0" parTransId="{5A89B191-34D0-42F9-9D53-1FF3DDD643C0}" sibTransId="{028AAECD-EFEF-4324-AF79-851E31BD4581}"/>
    <dgm:cxn modelId="{276B0342-CB5B-436D-9EAB-9A242A7E6D43}" type="presOf" srcId="{E909EA92-3B64-41AD-96B3-8E72B2F1D5AA}" destId="{919A2C02-6F39-40B1-B0B5-B4595BFB946E}" srcOrd="0" destOrd="0" presId="urn:microsoft.com/office/officeart/2005/8/layout/radial5"/>
    <dgm:cxn modelId="{9D15BF2C-89B3-4914-8991-58CBB5975FD4}" type="presOf" srcId="{04A2F6DA-F4CA-4712-B124-ED595E010177}" destId="{45E1AAAB-25C6-4507-8838-E815C81DBC7D}" srcOrd="0" destOrd="0" presId="urn:microsoft.com/office/officeart/2005/8/layout/radial5"/>
    <dgm:cxn modelId="{D818FB49-3089-4F78-B391-C5DFF306611A}" type="presOf" srcId="{5A89B191-34D0-42F9-9D53-1FF3DDD643C0}" destId="{82835939-829E-4154-9CE7-C01A579ECED6}" srcOrd="1" destOrd="0" presId="urn:microsoft.com/office/officeart/2005/8/layout/radial5"/>
    <dgm:cxn modelId="{84E1277B-49C5-424E-BD6E-5505BCB54FAD}" type="presOf" srcId="{04A2F6DA-F4CA-4712-B124-ED595E010177}" destId="{DA1A251E-A07F-4940-85F7-056B784EB842}" srcOrd="1" destOrd="0" presId="urn:microsoft.com/office/officeart/2005/8/layout/radial5"/>
    <dgm:cxn modelId="{F2CDE4ED-4F25-4ADD-9BF7-84559B19AA85}" srcId="{5873A12F-5A8C-4C8B-9CFE-C98FC2A6DAD6}" destId="{B2B0781C-B73E-4176-95AD-343A2ABB7194}" srcOrd="4" destOrd="0" parTransId="{FC915E1A-ED2E-4A5E-AA0A-F9A4E526DF82}" sibTransId="{B47A51AA-B0D1-4A99-B65F-74BED5A81B11}"/>
    <dgm:cxn modelId="{527E87A4-3C2B-4776-9E24-E1CE096DF54F}" type="presOf" srcId="{B2B0781C-B73E-4176-95AD-343A2ABB7194}" destId="{46121499-C769-4E14-9CA1-2A9BC77E301C}" srcOrd="0" destOrd="0" presId="urn:microsoft.com/office/officeart/2005/8/layout/radial5"/>
    <dgm:cxn modelId="{D3C346B4-4F4D-41C7-80E2-DD90C0C37C01}" srcId="{5873A12F-5A8C-4C8B-9CFE-C98FC2A6DAD6}" destId="{7A8FAAFD-EE0F-4D6A-A35F-A9F06F5795D1}" srcOrd="3" destOrd="0" parTransId="{6290A6D1-895E-4188-ADD0-89F6F4C902AA}" sibTransId="{D6CEA3CC-EF89-4F44-9C6D-92C4947F25AD}"/>
    <dgm:cxn modelId="{C79D4D0A-FA20-4B34-9A58-B48BA3E6EDC0}" type="presOf" srcId="{7A8FAAFD-EE0F-4D6A-A35F-A9F06F5795D1}" destId="{9ED3BED0-EA34-4D6C-924D-4C0B32CE2DAA}" srcOrd="0" destOrd="0" presId="urn:microsoft.com/office/officeart/2005/8/layout/radial5"/>
    <dgm:cxn modelId="{A4EE7F3E-8BF9-45A3-9CFF-0E8E946297BC}" srcId="{DFC3E807-9716-497A-98EB-A11FE037519F}" destId="{5873A12F-5A8C-4C8B-9CFE-C98FC2A6DAD6}" srcOrd="0" destOrd="0" parTransId="{F65E63F6-B717-48F8-A94F-610502B52E84}" sibTransId="{A02BBF26-9544-4F7A-B3CF-EA590077D125}"/>
    <dgm:cxn modelId="{8ABC6238-CDE5-40A4-9E1D-53579CA18A0C}" type="presOf" srcId="{3C4D1014-649F-45A6-89A5-9ECE4B6BAE64}" destId="{CD1E1B22-2ABC-49C4-B727-BC3B8DE71341}" srcOrd="0" destOrd="0" presId="urn:microsoft.com/office/officeart/2005/8/layout/radial5"/>
    <dgm:cxn modelId="{2C68A1D9-D7A4-495F-B0A4-B1022E34FAD8}" type="presOf" srcId="{6290A6D1-895E-4188-ADD0-89F6F4C902AA}" destId="{9A52C4EF-A00C-4D87-BDAD-2330BEA86FD1}" srcOrd="1" destOrd="0" presId="urn:microsoft.com/office/officeart/2005/8/layout/radial5"/>
    <dgm:cxn modelId="{E528130B-1B96-4305-9C48-20DABAB7EC76}" type="presOf" srcId="{FC915E1A-ED2E-4A5E-AA0A-F9A4E526DF82}" destId="{CF116CEB-4C46-4D5B-8A7A-3ADA69AF12E1}" srcOrd="0" destOrd="0" presId="urn:microsoft.com/office/officeart/2005/8/layout/radial5"/>
    <dgm:cxn modelId="{5914DF83-36DD-4108-A69B-9647FAD5815B}" type="presParOf" srcId="{3C0C440F-B8B7-4CA4-9780-4FF58DDBD8EB}" destId="{8BEE0E89-D18B-4DC2-9990-BDF8862E60C0}" srcOrd="0" destOrd="0" presId="urn:microsoft.com/office/officeart/2005/8/layout/radial5"/>
    <dgm:cxn modelId="{8D006E1B-B687-4880-9BA3-552DEB5DB85C}" type="presParOf" srcId="{3C0C440F-B8B7-4CA4-9780-4FF58DDBD8EB}" destId="{CD1E1B22-2ABC-49C4-B727-BC3B8DE71341}" srcOrd="1" destOrd="0" presId="urn:microsoft.com/office/officeart/2005/8/layout/radial5"/>
    <dgm:cxn modelId="{F88E4ABD-7707-4C48-8B94-6D1312698828}" type="presParOf" srcId="{CD1E1B22-2ABC-49C4-B727-BC3B8DE71341}" destId="{7FB3349E-F775-4430-A884-DF792C2BAE7E}" srcOrd="0" destOrd="0" presId="urn:microsoft.com/office/officeart/2005/8/layout/radial5"/>
    <dgm:cxn modelId="{A90EB292-46D0-40DD-BA81-C3F9129A2E35}" type="presParOf" srcId="{3C0C440F-B8B7-4CA4-9780-4FF58DDBD8EB}" destId="{100B7C3C-9422-4A50-911A-6DBE29833756}" srcOrd="2" destOrd="0" presId="urn:microsoft.com/office/officeart/2005/8/layout/radial5"/>
    <dgm:cxn modelId="{7EE9905B-44DE-4FC7-9B3C-9C4BDB5A98D1}" type="presParOf" srcId="{3C0C440F-B8B7-4CA4-9780-4FF58DDBD8EB}" destId="{45E1AAAB-25C6-4507-8838-E815C81DBC7D}" srcOrd="3" destOrd="0" presId="urn:microsoft.com/office/officeart/2005/8/layout/radial5"/>
    <dgm:cxn modelId="{5F82F88F-8795-41A7-B521-A0A924E44C89}" type="presParOf" srcId="{45E1AAAB-25C6-4507-8838-E815C81DBC7D}" destId="{DA1A251E-A07F-4940-85F7-056B784EB842}" srcOrd="0" destOrd="0" presId="urn:microsoft.com/office/officeart/2005/8/layout/radial5"/>
    <dgm:cxn modelId="{0D2D81B0-8F61-42E7-81E6-83745296E0A3}" type="presParOf" srcId="{3C0C440F-B8B7-4CA4-9780-4FF58DDBD8EB}" destId="{DD2E5441-8C4A-491A-9353-E1AE2AE60EC1}" srcOrd="4" destOrd="0" presId="urn:microsoft.com/office/officeart/2005/8/layout/radial5"/>
    <dgm:cxn modelId="{8A958969-6854-451C-AD99-27A4F515A813}" type="presParOf" srcId="{3C0C440F-B8B7-4CA4-9780-4FF58DDBD8EB}" destId="{B2E5A61A-1123-45C9-82F6-55D8A25398F6}" srcOrd="5" destOrd="0" presId="urn:microsoft.com/office/officeart/2005/8/layout/radial5"/>
    <dgm:cxn modelId="{F3C83349-7595-4A5E-9B21-2BBF0E1A92EB}" type="presParOf" srcId="{B2E5A61A-1123-45C9-82F6-55D8A25398F6}" destId="{82835939-829E-4154-9CE7-C01A579ECED6}" srcOrd="0" destOrd="0" presId="urn:microsoft.com/office/officeart/2005/8/layout/radial5"/>
    <dgm:cxn modelId="{E00ECB52-CD2F-489C-9693-B2EFE075392C}" type="presParOf" srcId="{3C0C440F-B8B7-4CA4-9780-4FF58DDBD8EB}" destId="{919A2C02-6F39-40B1-B0B5-B4595BFB946E}" srcOrd="6" destOrd="0" presId="urn:microsoft.com/office/officeart/2005/8/layout/radial5"/>
    <dgm:cxn modelId="{3EB0D532-3220-4B89-8C04-E9B1326E780E}" type="presParOf" srcId="{3C0C440F-B8B7-4CA4-9780-4FF58DDBD8EB}" destId="{86721423-A8B0-4227-B188-BA63B4D43369}" srcOrd="7" destOrd="0" presId="urn:microsoft.com/office/officeart/2005/8/layout/radial5"/>
    <dgm:cxn modelId="{A9162B59-D5FC-4A57-A701-EFB7D506B7E7}" type="presParOf" srcId="{86721423-A8B0-4227-B188-BA63B4D43369}" destId="{9A52C4EF-A00C-4D87-BDAD-2330BEA86FD1}" srcOrd="0" destOrd="0" presId="urn:microsoft.com/office/officeart/2005/8/layout/radial5"/>
    <dgm:cxn modelId="{AB75F297-DBF5-4905-A603-766EAA00C7FC}" type="presParOf" srcId="{3C0C440F-B8B7-4CA4-9780-4FF58DDBD8EB}" destId="{9ED3BED0-EA34-4D6C-924D-4C0B32CE2DAA}" srcOrd="8" destOrd="0" presId="urn:microsoft.com/office/officeart/2005/8/layout/radial5"/>
    <dgm:cxn modelId="{DCACE225-8B14-48B6-8ADA-E559E8918186}" type="presParOf" srcId="{3C0C440F-B8B7-4CA4-9780-4FF58DDBD8EB}" destId="{CF116CEB-4C46-4D5B-8A7A-3ADA69AF12E1}" srcOrd="9" destOrd="0" presId="urn:microsoft.com/office/officeart/2005/8/layout/radial5"/>
    <dgm:cxn modelId="{30FD02D8-A2D1-4851-BC59-5DB7F603F906}" type="presParOf" srcId="{CF116CEB-4C46-4D5B-8A7A-3ADA69AF12E1}" destId="{D310F059-44CD-4CC2-9A29-0E3F4C62156C}" srcOrd="0" destOrd="0" presId="urn:microsoft.com/office/officeart/2005/8/layout/radial5"/>
    <dgm:cxn modelId="{43464DBA-9E84-425E-B860-92D2A7F1CFE0}" type="presParOf" srcId="{3C0C440F-B8B7-4CA4-9780-4FF58DDBD8EB}" destId="{46121499-C769-4E14-9CA1-2A9BC77E301C}" srcOrd="10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6366054-07D4-471F-A83C-1F7A1F461B60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1B000A-5D8D-422E-AC0C-4CA5F4B37679}">
      <dgm:prSet phldrT="[Текст]"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Социальное обеспечение населения</a:t>
          </a:r>
          <a:endParaRPr lang="ru-RU" sz="18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81BA7858-5E74-4BAF-B956-CBA60ED7D576}" type="parTrans" cxnId="{6F039445-891C-433B-9083-DEE825D42491}">
      <dgm:prSet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450,00 т.р.</a:t>
          </a:r>
          <a:endParaRPr lang="ru-RU" sz="18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58294981-AF70-4817-A48E-D55682445CC6}" type="sibTrans" cxnId="{6F039445-891C-433B-9083-DEE825D42491}">
      <dgm:prSet/>
      <dgm:spPr/>
      <dgm:t>
        <a:bodyPr/>
        <a:lstStyle/>
        <a:p>
          <a:endParaRPr lang="ru-RU" sz="1800" b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7BA463CD-0CBC-44E9-A2EB-A73969B42FEF}">
      <dgm:prSet phldrT="[Текст]" custT="1"/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 sz="1800" b="0" dirty="0" smtClean="0">
            <a:solidFill>
              <a:schemeClr val="tx1"/>
            </a:solidFill>
            <a:latin typeface="Monotype Corsiva" panose="03010101010201010101" pitchFamily="66" charset="0"/>
          </a:endParaRPr>
        </a:p>
        <a:p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Охрана семьи и детства</a:t>
          </a:r>
        </a:p>
        <a:p>
          <a:endParaRPr lang="ru-RU" sz="18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9636437F-318C-4FDD-871B-B51BF1B8799C}" type="parTrans" cxnId="{25AF5DF2-3BD0-4ECA-8D24-7103DBE72E4F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3 568,00 </a:t>
          </a:r>
          <a:r>
            <a:rPr lang="ru-RU" sz="1800" b="0" dirty="0" err="1" smtClean="0">
              <a:solidFill>
                <a:schemeClr val="tx1"/>
              </a:solidFill>
              <a:latin typeface="Monotype Corsiva" panose="03010101010201010101" pitchFamily="66" charset="0"/>
            </a:rPr>
            <a:t>т.р</a:t>
          </a:r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.</a:t>
          </a:r>
          <a:endParaRPr lang="ru-RU" sz="18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2DB6AA3A-88A4-480F-95F0-63DE33E74279}" type="sibTrans" cxnId="{25AF5DF2-3BD0-4ECA-8D24-7103DBE72E4F}">
      <dgm:prSet/>
      <dgm:spPr/>
      <dgm:t>
        <a:bodyPr/>
        <a:lstStyle/>
        <a:p>
          <a:endParaRPr lang="ru-RU" sz="1800" b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AEABDEB9-647B-41AA-A426-A67832451D01}">
      <dgm:prSet phldrT="[Текст]" custT="1"/>
      <dgm:spPr>
        <a:solidFill>
          <a:srgbClr val="FBA3DC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Социальная политика</a:t>
          </a:r>
          <a:endParaRPr lang="ru-RU" sz="18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E63E7BC3-C060-4515-8D86-75B73B0047AD}" type="sibTrans" cxnId="{8C9A6858-EEEF-404F-9F37-895363B01B3F}">
      <dgm:prSet/>
      <dgm:spPr/>
      <dgm:t>
        <a:bodyPr/>
        <a:lstStyle/>
        <a:p>
          <a:endParaRPr lang="ru-RU" sz="1800" b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DAF07D0D-522A-45A3-A6D1-DA5C6BE3E042}" type="parTrans" cxnId="{8C9A6858-EEEF-404F-9F37-895363B01B3F}">
      <dgm:prSet/>
      <dgm:spPr/>
      <dgm:t>
        <a:bodyPr/>
        <a:lstStyle/>
        <a:p>
          <a:endParaRPr lang="ru-RU" sz="1800" b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A6564CF0-E7F6-40C8-8A1A-7D0D6DCA49F7}" type="pres">
      <dgm:prSet presAssocID="{06366054-07D4-471F-A83C-1F7A1F461B6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9BBA0D-1937-46EE-9534-41F672C8DABB}" type="pres">
      <dgm:prSet presAssocID="{AEABDEB9-647B-41AA-A426-A67832451D01}" presName="centerShape" presStyleLbl="node0" presStyleIdx="0" presStyleCnt="1" custScaleX="234498" custScaleY="149612" custLinFactNeighborX="-1486" custLinFactNeighborY="-25975"/>
      <dgm:spPr/>
      <dgm:t>
        <a:bodyPr/>
        <a:lstStyle/>
        <a:p>
          <a:endParaRPr lang="ru-RU"/>
        </a:p>
      </dgm:t>
    </dgm:pt>
    <dgm:pt modelId="{2A95C35F-2743-4AE2-9B9E-07862CB5F6A7}" type="pres">
      <dgm:prSet presAssocID="{81BA7858-5E74-4BAF-B956-CBA60ED7D576}" presName="parTrans" presStyleLbl="sibTrans2D1" presStyleIdx="0" presStyleCnt="2" custScaleX="188017" custScaleY="271375" custLinFactNeighborX="-6482" custLinFactNeighborY="-19912"/>
      <dgm:spPr/>
      <dgm:t>
        <a:bodyPr/>
        <a:lstStyle/>
        <a:p>
          <a:endParaRPr lang="ru-RU"/>
        </a:p>
      </dgm:t>
    </dgm:pt>
    <dgm:pt modelId="{CC958386-0ABF-415E-9E19-003BC19B8386}" type="pres">
      <dgm:prSet presAssocID="{81BA7858-5E74-4BAF-B956-CBA60ED7D576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B11A8953-FC48-4419-A8B4-A460244E8F30}" type="pres">
      <dgm:prSet presAssocID="{851B000A-5D8D-422E-AC0C-4CA5F4B37679}" presName="node" presStyleLbl="node1" presStyleIdx="0" presStyleCnt="2" custScaleX="308748" custScaleY="175610" custRadScaleRad="359665" custRadScaleInc="-86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FB768-B30D-43B2-8911-759903280322}" type="pres">
      <dgm:prSet presAssocID="{9636437F-318C-4FDD-871B-B51BF1B8799C}" presName="parTrans" presStyleLbl="sibTrans2D1" presStyleIdx="1" presStyleCnt="2" custAng="21553057" custScaleX="194528" custScaleY="242390" custLinFactNeighborX="716" custLinFactNeighborY="-45705"/>
      <dgm:spPr/>
      <dgm:t>
        <a:bodyPr/>
        <a:lstStyle/>
        <a:p>
          <a:endParaRPr lang="ru-RU"/>
        </a:p>
      </dgm:t>
    </dgm:pt>
    <dgm:pt modelId="{F9F8149C-A1FC-4BB1-80E3-DA965FA303E9}" type="pres">
      <dgm:prSet presAssocID="{9636437F-318C-4FDD-871B-B51BF1B8799C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11BD253-CB7F-4F8E-92D7-093EB525CC2F}" type="pres">
      <dgm:prSet presAssocID="{7BA463CD-0CBC-44E9-A2EB-A73969B42FEF}" presName="node" presStyleLbl="node1" presStyleIdx="1" presStyleCnt="2" custScaleX="303851" custScaleY="177471" custRadScaleRad="339658" custRadScaleInc="-114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A35FBA-C96F-44F5-B7ED-DC050D3C2530}" type="presOf" srcId="{06366054-07D4-471F-A83C-1F7A1F461B60}" destId="{A6564CF0-E7F6-40C8-8A1A-7D0D6DCA49F7}" srcOrd="0" destOrd="0" presId="urn:microsoft.com/office/officeart/2005/8/layout/radial5"/>
    <dgm:cxn modelId="{5603CF68-66E6-41C0-A242-E8432D6087BF}" type="presOf" srcId="{81BA7858-5E74-4BAF-B956-CBA60ED7D576}" destId="{CC958386-0ABF-415E-9E19-003BC19B8386}" srcOrd="1" destOrd="0" presId="urn:microsoft.com/office/officeart/2005/8/layout/radial5"/>
    <dgm:cxn modelId="{98B65DF8-AB25-4078-811D-9DA8B4F84D71}" type="presOf" srcId="{81BA7858-5E74-4BAF-B956-CBA60ED7D576}" destId="{2A95C35F-2743-4AE2-9B9E-07862CB5F6A7}" srcOrd="0" destOrd="0" presId="urn:microsoft.com/office/officeart/2005/8/layout/radial5"/>
    <dgm:cxn modelId="{6F039445-891C-433B-9083-DEE825D42491}" srcId="{AEABDEB9-647B-41AA-A426-A67832451D01}" destId="{851B000A-5D8D-422E-AC0C-4CA5F4B37679}" srcOrd="0" destOrd="0" parTransId="{81BA7858-5E74-4BAF-B956-CBA60ED7D576}" sibTransId="{58294981-AF70-4817-A48E-D55682445CC6}"/>
    <dgm:cxn modelId="{BF5D876F-CDF5-498E-A5FF-5A2966548BF4}" type="presOf" srcId="{9636437F-318C-4FDD-871B-B51BF1B8799C}" destId="{F9F8149C-A1FC-4BB1-80E3-DA965FA303E9}" srcOrd="1" destOrd="0" presId="urn:microsoft.com/office/officeart/2005/8/layout/radial5"/>
    <dgm:cxn modelId="{8C9A6858-EEEF-404F-9F37-895363B01B3F}" srcId="{06366054-07D4-471F-A83C-1F7A1F461B60}" destId="{AEABDEB9-647B-41AA-A426-A67832451D01}" srcOrd="0" destOrd="0" parTransId="{DAF07D0D-522A-45A3-A6D1-DA5C6BE3E042}" sibTransId="{E63E7BC3-C060-4515-8D86-75B73B0047AD}"/>
    <dgm:cxn modelId="{0C64EB66-7234-46DC-83D8-41849BC88869}" type="presOf" srcId="{AEABDEB9-647B-41AA-A426-A67832451D01}" destId="{269BBA0D-1937-46EE-9534-41F672C8DABB}" srcOrd="0" destOrd="0" presId="urn:microsoft.com/office/officeart/2005/8/layout/radial5"/>
    <dgm:cxn modelId="{6BE129BF-2186-434A-90B4-6B04CC112344}" type="presOf" srcId="{7BA463CD-0CBC-44E9-A2EB-A73969B42FEF}" destId="{611BD253-CB7F-4F8E-92D7-093EB525CC2F}" srcOrd="0" destOrd="0" presId="urn:microsoft.com/office/officeart/2005/8/layout/radial5"/>
    <dgm:cxn modelId="{03C9F421-4049-4BFB-A15B-736044CCA604}" type="presOf" srcId="{9636437F-318C-4FDD-871B-B51BF1B8799C}" destId="{FA0FB768-B30D-43B2-8911-759903280322}" srcOrd="0" destOrd="0" presId="urn:microsoft.com/office/officeart/2005/8/layout/radial5"/>
    <dgm:cxn modelId="{5FFF98A0-5C7F-4002-ADBC-A5ACB03B7680}" type="presOf" srcId="{851B000A-5D8D-422E-AC0C-4CA5F4B37679}" destId="{B11A8953-FC48-4419-A8B4-A460244E8F30}" srcOrd="0" destOrd="0" presId="urn:microsoft.com/office/officeart/2005/8/layout/radial5"/>
    <dgm:cxn modelId="{25AF5DF2-3BD0-4ECA-8D24-7103DBE72E4F}" srcId="{AEABDEB9-647B-41AA-A426-A67832451D01}" destId="{7BA463CD-0CBC-44E9-A2EB-A73969B42FEF}" srcOrd="1" destOrd="0" parTransId="{9636437F-318C-4FDD-871B-B51BF1B8799C}" sibTransId="{2DB6AA3A-88A4-480F-95F0-63DE33E74279}"/>
    <dgm:cxn modelId="{F7BC6F79-C5FE-4447-8691-271A73E2153C}" type="presParOf" srcId="{A6564CF0-E7F6-40C8-8A1A-7D0D6DCA49F7}" destId="{269BBA0D-1937-46EE-9534-41F672C8DABB}" srcOrd="0" destOrd="0" presId="urn:microsoft.com/office/officeart/2005/8/layout/radial5"/>
    <dgm:cxn modelId="{29010C6E-DC15-4BDF-AB74-0EADE8512EBE}" type="presParOf" srcId="{A6564CF0-E7F6-40C8-8A1A-7D0D6DCA49F7}" destId="{2A95C35F-2743-4AE2-9B9E-07862CB5F6A7}" srcOrd="1" destOrd="0" presId="urn:microsoft.com/office/officeart/2005/8/layout/radial5"/>
    <dgm:cxn modelId="{D272BF05-BAB3-4E90-A29A-51C5ABB3C9F4}" type="presParOf" srcId="{2A95C35F-2743-4AE2-9B9E-07862CB5F6A7}" destId="{CC958386-0ABF-415E-9E19-003BC19B8386}" srcOrd="0" destOrd="0" presId="urn:microsoft.com/office/officeart/2005/8/layout/radial5"/>
    <dgm:cxn modelId="{29AE9996-633E-4B14-BFE8-12A6E6813365}" type="presParOf" srcId="{A6564CF0-E7F6-40C8-8A1A-7D0D6DCA49F7}" destId="{B11A8953-FC48-4419-A8B4-A460244E8F30}" srcOrd="2" destOrd="0" presId="urn:microsoft.com/office/officeart/2005/8/layout/radial5"/>
    <dgm:cxn modelId="{FCB31544-CCA6-470F-9F65-4ADE03500F7D}" type="presParOf" srcId="{A6564CF0-E7F6-40C8-8A1A-7D0D6DCA49F7}" destId="{FA0FB768-B30D-43B2-8911-759903280322}" srcOrd="3" destOrd="0" presId="urn:microsoft.com/office/officeart/2005/8/layout/radial5"/>
    <dgm:cxn modelId="{9F041F40-BA6F-41B0-9536-C297154BEC34}" type="presParOf" srcId="{FA0FB768-B30D-43B2-8911-759903280322}" destId="{F9F8149C-A1FC-4BB1-80E3-DA965FA303E9}" srcOrd="0" destOrd="0" presId="urn:microsoft.com/office/officeart/2005/8/layout/radial5"/>
    <dgm:cxn modelId="{76BD25C8-27F6-49D8-9DAF-3CDCC809E973}" type="presParOf" srcId="{A6564CF0-E7F6-40C8-8A1A-7D0D6DCA49F7}" destId="{611BD253-CB7F-4F8E-92D7-093EB525CC2F}" srcOrd="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6C8B1-7440-4BB3-8E24-F3F5B102FBE7}">
      <dsp:nvSpPr>
        <dsp:cNvPr id="0" name=""/>
        <dsp:cNvSpPr/>
      </dsp:nvSpPr>
      <dsp:spPr>
        <a:xfrm rot="16200000">
          <a:off x="524653" y="-524653"/>
          <a:ext cx="2355251" cy="3404558"/>
        </a:xfrm>
        <a:prstGeom prst="round1Rect">
          <a:avLst/>
        </a:prstGeom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80 960,59 тыс.руб.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Социальной направленности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6 муниципальных программ</a:t>
          </a:r>
          <a:endParaRPr lang="ru-RU" sz="2000" b="0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 rot="5400000">
        <a:off x="0" y="0"/>
        <a:ext cx="3404558" cy="1766438"/>
      </dsp:txXfrm>
    </dsp:sp>
    <dsp:sp modelId="{E6284B51-0114-4B9F-B12F-BE6C0F12F044}">
      <dsp:nvSpPr>
        <dsp:cNvPr id="0" name=""/>
        <dsp:cNvSpPr/>
      </dsp:nvSpPr>
      <dsp:spPr>
        <a:xfrm>
          <a:off x="3404558" y="0"/>
          <a:ext cx="3404558" cy="2355251"/>
        </a:xfrm>
        <a:prstGeom prst="round1Rect">
          <a:avLst/>
        </a:prstGeom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17 683,75 тыс. руб.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На поддержку отраслей экономики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2 муниципальных программы</a:t>
          </a:r>
          <a:endParaRPr lang="ru-RU" sz="2000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>
        <a:off x="3404558" y="0"/>
        <a:ext cx="3404558" cy="1766438"/>
      </dsp:txXfrm>
    </dsp:sp>
    <dsp:sp modelId="{B631EB62-BFF5-453C-BF51-7E1630D0D2EF}">
      <dsp:nvSpPr>
        <dsp:cNvPr id="0" name=""/>
        <dsp:cNvSpPr/>
      </dsp:nvSpPr>
      <dsp:spPr>
        <a:xfrm rot="10800000">
          <a:off x="0" y="2355251"/>
          <a:ext cx="3404558" cy="2355251"/>
        </a:xfrm>
        <a:prstGeom prst="round1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992,42 тыс. руб.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На обеспечение безопасных условий жизнедеятельности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2 муниципальных программы </a:t>
          </a:r>
          <a:endParaRPr lang="ru-RU" sz="2000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 rot="10800000">
        <a:off x="0" y="2944063"/>
        <a:ext cx="3404558" cy="1766438"/>
      </dsp:txXfrm>
    </dsp:sp>
    <dsp:sp modelId="{FD5AA37C-F540-4E02-9281-19E2ED805D97}">
      <dsp:nvSpPr>
        <dsp:cNvPr id="0" name=""/>
        <dsp:cNvSpPr/>
      </dsp:nvSpPr>
      <dsp:spPr>
        <a:xfrm rot="5400000">
          <a:off x="3929212" y="1830597"/>
          <a:ext cx="2355251" cy="3404558"/>
        </a:xfrm>
        <a:prstGeom prst="round1Rect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43 079,81 тыс.руб.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Общего характера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2 муниципальных программы</a:t>
          </a:r>
          <a:endParaRPr lang="ru-RU" sz="2000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 rot="-5400000">
        <a:off x="3404558" y="2944063"/>
        <a:ext cx="3404558" cy="1766438"/>
      </dsp:txXfrm>
    </dsp:sp>
    <dsp:sp modelId="{B6D8CB52-D5B5-40AD-97EE-80F802D3863A}">
      <dsp:nvSpPr>
        <dsp:cNvPr id="0" name=""/>
        <dsp:cNvSpPr/>
      </dsp:nvSpPr>
      <dsp:spPr>
        <a:xfrm>
          <a:off x="2383190" y="1766438"/>
          <a:ext cx="2042735" cy="1177625"/>
        </a:xfrm>
        <a:prstGeom prst="roundRect">
          <a:avLst/>
        </a:prstGeom>
        <a:gradFill rotWithShape="0">
          <a:gsLst>
            <a:gs pos="11000">
              <a:srgbClr val="7030A0">
                <a:lumMod val="98000"/>
              </a:srgb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142 716,57 тыс.руб.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99,6% годового плана по расходам</a:t>
          </a:r>
          <a:endParaRPr lang="ru-RU" sz="1200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>
        <a:off x="2440677" y="1823925"/>
        <a:ext cx="1927761" cy="10626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9E76F-CB57-446D-BE89-5BE1321A4700}">
      <dsp:nvSpPr>
        <dsp:cNvPr id="0" name=""/>
        <dsp:cNvSpPr/>
      </dsp:nvSpPr>
      <dsp:spPr>
        <a:xfrm>
          <a:off x="1878952" y="1084961"/>
          <a:ext cx="1413615" cy="1043141"/>
        </a:xfrm>
        <a:prstGeom prst="ellipse">
          <a:avLst/>
        </a:prstGeom>
        <a:gradFill rotWithShape="1">
          <a:gsLst>
            <a:gs pos="0">
              <a:srgbClr val="BBE0E3">
                <a:shade val="51000"/>
                <a:satMod val="130000"/>
              </a:srgbClr>
            </a:gs>
            <a:gs pos="80000">
              <a:srgbClr val="BBE0E3">
                <a:shade val="93000"/>
                <a:satMod val="130000"/>
              </a:srgbClr>
            </a:gs>
            <a:gs pos="100000">
              <a:srgbClr val="BBE0E3"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0100</a:t>
          </a:r>
          <a:r>
            <a:rPr lang="ru-RU" sz="1400" b="1" kern="1200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 </a:t>
          </a:r>
          <a:r>
            <a:rPr lang="ru-RU" sz="1300" b="1" kern="1200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40 315,08 </a:t>
          </a:r>
          <a:r>
            <a:rPr lang="ru-RU" sz="1400" b="1" i="0" kern="1200" dirty="0" err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т.р</a:t>
          </a:r>
          <a:r>
            <a:rPr lang="ru-RU" sz="1400" b="1" i="0" kern="1200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i="0" kern="1200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sp:txBody>
      <dsp:txXfrm>
        <a:off x="2085971" y="1237725"/>
        <a:ext cx="999577" cy="737613"/>
      </dsp:txXfrm>
    </dsp:sp>
    <dsp:sp modelId="{8EDF4C1C-983B-4381-850E-90F14C5CC0EF}">
      <dsp:nvSpPr>
        <dsp:cNvPr id="0" name=""/>
        <dsp:cNvSpPr/>
      </dsp:nvSpPr>
      <dsp:spPr>
        <a:xfrm rot="11735609">
          <a:off x="1540029" y="1270111"/>
          <a:ext cx="389035" cy="290103"/>
        </a:xfrm>
        <a:prstGeom prst="rightArrow">
          <a:avLst>
            <a:gd name="adj1" fmla="val 60000"/>
            <a:gd name="adj2" fmla="val 50000"/>
          </a:avLst>
        </a:prstGeom>
        <a:solidFill>
          <a:srgbClr val="FF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>
            <a:solidFill>
              <a:srgbClr val="FFFFFF"/>
            </a:solidFill>
            <a:latin typeface="Monotype Corsiva" panose="03010101010201010101" pitchFamily="66" charset="0"/>
            <a:ea typeface="+mn-ea"/>
            <a:cs typeface="+mn-cs"/>
          </a:endParaRPr>
        </a:p>
      </dsp:txBody>
      <dsp:txXfrm rot="10800000">
        <a:off x="1625458" y="1339829"/>
        <a:ext cx="302004" cy="174061"/>
      </dsp:txXfrm>
    </dsp:sp>
    <dsp:sp modelId="{C42D3593-AB95-44E0-9AA5-343A262C7171}">
      <dsp:nvSpPr>
        <dsp:cNvPr id="0" name=""/>
        <dsp:cNvSpPr/>
      </dsp:nvSpPr>
      <dsp:spPr>
        <a:xfrm>
          <a:off x="0" y="564544"/>
          <a:ext cx="1643239" cy="1099294"/>
        </a:xfrm>
        <a:prstGeom prst="ellipse">
          <a:avLst/>
        </a:prstGeom>
        <a:solidFill>
          <a:srgbClr val="FF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0111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Резервные фонды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309,30 </a:t>
          </a:r>
          <a:r>
            <a:rPr lang="ru-RU" altLang="ru-RU" sz="1400" b="1" kern="1200" dirty="0" err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т.р</a:t>
          </a:r>
          <a:r>
            <a:rPr lang="ru-RU" altLang="ru-RU" sz="1400" b="1" kern="1200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kern="1200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sp:txBody>
      <dsp:txXfrm>
        <a:off x="240647" y="725532"/>
        <a:ext cx="1161945" cy="777318"/>
      </dsp:txXfrm>
    </dsp:sp>
    <dsp:sp modelId="{FCEAF152-945B-4B4E-990D-9A5EE2530E2B}">
      <dsp:nvSpPr>
        <dsp:cNvPr id="0" name=""/>
        <dsp:cNvSpPr/>
      </dsp:nvSpPr>
      <dsp:spPr>
        <a:xfrm rot="1571908">
          <a:off x="3252656" y="1838777"/>
          <a:ext cx="250616" cy="334508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solidFill>
              <a:srgbClr val="FFFFFF"/>
            </a:solidFill>
            <a:latin typeface="Monotype Corsiva" panose="03010101010201010101" pitchFamily="66" charset="0"/>
            <a:ea typeface="+mn-ea"/>
            <a:cs typeface="+mn-cs"/>
          </a:endParaRPr>
        </a:p>
      </dsp:txBody>
      <dsp:txXfrm>
        <a:off x="3256518" y="1889083"/>
        <a:ext cx="175431" cy="200704"/>
      </dsp:txXfrm>
    </dsp:sp>
    <dsp:sp modelId="{DC55FC3D-035D-4B85-8135-6A963A9E09E9}">
      <dsp:nvSpPr>
        <dsp:cNvPr id="0" name=""/>
        <dsp:cNvSpPr/>
      </dsp:nvSpPr>
      <dsp:spPr>
        <a:xfrm>
          <a:off x="3251628" y="1841404"/>
          <a:ext cx="2002390" cy="1170738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0113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Другие общегосударственные </a:t>
          </a:r>
          <a:r>
            <a:rPr lang="ru-RU" sz="1200" b="1" kern="1200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вопросы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10 605,13 т.р</a:t>
          </a:r>
          <a:r>
            <a:rPr lang="ru-RU" altLang="ru-RU" sz="1400" b="1" kern="1200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kern="1200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sp:txBody>
      <dsp:txXfrm>
        <a:off x="3544871" y="2012855"/>
        <a:ext cx="1415904" cy="827836"/>
      </dsp:txXfrm>
    </dsp:sp>
    <dsp:sp modelId="{1DD2DE73-8A1D-4262-93CE-35027BD00D4D}">
      <dsp:nvSpPr>
        <dsp:cNvPr id="0" name=""/>
        <dsp:cNvSpPr/>
      </dsp:nvSpPr>
      <dsp:spPr>
        <a:xfrm rot="20609057">
          <a:off x="3248006" y="1259503"/>
          <a:ext cx="260484" cy="224091"/>
        </a:xfrm>
        <a:prstGeom prst="rightArrow">
          <a:avLst>
            <a:gd name="adj1" fmla="val 60000"/>
            <a:gd name="adj2" fmla="val 50000"/>
          </a:avLst>
        </a:prstGeom>
        <a:solidFill>
          <a:srgbClr val="84DA8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solidFill>
              <a:srgbClr val="FFFFFF"/>
            </a:solidFill>
            <a:latin typeface="Monotype Corsiva" panose="03010101010201010101" pitchFamily="66" charset="0"/>
            <a:ea typeface="+mn-ea"/>
            <a:cs typeface="+mn-cs"/>
          </a:endParaRPr>
        </a:p>
      </dsp:txBody>
      <dsp:txXfrm>
        <a:off x="3249393" y="1313877"/>
        <a:ext cx="193257" cy="134455"/>
      </dsp:txXfrm>
    </dsp:sp>
    <dsp:sp modelId="{1CBE8B9C-BB45-46EA-8E41-69B09D21DF49}">
      <dsp:nvSpPr>
        <dsp:cNvPr id="0" name=""/>
        <dsp:cNvSpPr/>
      </dsp:nvSpPr>
      <dsp:spPr>
        <a:xfrm>
          <a:off x="3432032" y="488499"/>
          <a:ext cx="1884801" cy="1175339"/>
        </a:xfrm>
        <a:prstGeom prst="ellipse">
          <a:avLst/>
        </a:prstGeom>
        <a:solidFill>
          <a:srgbClr val="84DA8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 0106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Д</a:t>
          </a:r>
          <a:r>
            <a:rPr lang="ru-RU" sz="1300" b="1" kern="1200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еятельность фин.  </a:t>
          </a:r>
          <a:r>
            <a:rPr lang="ru-RU" sz="1300" b="1" kern="1200" dirty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органов и органов </a:t>
          </a:r>
          <a:r>
            <a:rPr lang="ru-RU" sz="1300" b="1" kern="1200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фин. Надзора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4 584,25 </a:t>
          </a:r>
          <a:r>
            <a:rPr lang="ru-RU" altLang="ru-RU" sz="1400" b="1" kern="1200" dirty="0" err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т.р</a:t>
          </a:r>
          <a:r>
            <a:rPr lang="ru-RU" altLang="ru-RU" sz="1400" b="1" kern="1200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kern="1200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sp:txBody>
      <dsp:txXfrm>
        <a:off x="3708055" y="660623"/>
        <a:ext cx="1332755" cy="831091"/>
      </dsp:txXfrm>
    </dsp:sp>
    <dsp:sp modelId="{CFB6BDBE-7D61-4ADD-826A-A08CE6342147}">
      <dsp:nvSpPr>
        <dsp:cNvPr id="0" name=""/>
        <dsp:cNvSpPr/>
      </dsp:nvSpPr>
      <dsp:spPr>
        <a:xfrm rot="9387925">
          <a:off x="1616541" y="1815804"/>
          <a:ext cx="335993" cy="279367"/>
        </a:xfrm>
        <a:prstGeom prst="rightArrow">
          <a:avLst>
            <a:gd name="adj1" fmla="val 60000"/>
            <a:gd name="adj2" fmla="val 50000"/>
          </a:avLst>
        </a:prstGeom>
        <a:solidFill>
          <a:srgbClr val="66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rgbClr val="FFFFFF"/>
            </a:solidFill>
            <a:latin typeface="Monotype Corsiva" panose="03010101010201010101" pitchFamily="66" charset="0"/>
            <a:ea typeface="+mn-ea"/>
            <a:cs typeface="+mn-cs"/>
          </a:endParaRPr>
        </a:p>
      </dsp:txBody>
      <dsp:txXfrm rot="10800000">
        <a:off x="1696865" y="1854944"/>
        <a:ext cx="252183" cy="167621"/>
      </dsp:txXfrm>
    </dsp:sp>
    <dsp:sp modelId="{6B10F6CC-9177-4A59-8A6C-D6D2359AF810}">
      <dsp:nvSpPr>
        <dsp:cNvPr id="0" name=""/>
        <dsp:cNvSpPr/>
      </dsp:nvSpPr>
      <dsp:spPr>
        <a:xfrm>
          <a:off x="7503" y="1783294"/>
          <a:ext cx="1710566" cy="1147288"/>
        </a:xfrm>
        <a:prstGeom prst="ellipse">
          <a:avLst/>
        </a:prstGeom>
        <a:solidFill>
          <a:srgbClr val="57D3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0102, 0103, 0104 </a:t>
          </a:r>
          <a:r>
            <a:rPr lang="ru-RU" sz="1200" b="1" kern="1200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Функционирование  </a:t>
          </a:r>
          <a:r>
            <a:rPr lang="ru-RU" sz="1200" b="1" kern="1200" dirty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местных </a:t>
          </a:r>
          <a:r>
            <a:rPr lang="ru-RU" sz="1200" b="1" kern="1200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администраций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24 816,40 т.р</a:t>
          </a:r>
          <a:r>
            <a:rPr lang="ru-RU" altLang="ru-RU" sz="1400" b="1" kern="1200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kern="1200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sp:txBody>
      <dsp:txXfrm>
        <a:off x="258010" y="1951310"/>
        <a:ext cx="1209552" cy="8112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BBA0D-1937-46EE-9534-41F672C8DABB}">
      <dsp:nvSpPr>
        <dsp:cNvPr id="0" name=""/>
        <dsp:cNvSpPr/>
      </dsp:nvSpPr>
      <dsp:spPr>
        <a:xfrm>
          <a:off x="2491450" y="222500"/>
          <a:ext cx="2522378" cy="1483622"/>
        </a:xfrm>
        <a:prstGeom prst="ellipse">
          <a:avLst/>
        </a:prstGeom>
        <a:solidFill>
          <a:srgbClr val="FBA3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C0000"/>
              </a:solidFill>
              <a:latin typeface="Monotype Corsiva" panose="03010101010201010101" pitchFamily="66" charset="0"/>
              <a:ea typeface="Times New Roman" pitchFamily="18" charset="0"/>
              <a:cs typeface="Arial" charset="0"/>
            </a:rPr>
            <a:t>Национальная экономика</a:t>
          </a:r>
          <a:endParaRPr lang="ru-RU" sz="1800" kern="1200" dirty="0">
            <a:latin typeface="Monotype Corsiva" panose="03010101010201010101" pitchFamily="66" charset="0"/>
          </a:endParaRPr>
        </a:p>
      </dsp:txBody>
      <dsp:txXfrm>
        <a:off x="2860844" y="439771"/>
        <a:ext cx="1783590" cy="1049080"/>
      </dsp:txXfrm>
    </dsp:sp>
    <dsp:sp modelId="{8EE712CB-8F67-4100-9FE0-A8A8A45BA8E5}">
      <dsp:nvSpPr>
        <dsp:cNvPr id="0" name=""/>
        <dsp:cNvSpPr/>
      </dsp:nvSpPr>
      <dsp:spPr>
        <a:xfrm rot="8728490">
          <a:off x="1766502" y="1511387"/>
          <a:ext cx="1272263" cy="763261"/>
        </a:xfrm>
        <a:prstGeom prst="rightArrow">
          <a:avLst>
            <a:gd name="adj1" fmla="val 60000"/>
            <a:gd name="adj2" fmla="val 50000"/>
          </a:avLst>
        </a:prstGeom>
        <a:solidFill>
          <a:srgbClr val="CCFF66"/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99"/>
              </a:solidFill>
              <a:latin typeface="Monotype Corsiva" panose="03010101010201010101" pitchFamily="66" charset="0"/>
            </a:rPr>
            <a:t>287,0</a:t>
          </a:r>
          <a:endParaRPr lang="ru-RU" sz="1800" b="1" kern="1200" dirty="0">
            <a:solidFill>
              <a:srgbClr val="003399"/>
            </a:solidFill>
            <a:latin typeface="Monotype Corsiva" panose="03010101010201010101" pitchFamily="66" charset="0"/>
          </a:endParaRPr>
        </a:p>
      </dsp:txBody>
      <dsp:txXfrm rot="10800000">
        <a:off x="1975316" y="1599150"/>
        <a:ext cx="1043285" cy="457957"/>
      </dsp:txXfrm>
    </dsp:sp>
    <dsp:sp modelId="{254C1BBC-4B25-43E1-929A-D8E23BF5E74D}">
      <dsp:nvSpPr>
        <dsp:cNvPr id="0" name=""/>
        <dsp:cNvSpPr/>
      </dsp:nvSpPr>
      <dsp:spPr>
        <a:xfrm>
          <a:off x="80675" y="2151585"/>
          <a:ext cx="2168011" cy="1186112"/>
        </a:xfrm>
        <a:prstGeom prst="ellipse">
          <a:avLst/>
        </a:prstGeom>
        <a:solidFill>
          <a:srgbClr val="CCF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Monotype Corsiva" panose="03010101010201010101" pitchFamily="66" charset="0"/>
            </a:rPr>
            <a:t>Сельское </a:t>
          </a:r>
          <a:r>
            <a:rPr lang="ru-RU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хозяйство и рыболовство</a:t>
          </a:r>
        </a:p>
      </dsp:txBody>
      <dsp:txXfrm>
        <a:off x="398173" y="2325287"/>
        <a:ext cx="1533015" cy="838708"/>
      </dsp:txXfrm>
    </dsp:sp>
    <dsp:sp modelId="{2A95C35F-2743-4AE2-9B9E-07862CB5F6A7}">
      <dsp:nvSpPr>
        <dsp:cNvPr id="0" name=""/>
        <dsp:cNvSpPr/>
      </dsp:nvSpPr>
      <dsp:spPr>
        <a:xfrm rot="2017249">
          <a:off x="4523967" y="1486906"/>
          <a:ext cx="1196986" cy="776459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99"/>
              </a:solidFill>
              <a:latin typeface="Monotype Corsiva" panose="03010101010201010101" pitchFamily="66" charset="0"/>
            </a:rPr>
            <a:t>1 </a:t>
          </a:r>
          <a:r>
            <a:rPr lang="ru-RU" sz="1800" b="1" kern="1200" dirty="0" smtClean="0">
              <a:solidFill>
                <a:srgbClr val="003399"/>
              </a:solidFill>
              <a:latin typeface="Monotype Corsiva" panose="03010101010201010101" pitchFamily="66" charset="0"/>
            </a:rPr>
            <a:t>189,66</a:t>
          </a:r>
          <a:endParaRPr lang="ru-RU" sz="1800" b="1" kern="1200" dirty="0">
            <a:solidFill>
              <a:srgbClr val="003399"/>
            </a:solidFill>
            <a:latin typeface="Monotype Corsiva" panose="03010101010201010101" pitchFamily="66" charset="0"/>
          </a:endParaRPr>
        </a:p>
      </dsp:txBody>
      <dsp:txXfrm>
        <a:off x="4543450" y="1577710"/>
        <a:ext cx="964048" cy="465875"/>
      </dsp:txXfrm>
    </dsp:sp>
    <dsp:sp modelId="{B11A8953-FC48-4419-A8B4-A460244E8F30}">
      <dsp:nvSpPr>
        <dsp:cNvPr id="0" name=""/>
        <dsp:cNvSpPr/>
      </dsp:nvSpPr>
      <dsp:spPr>
        <a:xfrm>
          <a:off x="5305593" y="2122019"/>
          <a:ext cx="2101999" cy="1147437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Monotype Corsiva" panose="03010101010201010101" pitchFamily="66" charset="0"/>
            </a:rPr>
            <a:t>Транспорт</a:t>
          </a:r>
          <a:endParaRPr lang="ru-RU" sz="1800" b="1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5613424" y="2290057"/>
        <a:ext cx="1486337" cy="811361"/>
      </dsp:txXfrm>
    </dsp:sp>
    <dsp:sp modelId="{F52F0261-AF7D-4866-A206-6F882CDAB5C0}">
      <dsp:nvSpPr>
        <dsp:cNvPr id="0" name=""/>
        <dsp:cNvSpPr/>
      </dsp:nvSpPr>
      <dsp:spPr>
        <a:xfrm rot="5228489">
          <a:off x="3121962" y="2018971"/>
          <a:ext cx="1462094" cy="70673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99"/>
              </a:solidFill>
              <a:latin typeface="Monotype Corsiva" panose="03010101010201010101" pitchFamily="66" charset="0"/>
            </a:rPr>
            <a:t>9 921,56</a:t>
          </a:r>
          <a:endParaRPr lang="ru-RU" sz="1800" b="1" kern="1200" dirty="0">
            <a:solidFill>
              <a:srgbClr val="003399"/>
            </a:solidFill>
            <a:latin typeface="Monotype Corsiva" panose="03010101010201010101" pitchFamily="66" charset="0"/>
          </a:endParaRPr>
        </a:p>
      </dsp:txBody>
      <dsp:txXfrm>
        <a:off x="3222686" y="2054440"/>
        <a:ext cx="1250073" cy="424042"/>
      </dsp:txXfrm>
    </dsp:sp>
    <dsp:sp modelId="{DF2276BA-2739-4F21-BB9D-DD722A4B7790}">
      <dsp:nvSpPr>
        <dsp:cNvPr id="0" name=""/>
        <dsp:cNvSpPr/>
      </dsp:nvSpPr>
      <dsp:spPr>
        <a:xfrm>
          <a:off x="2651203" y="3030213"/>
          <a:ext cx="2456764" cy="952944"/>
        </a:xfrm>
        <a:prstGeom prst="ellipse">
          <a:avLst/>
        </a:prstGeom>
        <a:solidFill>
          <a:schemeClr val="bg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99"/>
              </a:solidFill>
              <a:latin typeface="Monotype Corsiva" panose="03010101010201010101" pitchFamily="66" charset="0"/>
            </a:rPr>
            <a:t>Дорожное </a:t>
          </a:r>
          <a:r>
            <a:rPr lang="ru-RU" sz="1800" b="1" kern="1200" dirty="0">
              <a:solidFill>
                <a:srgbClr val="003399"/>
              </a:solidFill>
              <a:latin typeface="Monotype Corsiva" panose="03010101010201010101" pitchFamily="66" charset="0"/>
            </a:rPr>
            <a:t>хозяйство (дорожные фонды)</a:t>
          </a:r>
        </a:p>
      </dsp:txBody>
      <dsp:txXfrm>
        <a:off x="3010988" y="3169768"/>
        <a:ext cx="1737194" cy="6738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BBA0D-1937-46EE-9534-41F672C8DABB}">
      <dsp:nvSpPr>
        <dsp:cNvPr id="0" name=""/>
        <dsp:cNvSpPr/>
      </dsp:nvSpPr>
      <dsp:spPr>
        <a:xfrm>
          <a:off x="131943" y="0"/>
          <a:ext cx="1071709" cy="940575"/>
        </a:xfrm>
        <a:prstGeom prst="ellipse">
          <a:avLst/>
        </a:prstGeom>
        <a:solidFill>
          <a:srgbClr val="FBA3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CC0000"/>
              </a:solidFill>
              <a:latin typeface="Monotype Corsiva" panose="03010101010201010101" pitchFamily="66" charset="0"/>
              <a:ea typeface="Times New Roman" pitchFamily="18" charset="0"/>
              <a:cs typeface="Arial" charset="0"/>
            </a:rPr>
            <a:t>4 </a:t>
          </a:r>
          <a:r>
            <a:rPr lang="ru-RU" sz="1800" b="0" kern="1200" dirty="0" smtClean="0">
              <a:solidFill>
                <a:srgbClr val="CC0000"/>
              </a:solidFill>
              <a:latin typeface="Monotype Corsiva" panose="03010101010201010101" pitchFamily="66" charset="0"/>
              <a:ea typeface="Times New Roman" pitchFamily="18" charset="0"/>
              <a:cs typeface="Arial" charset="0"/>
            </a:rPr>
            <a:t>159,98 тыс.руб</a:t>
          </a:r>
          <a:endParaRPr lang="ru-RU" sz="1800" b="0" kern="1200" dirty="0">
            <a:latin typeface="Monotype Corsiva" panose="03010101010201010101" pitchFamily="66" charset="0"/>
          </a:endParaRPr>
        </a:p>
      </dsp:txBody>
      <dsp:txXfrm>
        <a:off x="288891" y="137744"/>
        <a:ext cx="757813" cy="665087"/>
      </dsp:txXfrm>
    </dsp:sp>
    <dsp:sp modelId="{2A95C35F-2743-4AE2-9B9E-07862CB5F6A7}">
      <dsp:nvSpPr>
        <dsp:cNvPr id="0" name=""/>
        <dsp:cNvSpPr/>
      </dsp:nvSpPr>
      <dsp:spPr>
        <a:xfrm rot="1591072">
          <a:off x="1114610" y="726824"/>
          <a:ext cx="930396" cy="397059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kern="1200">
            <a:latin typeface="Monotype Corsiva" panose="03010101010201010101" pitchFamily="66" charset="0"/>
          </a:endParaRPr>
        </a:p>
      </dsp:txBody>
      <dsp:txXfrm>
        <a:off x="1120876" y="779644"/>
        <a:ext cx="811278" cy="238235"/>
      </dsp:txXfrm>
    </dsp:sp>
    <dsp:sp modelId="{B11A8953-FC48-4419-A8B4-A460244E8F30}">
      <dsp:nvSpPr>
        <dsp:cNvPr id="0" name=""/>
        <dsp:cNvSpPr/>
      </dsp:nvSpPr>
      <dsp:spPr>
        <a:xfrm>
          <a:off x="1668947" y="1033710"/>
          <a:ext cx="2290018" cy="1014897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3399"/>
              </a:solidFill>
              <a:latin typeface="Monotype Corsiva" panose="03010101010201010101" pitchFamily="66" charset="0"/>
            </a:rPr>
            <a:t>Коммунальное хозяйство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C00000"/>
              </a:solidFill>
              <a:latin typeface="Monotype Corsiva" panose="03010101010201010101" pitchFamily="66" charset="0"/>
            </a:rPr>
            <a:t>1 093,99 тыс.руб</a:t>
          </a:r>
          <a:endParaRPr lang="ru-RU" sz="1800" b="0" kern="1200" dirty="0">
            <a:solidFill>
              <a:srgbClr val="C00000"/>
            </a:solidFill>
            <a:latin typeface="Monotype Corsiva" panose="03010101010201010101" pitchFamily="66" charset="0"/>
          </a:endParaRPr>
        </a:p>
      </dsp:txBody>
      <dsp:txXfrm>
        <a:off x="2004312" y="1182338"/>
        <a:ext cx="1619288" cy="717641"/>
      </dsp:txXfrm>
    </dsp:sp>
    <dsp:sp modelId="{F52F0261-AF7D-4866-A206-6F882CDAB5C0}">
      <dsp:nvSpPr>
        <dsp:cNvPr id="0" name=""/>
        <dsp:cNvSpPr/>
      </dsp:nvSpPr>
      <dsp:spPr>
        <a:xfrm rot="63006">
          <a:off x="1223883" y="305880"/>
          <a:ext cx="599394" cy="360186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kern="1200">
            <a:latin typeface="Monotype Corsiva" panose="03010101010201010101" pitchFamily="66" charset="0"/>
          </a:endParaRPr>
        </a:p>
      </dsp:txBody>
      <dsp:txXfrm>
        <a:off x="1223892" y="376927"/>
        <a:ext cx="491338" cy="216112"/>
      </dsp:txXfrm>
    </dsp:sp>
    <dsp:sp modelId="{DF2276BA-2739-4F21-BB9D-DD722A4B7790}">
      <dsp:nvSpPr>
        <dsp:cNvPr id="0" name=""/>
        <dsp:cNvSpPr/>
      </dsp:nvSpPr>
      <dsp:spPr>
        <a:xfrm>
          <a:off x="1862539" y="0"/>
          <a:ext cx="2228766" cy="1025227"/>
        </a:xfrm>
        <a:prstGeom prst="ellipse">
          <a:avLst/>
        </a:prstGeom>
        <a:solidFill>
          <a:schemeClr val="bg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3399"/>
              </a:solidFill>
              <a:latin typeface="Monotype Corsiva" panose="03010101010201010101" pitchFamily="66" charset="0"/>
            </a:rPr>
            <a:t>Жилищное хозяйство </a:t>
          </a:r>
          <a:br>
            <a:rPr lang="ru-RU" sz="1800" b="0" kern="1200" dirty="0" smtClean="0">
              <a:solidFill>
                <a:srgbClr val="003399"/>
              </a:solidFill>
              <a:latin typeface="Monotype Corsiva" panose="03010101010201010101" pitchFamily="66" charset="0"/>
            </a:rPr>
          </a:br>
          <a:r>
            <a:rPr lang="ru-RU" sz="1800" b="0" kern="1200" dirty="0" smtClean="0">
              <a:solidFill>
                <a:srgbClr val="C00000"/>
              </a:solidFill>
              <a:latin typeface="Monotype Corsiva" panose="03010101010201010101" pitchFamily="66" charset="0"/>
            </a:rPr>
            <a:t>695,97тыс.руб</a:t>
          </a:r>
          <a:endParaRPr lang="ru-RU" sz="1800" b="0" kern="1200" dirty="0">
            <a:solidFill>
              <a:srgbClr val="C00000"/>
            </a:solidFill>
            <a:latin typeface="Monotype Corsiva" panose="03010101010201010101" pitchFamily="66" charset="0"/>
          </a:endParaRPr>
        </a:p>
      </dsp:txBody>
      <dsp:txXfrm>
        <a:off x="2188934" y="150141"/>
        <a:ext cx="1575976" cy="724945"/>
      </dsp:txXfrm>
    </dsp:sp>
    <dsp:sp modelId="{FA0FB768-B30D-43B2-8911-759903280322}">
      <dsp:nvSpPr>
        <dsp:cNvPr id="0" name=""/>
        <dsp:cNvSpPr/>
      </dsp:nvSpPr>
      <dsp:spPr>
        <a:xfrm rot="4589256">
          <a:off x="479103" y="1126006"/>
          <a:ext cx="799664" cy="44578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kern="1200">
            <a:latin typeface="Monotype Corsiva" panose="03010101010201010101" pitchFamily="66" charset="0"/>
          </a:endParaRPr>
        </a:p>
      </dsp:txBody>
      <dsp:txXfrm>
        <a:off x="530347" y="1150146"/>
        <a:ext cx="665927" cy="267473"/>
      </dsp:txXfrm>
    </dsp:sp>
    <dsp:sp modelId="{611BD253-CB7F-4F8E-92D7-093EB525CC2F}">
      <dsp:nvSpPr>
        <dsp:cNvPr id="0" name=""/>
        <dsp:cNvSpPr/>
      </dsp:nvSpPr>
      <dsp:spPr>
        <a:xfrm>
          <a:off x="6649" y="1790000"/>
          <a:ext cx="2204516" cy="1031784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3399"/>
              </a:solidFill>
              <a:latin typeface="Monotype Corsiva" panose="03010101010201010101" pitchFamily="66" charset="0"/>
            </a:rPr>
            <a:t>Благоустройство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C00000"/>
              </a:solidFill>
              <a:latin typeface="Monotype Corsiva" panose="03010101010201010101" pitchFamily="66" charset="0"/>
            </a:rPr>
            <a:t>2 </a:t>
          </a:r>
          <a:r>
            <a:rPr lang="ru-RU" sz="1800" b="0" kern="1200" dirty="0" smtClean="0">
              <a:solidFill>
                <a:srgbClr val="C00000"/>
              </a:solidFill>
              <a:latin typeface="Monotype Corsiva" panose="03010101010201010101" pitchFamily="66" charset="0"/>
            </a:rPr>
            <a:t>370,02 </a:t>
          </a:r>
          <a:r>
            <a:rPr lang="ru-RU" sz="1800" b="0" kern="1200" dirty="0" smtClean="0">
              <a:solidFill>
                <a:srgbClr val="C00000"/>
              </a:solidFill>
              <a:latin typeface="Monotype Corsiva" panose="03010101010201010101" pitchFamily="66" charset="0"/>
            </a:rPr>
            <a:t>тыс.руб</a:t>
          </a:r>
          <a:endParaRPr lang="ru-RU" sz="1800" b="0" kern="1200" dirty="0">
            <a:solidFill>
              <a:srgbClr val="C00000"/>
            </a:solidFill>
            <a:latin typeface="Monotype Corsiva" panose="03010101010201010101" pitchFamily="66" charset="0"/>
          </a:endParaRPr>
        </a:p>
      </dsp:txBody>
      <dsp:txXfrm>
        <a:off x="329493" y="1941101"/>
        <a:ext cx="1558828" cy="7295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E0E89-D18B-4DC2-9990-BDF8862E60C0}">
      <dsp:nvSpPr>
        <dsp:cNvPr id="0" name=""/>
        <dsp:cNvSpPr/>
      </dsp:nvSpPr>
      <dsp:spPr>
        <a:xfrm>
          <a:off x="1412625" y="1620794"/>
          <a:ext cx="1463917" cy="1084805"/>
        </a:xfrm>
        <a:prstGeom prst="ellipse">
          <a:avLst/>
        </a:prstGeom>
        <a:gradFill rotWithShape="0">
          <a:gsLst>
            <a:gs pos="100000">
              <a:schemeClr val="bg1"/>
            </a:gs>
            <a:gs pos="96000">
              <a:srgbClr val="00B0F0"/>
            </a:gs>
            <a:gs pos="20000">
              <a:schemeClr val="accent5">
                <a:lumMod val="75000"/>
              </a:schemeClr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extrusionH="76200" prstMaterial="dkEdge">
          <a:bevelT/>
          <a:bevelB/>
          <a:extrusionClr>
            <a:schemeClr val="tx1">
              <a:lumMod val="65000"/>
              <a:lumOff val="35000"/>
            </a:schemeClr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Monotype Corsiva" panose="03010101010201010101" pitchFamily="66" charset="0"/>
            </a:rPr>
            <a:t>69 277,13 </a:t>
          </a:r>
          <a:r>
            <a:rPr lang="ru-RU" sz="1600" b="1" kern="1200" dirty="0" err="1" smtClean="0">
              <a:solidFill>
                <a:schemeClr val="bg1"/>
              </a:solidFill>
              <a:latin typeface="Monotype Corsiva" panose="03010101010201010101" pitchFamily="66" charset="0"/>
            </a:rPr>
            <a:t>т.р</a:t>
          </a:r>
          <a:r>
            <a:rPr lang="ru-RU" sz="1600" b="1" kern="1200" dirty="0" smtClean="0">
              <a:solidFill>
                <a:schemeClr val="bg1"/>
              </a:solidFill>
              <a:latin typeface="Monotype Corsiva" panose="03010101010201010101" pitchFamily="66" charset="0"/>
            </a:rPr>
            <a:t>.</a:t>
          </a:r>
          <a:endParaRPr lang="ru-RU" sz="1600" b="1" kern="1200" dirty="0">
            <a:solidFill>
              <a:schemeClr val="bg1"/>
            </a:solidFill>
            <a:latin typeface="Monotype Corsiva" panose="03010101010201010101" pitchFamily="66" charset="0"/>
          </a:endParaRPr>
        </a:p>
      </dsp:txBody>
      <dsp:txXfrm>
        <a:off x="1627011" y="1779660"/>
        <a:ext cx="1035145" cy="767073"/>
      </dsp:txXfrm>
    </dsp:sp>
    <dsp:sp modelId="{CD1E1B22-2ABC-49C4-B727-BC3B8DE71341}">
      <dsp:nvSpPr>
        <dsp:cNvPr id="0" name=""/>
        <dsp:cNvSpPr/>
      </dsp:nvSpPr>
      <dsp:spPr>
        <a:xfrm rot="16103162">
          <a:off x="1934292" y="1211364"/>
          <a:ext cx="387227" cy="371955"/>
        </a:xfrm>
        <a:prstGeom prst="rightArrow">
          <a:avLst>
            <a:gd name="adj1" fmla="val 60000"/>
            <a:gd name="adj2" fmla="val 50000"/>
          </a:avLst>
        </a:prstGeom>
        <a:solidFill>
          <a:srgbClr val="00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Monotype Corsiva" panose="03010101010201010101" pitchFamily="66" charset="0"/>
          </a:endParaRPr>
        </a:p>
      </dsp:txBody>
      <dsp:txXfrm rot="10800000">
        <a:off x="1991656" y="1341526"/>
        <a:ext cx="275641" cy="223173"/>
      </dsp:txXfrm>
    </dsp:sp>
    <dsp:sp modelId="{100B7C3C-9422-4A50-911A-6DBE29833756}">
      <dsp:nvSpPr>
        <dsp:cNvPr id="0" name=""/>
        <dsp:cNvSpPr/>
      </dsp:nvSpPr>
      <dsp:spPr>
        <a:xfrm>
          <a:off x="1210418" y="-10153"/>
          <a:ext cx="1780288" cy="1221939"/>
        </a:xfrm>
        <a:prstGeom prst="ellipse">
          <a:avLst/>
        </a:prstGeom>
        <a:gradFill rotWithShape="0">
          <a:gsLst>
            <a:gs pos="0">
              <a:schemeClr val="accent6">
                <a:lumMod val="50000"/>
              </a:schemeClr>
            </a:gs>
            <a:gs pos="50000">
              <a:schemeClr val="accent6">
                <a:lumMod val="75000"/>
              </a:schemeClr>
            </a:gs>
            <a:gs pos="100000">
              <a:schemeClr val="bg1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extrusionH="76200" prstMaterial="dkEdge">
          <a:bevelT/>
          <a:extrusionClr>
            <a:schemeClr val="tx1">
              <a:lumMod val="65000"/>
              <a:lumOff val="35000"/>
            </a:schemeClr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Monotype Corsiva" panose="03010101010201010101" pitchFamily="66" charset="0"/>
            </a:rPr>
            <a:t>13 818,86 </a:t>
          </a:r>
          <a:r>
            <a:rPr lang="ru-RU" sz="1600" b="1" kern="1200" dirty="0" err="1" smtClean="0">
              <a:latin typeface="Monotype Corsiva" panose="03010101010201010101" pitchFamily="66" charset="0"/>
            </a:rPr>
            <a:t>т.р</a:t>
          </a:r>
          <a:r>
            <a:rPr lang="ru-RU" sz="1600" b="1" kern="1200" dirty="0" smtClean="0">
              <a:latin typeface="Monotype Corsiva" panose="03010101010201010101" pitchFamily="66" charset="0"/>
            </a:rPr>
            <a:t>. Дошкольное</a:t>
          </a:r>
          <a:endParaRPr lang="ru-RU" sz="1600" b="1" kern="1200" dirty="0">
            <a:latin typeface="Monotype Corsiva" panose="03010101010201010101" pitchFamily="66" charset="0"/>
          </a:endParaRPr>
        </a:p>
      </dsp:txBody>
      <dsp:txXfrm>
        <a:off x="1471135" y="168796"/>
        <a:ext cx="1258854" cy="864041"/>
      </dsp:txXfrm>
    </dsp:sp>
    <dsp:sp modelId="{45E1AAAB-25C6-4507-8838-E815C81DBC7D}">
      <dsp:nvSpPr>
        <dsp:cNvPr id="0" name=""/>
        <dsp:cNvSpPr/>
      </dsp:nvSpPr>
      <dsp:spPr>
        <a:xfrm rot="19719284">
          <a:off x="2691894" y="1556268"/>
          <a:ext cx="281542" cy="358946"/>
        </a:xfrm>
        <a:prstGeom prst="rightArrow">
          <a:avLst>
            <a:gd name="adj1" fmla="val 60000"/>
            <a:gd name="adj2" fmla="val 50000"/>
          </a:avLst>
        </a:prstGeom>
        <a:solidFill>
          <a:srgbClr val="00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Monotype Corsiva" panose="03010101010201010101" pitchFamily="66" charset="0"/>
          </a:endParaRPr>
        </a:p>
      </dsp:txBody>
      <dsp:txXfrm>
        <a:off x="2698058" y="1650026"/>
        <a:ext cx="197079" cy="215368"/>
      </dsp:txXfrm>
    </dsp:sp>
    <dsp:sp modelId="{DD2E5441-8C4A-491A-9353-E1AE2AE60EC1}">
      <dsp:nvSpPr>
        <dsp:cNvPr id="0" name=""/>
        <dsp:cNvSpPr/>
      </dsp:nvSpPr>
      <dsp:spPr>
        <a:xfrm>
          <a:off x="2761094" y="684411"/>
          <a:ext cx="1628727" cy="1214504"/>
        </a:xfrm>
        <a:prstGeom prst="ellipse">
          <a:avLst/>
        </a:prstGeom>
        <a:gradFill rotWithShape="0">
          <a:gsLst>
            <a:gs pos="0">
              <a:schemeClr val="bg1"/>
            </a:gs>
            <a:gs pos="50000">
              <a:schemeClr val="accent2">
                <a:lumMod val="7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extrusionH="76200" prstMaterial="dkEdge">
          <a:bevelT/>
          <a:bevelB/>
          <a:extrusionClr>
            <a:schemeClr val="tx1">
              <a:lumMod val="65000"/>
              <a:lumOff val="35000"/>
            </a:schemeClr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Monotype Corsiva" panose="03010101010201010101" pitchFamily="66" charset="0"/>
            </a:rPr>
            <a:t>48 371,95т.р</a:t>
          </a:r>
          <a:r>
            <a:rPr lang="ru-RU" sz="1600" b="1" kern="1200" dirty="0" smtClean="0">
              <a:latin typeface="Monotype Corsiva" panose="03010101010201010101" pitchFamily="66" charset="0"/>
            </a:rPr>
            <a:t>. Общее</a:t>
          </a:r>
          <a:endParaRPr lang="ru-RU" sz="1600" b="1" kern="1200" dirty="0">
            <a:latin typeface="Monotype Corsiva" panose="03010101010201010101" pitchFamily="66" charset="0"/>
          </a:endParaRPr>
        </a:p>
      </dsp:txBody>
      <dsp:txXfrm>
        <a:off x="2999616" y="862271"/>
        <a:ext cx="1151683" cy="858784"/>
      </dsp:txXfrm>
    </dsp:sp>
    <dsp:sp modelId="{B2E5A61A-1123-45C9-82F6-55D8A25398F6}">
      <dsp:nvSpPr>
        <dsp:cNvPr id="0" name=""/>
        <dsp:cNvSpPr/>
      </dsp:nvSpPr>
      <dsp:spPr>
        <a:xfrm rot="2748484">
          <a:off x="2512219" y="2537687"/>
          <a:ext cx="367491" cy="385333"/>
        </a:xfrm>
        <a:prstGeom prst="rightArrow">
          <a:avLst>
            <a:gd name="adj1" fmla="val 60000"/>
            <a:gd name="adj2" fmla="val 50000"/>
          </a:avLst>
        </a:prstGeom>
        <a:solidFill>
          <a:srgbClr val="00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latin typeface="Monotype Corsiva" panose="03010101010201010101" pitchFamily="66" charset="0"/>
          </a:endParaRPr>
        </a:p>
      </dsp:txBody>
      <dsp:txXfrm>
        <a:off x="2528918" y="2575230"/>
        <a:ext cx="257244" cy="231199"/>
      </dsp:txXfrm>
    </dsp:sp>
    <dsp:sp modelId="{919A2C02-6F39-40B1-B0B5-B4595BFB946E}">
      <dsp:nvSpPr>
        <dsp:cNvPr id="0" name=""/>
        <dsp:cNvSpPr/>
      </dsp:nvSpPr>
      <dsp:spPr>
        <a:xfrm>
          <a:off x="2462840" y="2756879"/>
          <a:ext cx="1696783" cy="1212691"/>
        </a:xfrm>
        <a:prstGeom prst="ellipse">
          <a:avLst/>
        </a:prstGeom>
        <a:gradFill rotWithShape="0">
          <a:gsLst>
            <a:gs pos="0">
              <a:srgbClr val="FF6699"/>
            </a:gs>
            <a:gs pos="50000">
              <a:srgbClr val="CC0066"/>
            </a:gs>
            <a:gs pos="100000">
              <a:schemeClr val="bg1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extrusionH="76200" prstMaterial="dkEdge">
          <a:bevelT/>
          <a:bevelB/>
          <a:extrusionClr>
            <a:schemeClr val="tx1">
              <a:lumMod val="65000"/>
              <a:lumOff val="35000"/>
            </a:schemeClr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Monotype Corsiva" panose="03010101010201010101" pitchFamily="66" charset="0"/>
            </a:rPr>
            <a:t>3 </a:t>
          </a:r>
          <a:r>
            <a:rPr lang="ru-RU" sz="1600" b="1" kern="1200" dirty="0" smtClean="0">
              <a:latin typeface="Monotype Corsiva" panose="03010101010201010101" pitchFamily="66" charset="0"/>
            </a:rPr>
            <a:t>329,86 </a:t>
          </a:r>
          <a:r>
            <a:rPr lang="ru-RU" sz="1600" b="1" kern="1200" dirty="0" err="1" smtClean="0">
              <a:latin typeface="Monotype Corsiva" panose="03010101010201010101" pitchFamily="66" charset="0"/>
            </a:rPr>
            <a:t>т.р</a:t>
          </a:r>
          <a:r>
            <a:rPr lang="ru-RU" sz="1600" b="1" kern="1200" dirty="0" smtClean="0">
              <a:latin typeface="Monotype Corsiva" panose="03010101010201010101" pitchFamily="66" charset="0"/>
            </a:rPr>
            <a:t>. Другие вопросы</a:t>
          </a:r>
          <a:endParaRPr lang="ru-RU" sz="1600" kern="1200" dirty="0">
            <a:latin typeface="Monotype Corsiva" panose="03010101010201010101" pitchFamily="66" charset="0"/>
          </a:endParaRPr>
        </a:p>
      </dsp:txBody>
      <dsp:txXfrm>
        <a:off x="2711328" y="2934473"/>
        <a:ext cx="1199807" cy="857503"/>
      </dsp:txXfrm>
    </dsp:sp>
    <dsp:sp modelId="{86721423-A8B0-4227-B188-BA63B4D43369}">
      <dsp:nvSpPr>
        <dsp:cNvPr id="0" name=""/>
        <dsp:cNvSpPr/>
      </dsp:nvSpPr>
      <dsp:spPr>
        <a:xfrm rot="8164488">
          <a:off x="1373490" y="2526293"/>
          <a:ext cx="388158" cy="385333"/>
        </a:xfrm>
        <a:prstGeom prst="rightArrow">
          <a:avLst>
            <a:gd name="adj1" fmla="val 60000"/>
            <a:gd name="adj2" fmla="val 50000"/>
          </a:avLst>
        </a:prstGeom>
        <a:solidFill>
          <a:srgbClr val="00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latin typeface="Monotype Corsiva" panose="03010101010201010101" pitchFamily="66" charset="0"/>
          </a:endParaRPr>
        </a:p>
      </dsp:txBody>
      <dsp:txXfrm rot="10800000">
        <a:off x="1472920" y="2563263"/>
        <a:ext cx="272558" cy="231199"/>
      </dsp:txXfrm>
    </dsp:sp>
    <dsp:sp modelId="{9ED3BED0-EA34-4D6C-924D-4C0B32CE2DAA}">
      <dsp:nvSpPr>
        <dsp:cNvPr id="0" name=""/>
        <dsp:cNvSpPr/>
      </dsp:nvSpPr>
      <dsp:spPr>
        <a:xfrm>
          <a:off x="123577" y="2710370"/>
          <a:ext cx="1598467" cy="1259203"/>
        </a:xfrm>
        <a:prstGeom prst="ellipse">
          <a:avLst/>
        </a:prstGeom>
        <a:gradFill rotWithShape="0">
          <a:gsLst>
            <a:gs pos="0">
              <a:srgbClr val="FFC000"/>
            </a:gs>
            <a:gs pos="50000">
              <a:srgbClr val="DF5721"/>
            </a:gs>
            <a:gs pos="100000">
              <a:srgbClr val="FFC000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extrusionH="76200" prstMaterial="dkEdge">
          <a:bevelT/>
          <a:extrusionClr>
            <a:schemeClr val="bg2">
              <a:lumMod val="60000"/>
              <a:lumOff val="40000"/>
            </a:schemeClr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Monotype Corsiva" panose="03010101010201010101" pitchFamily="66" charset="0"/>
            </a:rPr>
            <a:t>439,99 </a:t>
          </a:r>
          <a:r>
            <a:rPr lang="ru-RU" sz="1600" b="1" kern="1200" dirty="0" err="1" smtClean="0">
              <a:solidFill>
                <a:schemeClr val="bg1"/>
              </a:solidFill>
              <a:latin typeface="Monotype Corsiva" panose="03010101010201010101" pitchFamily="66" charset="0"/>
            </a:rPr>
            <a:t>т.р</a:t>
          </a:r>
          <a:r>
            <a:rPr lang="ru-RU" sz="1600" b="1" kern="1200" dirty="0" smtClean="0">
              <a:solidFill>
                <a:schemeClr val="bg1"/>
              </a:solidFill>
              <a:latin typeface="Monotype Corsiva" panose="03010101010201010101" pitchFamily="66" charset="0"/>
            </a:rPr>
            <a:t>. </a:t>
          </a:r>
          <a:r>
            <a:rPr lang="ru-RU" sz="1600" b="1" kern="1200" dirty="0">
              <a:solidFill>
                <a:schemeClr val="bg1"/>
              </a:solidFill>
              <a:latin typeface="Monotype Corsiva" panose="03010101010201010101" pitchFamily="66" charset="0"/>
            </a:rPr>
            <a:t>Молодежная политика</a:t>
          </a:r>
        </a:p>
      </dsp:txBody>
      <dsp:txXfrm>
        <a:off x="357667" y="2894776"/>
        <a:ext cx="1130287" cy="890391"/>
      </dsp:txXfrm>
    </dsp:sp>
    <dsp:sp modelId="{CF116CEB-4C46-4D5B-8A7A-3ADA69AF12E1}">
      <dsp:nvSpPr>
        <dsp:cNvPr id="0" name=""/>
        <dsp:cNvSpPr/>
      </dsp:nvSpPr>
      <dsp:spPr>
        <a:xfrm rot="12392992">
          <a:off x="1216956" y="1582441"/>
          <a:ext cx="305214" cy="385333"/>
        </a:xfrm>
        <a:prstGeom prst="rightArrow">
          <a:avLst>
            <a:gd name="adj1" fmla="val 60000"/>
            <a:gd name="adj2" fmla="val 50000"/>
          </a:avLst>
        </a:prstGeom>
        <a:solidFill>
          <a:srgbClr val="00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latin typeface="Monotype Corsiva" panose="03010101010201010101" pitchFamily="66" charset="0"/>
          </a:endParaRPr>
        </a:p>
      </dsp:txBody>
      <dsp:txXfrm rot="10800000">
        <a:off x="1303692" y="1679971"/>
        <a:ext cx="213650" cy="231199"/>
      </dsp:txXfrm>
    </dsp:sp>
    <dsp:sp modelId="{46121499-C769-4E14-9CA1-2A9BC77E301C}">
      <dsp:nvSpPr>
        <dsp:cNvPr id="0" name=""/>
        <dsp:cNvSpPr/>
      </dsp:nvSpPr>
      <dsp:spPr>
        <a:xfrm>
          <a:off x="-243520" y="760932"/>
          <a:ext cx="1623445" cy="1229192"/>
        </a:xfrm>
        <a:prstGeom prst="ellipse">
          <a:avLst/>
        </a:prstGeom>
        <a:gradFill rotWithShape="0">
          <a:gsLst>
            <a:gs pos="0">
              <a:schemeClr val="bg1">
                <a:lumMod val="95000"/>
              </a:schemeClr>
            </a:gs>
            <a:gs pos="50000">
              <a:srgbClr val="A9278D"/>
            </a:gs>
            <a:gs pos="100000">
              <a:schemeClr val="bg1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extrusionH="76200" prstMaterial="dkEdge">
          <a:bevelT/>
          <a:bevelB/>
          <a:extrusionClr>
            <a:schemeClr val="tx1">
              <a:lumMod val="65000"/>
              <a:lumOff val="35000"/>
            </a:schemeClr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Monotype Corsiva" panose="03010101010201010101" pitchFamily="66" charset="0"/>
            </a:rPr>
            <a:t>3 316,47 </a:t>
          </a:r>
          <a:r>
            <a:rPr lang="ru-RU" sz="1600" b="1" kern="1200" dirty="0" err="1" smtClean="0">
              <a:latin typeface="Monotype Corsiva" panose="03010101010201010101" pitchFamily="66" charset="0"/>
            </a:rPr>
            <a:t>т.р</a:t>
          </a:r>
          <a:r>
            <a:rPr lang="ru-RU" sz="1600" b="1" kern="1200" dirty="0" smtClean="0">
              <a:latin typeface="Monotype Corsiva" panose="03010101010201010101" pitchFamily="66" charset="0"/>
            </a:rPr>
            <a:t>. Дополнительное</a:t>
          </a:r>
          <a:endParaRPr lang="ru-RU" sz="1600" b="1" kern="1200" dirty="0">
            <a:latin typeface="Monotype Corsiva" panose="03010101010201010101" pitchFamily="66" charset="0"/>
          </a:endParaRPr>
        </a:p>
      </dsp:txBody>
      <dsp:txXfrm>
        <a:off x="-5772" y="940943"/>
        <a:ext cx="1147949" cy="8691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BBA0D-1937-46EE-9534-41F672C8DABB}">
      <dsp:nvSpPr>
        <dsp:cNvPr id="0" name=""/>
        <dsp:cNvSpPr/>
      </dsp:nvSpPr>
      <dsp:spPr>
        <a:xfrm>
          <a:off x="3421143" y="288041"/>
          <a:ext cx="1598002" cy="1019540"/>
        </a:xfrm>
        <a:prstGeom prst="ellipse">
          <a:avLst/>
        </a:prstGeom>
        <a:solidFill>
          <a:srgbClr val="FBA3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Социальная политика</a:t>
          </a:r>
          <a:endParaRPr lang="ru-RU" sz="1800" b="0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>
        <a:off x="3655165" y="437349"/>
        <a:ext cx="1129958" cy="720924"/>
      </dsp:txXfrm>
    </dsp:sp>
    <dsp:sp modelId="{2A95C35F-2743-4AE2-9B9E-07862CB5F6A7}">
      <dsp:nvSpPr>
        <dsp:cNvPr id="0" name=""/>
        <dsp:cNvSpPr/>
      </dsp:nvSpPr>
      <dsp:spPr>
        <a:xfrm rot="11055040">
          <a:off x="2069727" y="330315"/>
          <a:ext cx="1330381" cy="628762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450,00 т.р.</a:t>
          </a:r>
          <a:endParaRPr lang="ru-RU" sz="1800" b="0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 rot="10800000">
        <a:off x="2258097" y="463058"/>
        <a:ext cx="1141752" cy="377258"/>
      </dsp:txXfrm>
    </dsp:sp>
    <dsp:sp modelId="{B11A8953-FC48-4419-A8B4-A460244E8F30}">
      <dsp:nvSpPr>
        <dsp:cNvPr id="0" name=""/>
        <dsp:cNvSpPr/>
      </dsp:nvSpPr>
      <dsp:spPr>
        <a:xfrm>
          <a:off x="0" y="-36012"/>
          <a:ext cx="2103983" cy="1196705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Социальное обеспечение населения</a:t>
          </a:r>
          <a:endParaRPr lang="ru-RU" sz="1800" b="0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>
        <a:off x="308121" y="139241"/>
        <a:ext cx="1487741" cy="846199"/>
      </dsp:txXfrm>
    </dsp:sp>
    <dsp:sp modelId="{FA0FB768-B30D-43B2-8911-759903280322}">
      <dsp:nvSpPr>
        <dsp:cNvPr id="0" name=""/>
        <dsp:cNvSpPr/>
      </dsp:nvSpPr>
      <dsp:spPr>
        <a:xfrm rot="21344512">
          <a:off x="4978104" y="322904"/>
          <a:ext cx="1398937" cy="56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3 568,00 </a:t>
          </a:r>
          <a:r>
            <a:rPr lang="ru-RU" sz="1800" b="0" kern="1200" dirty="0" err="1" smtClean="0">
              <a:solidFill>
                <a:schemeClr val="tx1"/>
              </a:solidFill>
              <a:latin typeface="Monotype Corsiva" panose="03010101010201010101" pitchFamily="66" charset="0"/>
            </a:rPr>
            <a:t>т.р</a:t>
          </a:r>
          <a:r>
            <a:rPr lang="ru-RU" sz="1800" b="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.</a:t>
          </a:r>
          <a:endParaRPr lang="ru-RU" sz="1800" b="0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>
        <a:off x="4978337" y="441480"/>
        <a:ext cx="1230455" cy="336964"/>
      </dsp:txXfrm>
    </dsp:sp>
    <dsp:sp modelId="{611BD253-CB7F-4F8E-92D7-093EB525CC2F}">
      <dsp:nvSpPr>
        <dsp:cNvPr id="0" name=""/>
        <dsp:cNvSpPr/>
      </dsp:nvSpPr>
      <dsp:spPr>
        <a:xfrm>
          <a:off x="6364376" y="0"/>
          <a:ext cx="2070612" cy="1209387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kern="1200" dirty="0" smtClean="0">
            <a:solidFill>
              <a:schemeClr val="tx1"/>
            </a:solidFill>
            <a:latin typeface="Monotype Corsiva" panose="03010101010201010101" pitchFamily="66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Охрана семьи и детства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>
        <a:off x="6667610" y="177111"/>
        <a:ext cx="1464144" cy="855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CBABD-5CAE-4BC7-90F9-34612D532670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E6DE1-BC99-4D78-91DC-B636F260E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222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72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057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200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763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122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354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882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88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581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337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90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83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456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93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601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963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497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728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563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850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802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05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18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20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2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81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05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38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53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00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BEA28-7EC8-424B-83D0-2BB9FEE9083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04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chart" Target="../charts/chart8.xml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4.xml"/><Relationship Id="rId5" Type="http://schemas.openxmlformats.org/officeDocument/2006/relationships/chart" Target="../charts/chart11.xml"/><Relationship Id="rId10" Type="http://schemas.microsoft.com/office/2007/relationships/diagramDrawing" Target="../diagrams/drawing4.xml"/><Relationship Id="rId4" Type="http://schemas.openxmlformats.org/officeDocument/2006/relationships/image" Target="../media/image49.png"/><Relationship Id="rId9" Type="http://schemas.openxmlformats.org/officeDocument/2006/relationships/diagramColors" Target="../diagrams/colors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5.xml"/><Relationship Id="rId5" Type="http://schemas.openxmlformats.org/officeDocument/2006/relationships/image" Target="../media/image53.png"/><Relationship Id="rId10" Type="http://schemas.microsoft.com/office/2007/relationships/diagramDrawing" Target="../diagrams/drawing5.xml"/><Relationship Id="rId4" Type="http://schemas.openxmlformats.org/officeDocument/2006/relationships/image" Target="../media/image52.jpeg"/><Relationship Id="rId9" Type="http://schemas.openxmlformats.org/officeDocument/2006/relationships/diagramColors" Target="../diagrams/colors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image" Target="../media/image3.jpeg"/><Relationship Id="rId7" Type="http://schemas.openxmlformats.org/officeDocument/2006/relationships/image" Target="../media/image57.png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11" Type="http://schemas.openxmlformats.org/officeDocument/2006/relationships/diagramColors" Target="../diagrams/colors6.xml"/><Relationship Id="rId5" Type="http://schemas.openxmlformats.org/officeDocument/2006/relationships/image" Target="../media/image55.jpeg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54.png"/><Relationship Id="rId9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60.png"/><Relationship Id="rId4" Type="http://schemas.openxmlformats.org/officeDocument/2006/relationships/chart" Target="../charts/chart14.xml"/><Relationship Id="rId9" Type="http://schemas.microsoft.com/office/2007/relationships/diagramDrawing" Target="../diagrams/drawing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5.xm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8.xml"/><Relationship Id="rId11" Type="http://schemas.openxmlformats.org/officeDocument/2006/relationships/chart" Target="../charts/chart17.xml"/><Relationship Id="rId5" Type="http://schemas.openxmlformats.org/officeDocument/2006/relationships/diagramData" Target="../diagrams/data8.xml"/><Relationship Id="rId10" Type="http://schemas.openxmlformats.org/officeDocument/2006/relationships/chart" Target="../charts/chart16.xml"/><Relationship Id="rId4" Type="http://schemas.openxmlformats.org/officeDocument/2006/relationships/image" Target="../media/image68.png"/><Relationship Id="rId9" Type="http://schemas.microsoft.com/office/2007/relationships/diagramDrawing" Target="../diagrams/drawing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g"/><Relationship Id="rId4" Type="http://schemas.openxmlformats.org/officeDocument/2006/relationships/chart" Target="../charts/char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5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3" y="198408"/>
            <a:ext cx="761267" cy="106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1027" y="294674"/>
            <a:ext cx="7459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Муниципальное образование «Город Кедровый»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770" y="4549677"/>
            <a:ext cx="89024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Бюджет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муниципального образования «Город Кедровый»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на 2019 год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и плановый период 2020-2021 годы</a:t>
            </a:r>
            <a:endParaRPr lang="ru-RU" sz="36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26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7708"/>
            <a:ext cx="7886700" cy="132556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Основные направления бюджетной политики: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913" y="1716657"/>
            <a:ext cx="86736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Конечная цель проведения бюджетной политики</a:t>
            </a:r>
            <a:r>
              <a:rPr lang="ru-RU" sz="2000" dirty="0" smtClean="0">
                <a:latin typeface="Monotype Corsiva" panose="03010101010201010101" pitchFamily="66" charset="0"/>
              </a:rPr>
              <a:t> муниципального образования «Город Кедровый» – повышение качества жизни населения муниципального образования в условиях сбалансированного бюджета. 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Основными направлениями бюджетной политики являются</a:t>
            </a:r>
            <a:r>
              <a:rPr lang="ru-RU" sz="2000" dirty="0" smtClean="0">
                <a:latin typeface="Monotype Corsiva" panose="03010101010201010101" pitchFamily="66" charset="0"/>
              </a:rPr>
              <a:t> повышение эффективности и результативности бюджетных расходов и переориентация бюджетных ассигнований в рамках существующих бюджетных ограничений на реализацию приоритетных направлений политики.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Основными задачами ближайших лет</a:t>
            </a:r>
            <a:r>
              <a:rPr lang="ru-RU" sz="2000" dirty="0" smtClean="0">
                <a:latin typeface="Monotype Corsiva" panose="03010101010201010101" pitchFamily="66" charset="0"/>
              </a:rPr>
              <a:t> по повышению эффективности бюджетных расходов являются: 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- повышение эффективности и результативности имеющихся инструментов программно-целевого управления и бюджетирования;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- создание условий для повышения качества предоставления муниципальных  услуг;</a:t>
            </a:r>
          </a:p>
          <a:p>
            <a:r>
              <a:rPr lang="ru-RU" sz="2000" dirty="0" smtClean="0">
                <a:latin typeface="Monotype Corsiva" panose="03010101010201010101" pitchFamily="66" charset="0"/>
              </a:rPr>
              <a:t>     - совершенствование процедур предварительного и последующего контроля;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- обеспечение широкого вовлечения граждан в процедуры обсуждения и принятия конкретных бюджетных решений, общественного контроля их эффективности и результативности. 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9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8477"/>
            <a:ext cx="7886700" cy="132556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Показатели социально-экономического развития за 2015-2021 годы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398284455"/>
              </p:ext>
            </p:extLst>
          </p:nvPr>
        </p:nvGraphicFramePr>
        <p:xfrm>
          <a:off x="2962835" y="1544040"/>
          <a:ext cx="3218329" cy="2430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487684523"/>
              </p:ext>
            </p:extLst>
          </p:nvPr>
        </p:nvGraphicFramePr>
        <p:xfrm>
          <a:off x="5737412" y="4161733"/>
          <a:ext cx="3115236" cy="2430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948661487"/>
              </p:ext>
            </p:extLst>
          </p:nvPr>
        </p:nvGraphicFramePr>
        <p:xfrm>
          <a:off x="282389" y="4161733"/>
          <a:ext cx="3218329" cy="2583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675" y="1613783"/>
            <a:ext cx="2437840" cy="229144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12" y="4048796"/>
            <a:ext cx="1795906" cy="269626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9" y="1613783"/>
            <a:ext cx="2563906" cy="22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59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08" y="175346"/>
            <a:ext cx="7886700" cy="87707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Программный бюджет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52423"/>
            <a:ext cx="898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Распоряжением администрации от 14.11.2018 № 527 утвержден перечень муниципальных программ, подлежащих к реализации в 2019 году. Их 12, в том числе:</a:t>
            </a: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640105805"/>
              </p:ext>
            </p:extLst>
          </p:nvPr>
        </p:nvGraphicFramePr>
        <p:xfrm>
          <a:off x="324928" y="1854200"/>
          <a:ext cx="6809117" cy="4710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7297947" y="2501660"/>
            <a:ext cx="1687792" cy="323490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30000">
                <a:schemeClr val="accent2">
                  <a:lumMod val="75000"/>
                </a:schemeClr>
              </a:gs>
              <a:gs pos="81000">
                <a:schemeClr val="accent2">
                  <a:lumMod val="40000"/>
                  <a:lumOff val="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599,30 тыс.руб. непрограммное направление расходов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63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4" y="150921"/>
            <a:ext cx="8790317" cy="12135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Муниципальные программы социальной направленности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403" y="1484041"/>
            <a:ext cx="8790317" cy="70788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«Развитие </a:t>
            </a:r>
            <a:r>
              <a:rPr lang="ru-RU" altLang="ru-RU" sz="2000" dirty="0">
                <a:latin typeface="Monotype Corsiva" panose="03010101010201010101" pitchFamily="66" charset="0"/>
              </a:rPr>
              <a:t>образования, воспитание и организация отдыха детей в каникулярное время» -  </a:t>
            </a:r>
            <a:r>
              <a:rPr lang="ru-RU" altLang="ru-RU" sz="2000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68 202,19 тыс.руб</a:t>
            </a:r>
            <a:r>
              <a:rPr lang="ru-RU" altLang="ru-RU" sz="2000" dirty="0">
                <a:solidFill>
                  <a:srgbClr val="CC0000"/>
                </a:solidFill>
                <a:latin typeface="Monotype Corsiva" panose="03010101010201010101" pitchFamily="66" charset="0"/>
              </a:rPr>
              <a:t>. </a:t>
            </a:r>
            <a:endParaRPr lang="ru-RU" altLang="ru-RU" sz="2000" dirty="0">
              <a:solidFill>
                <a:srgbClr val="00006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198401" y="2615909"/>
            <a:ext cx="8790317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«Развитие </a:t>
            </a:r>
            <a:r>
              <a:rPr lang="ru-RU" altLang="ru-RU" sz="2000" dirty="0">
                <a:latin typeface="Monotype Corsiva" panose="03010101010201010101" pitchFamily="66" charset="0"/>
              </a:rPr>
              <a:t>физической культуры, спорта и формирование здорового образа жизни населения на территории муниципального образования «Город Кедровый» -  </a:t>
            </a:r>
            <a:endParaRPr lang="ru-RU" altLang="ru-RU" sz="2000" dirty="0" smtClean="0">
              <a:latin typeface="Monotype Corsiva" panose="03010101010201010101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3 009,40 </a:t>
            </a:r>
            <a:r>
              <a:rPr lang="ru-RU" altLang="ru-RU" sz="2000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тыс</a:t>
            </a:r>
            <a:r>
              <a:rPr lang="ru-RU" altLang="ru-RU" sz="2000" dirty="0">
                <a:solidFill>
                  <a:srgbClr val="CC0000"/>
                </a:solidFill>
                <a:latin typeface="Monotype Corsiva" panose="03010101010201010101" pitchFamily="66" charset="0"/>
              </a:rPr>
              <a:t>. руб.</a:t>
            </a:r>
            <a:r>
              <a:rPr lang="ru-RU" altLang="ru-RU" sz="2000" dirty="0">
                <a:solidFill>
                  <a:srgbClr val="000066"/>
                </a:solidFill>
                <a:latin typeface="Monotype Corsiva" panose="03010101010201010101" pitchFamily="66" charset="0"/>
              </a:rPr>
              <a:t> 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600" y="1846270"/>
            <a:ext cx="479455" cy="6781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21" y="1816981"/>
            <a:ext cx="564807" cy="7989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48" y="1846270"/>
            <a:ext cx="557342" cy="7883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16" y="706344"/>
            <a:ext cx="952105" cy="84664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54" y="702169"/>
            <a:ext cx="822257" cy="79758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11" y="5698889"/>
            <a:ext cx="2057402" cy="12660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29" y="3631572"/>
            <a:ext cx="1664078" cy="134457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2" y="3603103"/>
            <a:ext cx="1561388" cy="13879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07" y="3648947"/>
            <a:ext cx="2406770" cy="1342056"/>
          </a:xfrm>
          <a:prstGeom prst="rect">
            <a:avLst/>
          </a:prstGeom>
        </p:spPr>
      </p:pic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198401" y="4991003"/>
            <a:ext cx="8790317" cy="70788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«Развитие </a:t>
            </a:r>
            <a:r>
              <a:rPr lang="ru-RU" altLang="ru-RU" sz="2000" dirty="0">
                <a:latin typeface="Monotype Corsiva" panose="03010101010201010101" pitchFamily="66" charset="0"/>
              </a:rPr>
              <a:t>культуры муниципального образования «Город Кедровый» -  </a:t>
            </a:r>
            <a:endParaRPr lang="ru-RU" altLang="ru-RU" sz="2000" dirty="0" smtClean="0">
              <a:latin typeface="Monotype Corsiva" panose="03010101010201010101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9 349,00 </a:t>
            </a:r>
            <a:r>
              <a:rPr lang="ru-RU" altLang="ru-RU" sz="2000" dirty="0">
                <a:solidFill>
                  <a:srgbClr val="CC0000"/>
                </a:solidFill>
                <a:latin typeface="Monotype Corsiva" panose="03010101010201010101" pitchFamily="66" charset="0"/>
              </a:rPr>
              <a:t>тыс. руб.</a:t>
            </a:r>
            <a:r>
              <a:rPr lang="ru-RU" altLang="ru-RU" sz="2000" dirty="0">
                <a:solidFill>
                  <a:srgbClr val="000066"/>
                </a:solidFill>
                <a:latin typeface="Monotype Corsiva" panose="03010101010201010101" pitchFamily="66" charset="0"/>
              </a:rPr>
              <a:t> 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487" y="5531185"/>
            <a:ext cx="1992342" cy="13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05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12135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Муниципальные программы социальной направленности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92" y="2050249"/>
            <a:ext cx="3199501" cy="22396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61" y="4576763"/>
            <a:ext cx="6262782" cy="14192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34" y="2030820"/>
            <a:ext cx="3234847" cy="2270408"/>
          </a:xfrm>
          <a:prstGeom prst="rect">
            <a:avLst/>
          </a:prstGeom>
        </p:spPr>
      </p:pic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198405" y="1429306"/>
            <a:ext cx="8790317" cy="70788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«Обеспечение </a:t>
            </a:r>
            <a:r>
              <a:rPr lang="ru-RU" altLang="ru-RU" sz="2000" dirty="0">
                <a:latin typeface="Monotype Corsiva" panose="03010101010201010101" pitchFamily="66" charset="0"/>
              </a:rPr>
              <a:t>жильем молодых семей на территории муниципального образования </a:t>
            </a:r>
            <a:endParaRPr lang="ru-RU" altLang="ru-RU" sz="2000" dirty="0" smtClean="0">
              <a:latin typeface="Monotype Corsiva" panose="03010101010201010101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</a:t>
            </a:r>
            <a:r>
              <a:rPr lang="ru-RU" altLang="ru-RU" sz="2000" dirty="0">
                <a:latin typeface="Monotype Corsiva" panose="03010101010201010101" pitchFamily="66" charset="0"/>
              </a:rPr>
              <a:t>Город Кедровый»</a:t>
            </a: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198405" y="4226698"/>
            <a:ext cx="8790317" cy="40011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«Доступная </a:t>
            </a:r>
            <a:r>
              <a:rPr lang="ru-RU" altLang="ru-RU" sz="2000" dirty="0">
                <a:latin typeface="Monotype Corsiva" panose="03010101010201010101" pitchFamily="66" charset="0"/>
              </a:rPr>
              <a:t>среда на территории муниципального образования «Город Кедровый»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59" y="4620620"/>
            <a:ext cx="2215402" cy="1406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9" y="4651293"/>
            <a:ext cx="2456808" cy="1471146"/>
          </a:xfrm>
          <a:prstGeom prst="rect">
            <a:avLst/>
          </a:prstGeom>
        </p:spPr>
      </p:pic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-14288" y="5995988"/>
            <a:ext cx="9156701" cy="70788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«Формирование </a:t>
            </a:r>
            <a:r>
              <a:rPr lang="ru-RU" altLang="ru-RU" sz="2000" dirty="0">
                <a:latin typeface="Monotype Corsiva" panose="03010101010201010101" pitchFamily="66" charset="0"/>
              </a:rPr>
              <a:t>современной городской среды муниципального образования «Город Кедровый» - </a:t>
            </a:r>
            <a:r>
              <a:rPr lang="ru-RU" alt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400,00 </a:t>
            </a:r>
            <a:r>
              <a:rPr lang="ru-RU" alt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тыс.руб.</a:t>
            </a:r>
            <a:endParaRPr lang="ru-RU" altLang="ru-RU" sz="2000" b="1" dirty="0">
              <a:solidFill>
                <a:srgbClr val="000066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998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Муниципальные программы направленные на обеспечение безопасности жизнедеятельности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2963147" y="1057683"/>
            <a:ext cx="6025575" cy="70788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</a:t>
            </a:r>
            <a:r>
              <a:rPr lang="ru-RU" altLang="ru-RU" sz="2000" dirty="0">
                <a:latin typeface="Monotype Corsiva" panose="03010101010201010101" pitchFamily="66" charset="0"/>
              </a:rPr>
              <a:t>Безопасность муниципального образования «Город Кедровый» - </a:t>
            </a: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972,42 </a:t>
            </a:r>
            <a:r>
              <a:rPr lang="ru-RU" alt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тыс.руб</a:t>
            </a: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2963146" y="1897069"/>
            <a:ext cx="6025575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«Непрерывное </a:t>
            </a:r>
            <a:r>
              <a:rPr lang="ru-RU" altLang="ru-RU" sz="2000" dirty="0">
                <a:latin typeface="Monotype Corsiva" panose="03010101010201010101" pitchFamily="66" charset="0"/>
              </a:rPr>
              <a:t>экологическое образование и просвещение населения муниципального образования «Город Кедровый»  - </a:t>
            </a:r>
            <a:r>
              <a:rPr lang="ru-RU" alt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20,00 тыс.руб.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4" y="1074844"/>
            <a:ext cx="542770" cy="6439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92" y="1074844"/>
            <a:ext cx="685477" cy="6376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59" y="1075181"/>
            <a:ext cx="453209" cy="6410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48" y="1074844"/>
            <a:ext cx="636673" cy="6376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78" y="1897069"/>
            <a:ext cx="1268315" cy="101566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58" y="1897069"/>
            <a:ext cx="987580" cy="1015663"/>
          </a:xfrm>
          <a:prstGeom prst="rect">
            <a:avLst/>
          </a:prstGeom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198404" y="3090993"/>
            <a:ext cx="8790317" cy="5960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7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Муниципальные программы общего характера</a:t>
            </a:r>
            <a:endParaRPr lang="ru-RU" sz="37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198404" y="3968722"/>
            <a:ext cx="5106840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</a:t>
            </a:r>
            <a:r>
              <a:rPr lang="ru-RU" altLang="ru-RU" sz="2000" dirty="0">
                <a:latin typeface="Monotype Corsiva" panose="03010101010201010101" pitchFamily="66" charset="0"/>
              </a:rPr>
              <a:t>Повышение энергетической эффективности на территории муниципального образования «Город Кедровый» - </a:t>
            </a:r>
            <a:r>
              <a:rPr lang="ru-RU" alt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112,98 тыс.руб.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36384" y="5370912"/>
            <a:ext cx="5106839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«Муниципальное </a:t>
            </a:r>
            <a:r>
              <a:rPr lang="ru-RU" altLang="ru-RU" sz="2000" dirty="0">
                <a:latin typeface="Monotype Corsiva" panose="03010101010201010101" pitchFamily="66" charset="0"/>
              </a:rPr>
              <a:t>управление в муниципальном образовании «Город Кедровый» - </a:t>
            </a:r>
            <a:endParaRPr lang="ru-RU" altLang="ru-RU" sz="2000" dirty="0" smtClean="0">
              <a:latin typeface="Monotype Corsiva" panose="03010101010201010101" pitchFamily="66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42 966,83 </a:t>
            </a:r>
            <a:r>
              <a:rPr lang="ru-RU" alt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тыс.руб.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33" y="3833749"/>
            <a:ext cx="1430067" cy="141053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987" y="3809138"/>
            <a:ext cx="1435147" cy="143514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33" y="5244285"/>
            <a:ext cx="2733201" cy="12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4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Муниципальные программы направленные на поддержку отраслей экономики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198405" y="1187080"/>
            <a:ext cx="4451233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>
                <a:latin typeface="Monotype Corsiva" panose="03010101010201010101" pitchFamily="66" charset="0"/>
              </a:rPr>
              <a:t>«Муниципальное хозяйство муниципального образования «Город Кедровый» - </a:t>
            </a: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17 675,25 </a:t>
            </a:r>
            <a:r>
              <a:rPr lang="ru-RU" alt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тыс. руб.</a:t>
            </a: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4649638" y="3771671"/>
            <a:ext cx="4339084" cy="1323439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>
                <a:latin typeface="Monotype Corsiva" panose="03010101010201010101" pitchFamily="66" charset="0"/>
              </a:rPr>
              <a:t>«Создание условий для развития предпринимательства на территории муниципального образования «Город Кедровый» </a:t>
            </a:r>
            <a:r>
              <a:rPr lang="ru-RU" alt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-  8,50 тыс.руб.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3" y="2301894"/>
            <a:ext cx="2793216" cy="2793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17" y="1108315"/>
            <a:ext cx="3278925" cy="25232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72" y="3608014"/>
            <a:ext cx="658571" cy="14870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92" y="2116666"/>
            <a:ext cx="643530" cy="1514884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198404" y="5508228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latin typeface="Monotype Corsiva" panose="03010101010201010101" pitchFamily="66" charset="0"/>
              </a:rPr>
              <a:t>С муниципальными  программами   (цели, задачи, мероприятия, индикаторы, ожидаемые результаты)  и  итогами их реализации можно  ознакомиться  на  официальном   сайте  </a:t>
            </a:r>
            <a:r>
              <a:rPr lang="ru-RU" sz="1800" dirty="0" smtClean="0">
                <a:latin typeface="Monotype Corsiva" panose="03010101010201010101" pitchFamily="66" charset="0"/>
              </a:rPr>
              <a:t>Администрации </a:t>
            </a:r>
            <a:r>
              <a:rPr lang="ru-RU" sz="1800" dirty="0">
                <a:latin typeface="Monotype Corsiva" panose="03010101010201010101" pitchFamily="66" charset="0"/>
              </a:rPr>
              <a:t>города   Кедрового  в  сети  Интернет    </a:t>
            </a:r>
            <a:r>
              <a:rPr lang="ru-RU" sz="1800" dirty="0">
                <a:solidFill>
                  <a:srgbClr val="C00000"/>
                </a:solidFill>
                <a:latin typeface="Monotype Corsiva" panose="03010101010201010101" pitchFamily="66" charset="0"/>
              </a:rPr>
              <a:t>www.kedradm.tomsk.ru </a:t>
            </a:r>
            <a:r>
              <a:rPr lang="ru-RU" sz="1800" dirty="0">
                <a:latin typeface="Monotype Corsiva" panose="03010101010201010101" pitchFamily="66" charset="0"/>
              </a:rPr>
              <a:t> в разделе «Муниципальные программы».</a:t>
            </a:r>
          </a:p>
        </p:txBody>
      </p:sp>
    </p:spTree>
    <p:extLst>
      <p:ext uri="{BB962C8B-B14F-4D97-AF65-F5344CB8AC3E}">
        <p14:creationId xmlns:p14="http://schemas.microsoft.com/office/powerpoint/2010/main" val="64131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расходов по отраслям экономики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102681"/>
              </p:ext>
            </p:extLst>
          </p:nvPr>
        </p:nvGraphicFramePr>
        <p:xfrm>
          <a:off x="198405" y="1000664"/>
          <a:ext cx="6803030" cy="4708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164"/>
                <a:gridCol w="1090078"/>
                <a:gridCol w="1244803"/>
                <a:gridCol w="1094985"/>
              </a:tblGrid>
              <a:tr h="36988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Направление расходов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2021</a:t>
                      </a:r>
                    </a:p>
                  </a:txBody>
                  <a:tcPr anchor="ctr"/>
                </a:tc>
              </a:tr>
              <a:tr h="369889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Общегосударственные расходы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40 315,08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35 018,55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34</a:t>
                      </a:r>
                      <a:r>
                        <a:rPr lang="ru-RU" baseline="0" dirty="0" smtClean="0">
                          <a:latin typeface="Monotype Corsiva" panose="03010101010201010101" pitchFamily="66" charset="0"/>
                        </a:rPr>
                        <a:t> 962,15</a:t>
                      </a:r>
                      <a:endParaRPr lang="ru-RU" dirty="0" smtClean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369889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Национальная безопасность и правоохранительная деятельность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269,19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250,00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250,00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369889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Национальная экономика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11 406,72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3 529,66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4852,66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369889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Жилищно-коммунальное хозяйство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4 159,98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602,83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602,83</a:t>
                      </a:r>
                    </a:p>
                  </a:txBody>
                  <a:tcPr anchor="ctr"/>
                </a:tc>
              </a:tr>
              <a:tr h="369889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Охрана окружающей среды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254,60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0,00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0,00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369889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Образование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69 277,13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60 646,01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60 840,24</a:t>
                      </a:r>
                    </a:p>
                  </a:txBody>
                  <a:tcPr anchor="ctr"/>
                </a:tc>
              </a:tr>
              <a:tr h="369889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Культура, кинематография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9 373,98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8 980,32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8 980,32</a:t>
                      </a:r>
                    </a:p>
                  </a:txBody>
                  <a:tcPr anchor="ctr"/>
                </a:tc>
              </a:tr>
              <a:tr h="369889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Социальная политика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4 018,00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4 019,30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4 020,40</a:t>
                      </a:r>
                    </a:p>
                  </a:txBody>
                  <a:tcPr anchor="ctr"/>
                </a:tc>
              </a:tr>
              <a:tr h="369889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Физическая культура и спорт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3 034,40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1 615,00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1 615,00</a:t>
                      </a:r>
                    </a:p>
                  </a:txBody>
                  <a:tcPr anchor="ctr"/>
                </a:tc>
              </a:tr>
              <a:tr h="369889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Средства массовой информации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822,08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383,32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383,32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36988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Итого: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143 315,87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115 345,18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116 856,62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636" y="1000663"/>
            <a:ext cx="1477564" cy="1471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636" y="2569630"/>
            <a:ext cx="1541317" cy="15413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4294" y="4208636"/>
            <a:ext cx="1486915" cy="14869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82" y="5790400"/>
            <a:ext cx="1529841" cy="10180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01" y="5777172"/>
            <a:ext cx="1513798" cy="10082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32" y="5777172"/>
            <a:ext cx="1506071" cy="100315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" y="5786947"/>
            <a:ext cx="1513799" cy="100829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77" y="5762248"/>
            <a:ext cx="1528477" cy="10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6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Общегосударственные вопросы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405" y="1138518"/>
            <a:ext cx="87903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По данному разделу предусмотрены средства на</a:t>
            </a:r>
            <a:r>
              <a:rPr lang="ru-RU" dirty="0">
                <a:latin typeface="Monotype Corsiva" panose="03010101010201010101" pitchFamily="66" charset="0"/>
              </a:rPr>
              <a:t>:  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1. Обеспечение деятельности: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Мэра;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Думы;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Контрольно-счетного </a:t>
            </a:r>
            <a:r>
              <a:rPr lang="ru-RU" dirty="0">
                <a:latin typeface="Monotype Corsiva" panose="03010101010201010101" pitchFamily="66" charset="0"/>
              </a:rPr>
              <a:t>органа - ревизионной </a:t>
            </a:r>
            <a:r>
              <a:rPr lang="ru-RU" dirty="0" smtClean="0">
                <a:latin typeface="Monotype Corsiva" panose="03010101010201010101" pitchFamily="66" charset="0"/>
              </a:rPr>
              <a:t>комиссии;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Администрации;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Единой </a:t>
            </a:r>
            <a:r>
              <a:rPr lang="ru-RU" dirty="0">
                <a:latin typeface="Monotype Corsiva" panose="03010101010201010101" pitchFamily="66" charset="0"/>
              </a:rPr>
              <a:t>диспетчерской </a:t>
            </a:r>
            <a:r>
              <a:rPr lang="ru-RU" dirty="0" smtClean="0">
                <a:latin typeface="Monotype Corsiva" panose="03010101010201010101" pitchFamily="66" charset="0"/>
              </a:rPr>
              <a:t>службы;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Отдела </a:t>
            </a:r>
            <a:r>
              <a:rPr lang="ru-RU" dirty="0">
                <a:latin typeface="Monotype Corsiva" panose="03010101010201010101" pitchFamily="66" charset="0"/>
              </a:rPr>
              <a:t>финансов и </a:t>
            </a:r>
            <a:r>
              <a:rPr lang="ru-RU" dirty="0" smtClean="0">
                <a:latin typeface="Monotype Corsiva" panose="03010101010201010101" pitchFamily="66" charset="0"/>
              </a:rPr>
              <a:t>экономики;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МУ </a:t>
            </a:r>
            <a:r>
              <a:rPr lang="ru-RU" dirty="0">
                <a:latin typeface="Monotype Corsiva" panose="03010101010201010101" pitchFamily="66" charset="0"/>
              </a:rPr>
              <a:t>«Централизованная бухгалтерия</a:t>
            </a:r>
            <a:r>
              <a:rPr lang="ru-RU" dirty="0" smtClean="0">
                <a:latin typeface="Monotype Corsiva" panose="03010101010201010101" pitchFamily="66" charset="0"/>
              </a:rPr>
              <a:t>»</a:t>
            </a:r>
          </a:p>
          <a:p>
            <a:r>
              <a:rPr lang="ru-RU" dirty="0">
                <a:latin typeface="Monotype Corsiva" panose="03010101010201010101" pitchFamily="66" charset="0"/>
              </a:rPr>
              <a:t>2. Формирование резервных фондов;</a:t>
            </a:r>
          </a:p>
          <a:p>
            <a:r>
              <a:rPr lang="ru-RU" dirty="0">
                <a:latin typeface="Monotype Corsiva" panose="03010101010201010101" pitchFamily="66" charset="0"/>
              </a:rPr>
              <a:t>3. Организация специальных событий и организационно-представительских мероприятий;</a:t>
            </a:r>
          </a:p>
          <a:p>
            <a:r>
              <a:rPr lang="ru-RU" dirty="0">
                <a:latin typeface="Monotype Corsiva" panose="03010101010201010101" pitchFamily="66" charset="0"/>
              </a:rPr>
              <a:t>4. Обеспечение подготовки и проведения протокольных  мероприятий;</a:t>
            </a:r>
          </a:p>
          <a:p>
            <a:r>
              <a:rPr lang="ru-RU" dirty="0">
                <a:latin typeface="Monotype Corsiva" panose="03010101010201010101" pitchFamily="66" charset="0"/>
              </a:rPr>
              <a:t>5. Приобретение и сопровождение программных продуктов в сфере информационных технологий, функционирование официального сайта администрации;</a:t>
            </a:r>
          </a:p>
          <a:p>
            <a:r>
              <a:rPr lang="ru-RU" dirty="0">
                <a:latin typeface="Monotype Corsiva" panose="03010101010201010101" pitchFamily="66" charset="0"/>
              </a:rPr>
              <a:t>6. Оформление прав собственности на объекты недвижимости (оценка, межевание земель, изготовление паспортов и др.);</a:t>
            </a:r>
          </a:p>
          <a:p>
            <a:r>
              <a:rPr lang="ru-RU" dirty="0">
                <a:latin typeface="Monotype Corsiva" panose="03010101010201010101" pitchFamily="66" charset="0"/>
              </a:rPr>
              <a:t>7. Оплата коммунальных услуг за свободные площади;</a:t>
            </a:r>
          </a:p>
          <a:p>
            <a:r>
              <a:rPr lang="ru-RU" dirty="0">
                <a:latin typeface="Monotype Corsiva" panose="03010101010201010101" pitchFamily="66" charset="0"/>
              </a:rPr>
              <a:t>8. Выплаты членских взносов в Ассоциацию "Совет муниципальных образований"</a:t>
            </a:r>
          </a:p>
          <a:p>
            <a:r>
              <a:rPr lang="ru-RU" dirty="0">
                <a:latin typeface="Monotype Corsiva" panose="03010101010201010101" pitchFamily="66" charset="0"/>
              </a:rPr>
              <a:t>9. Другие расходы</a:t>
            </a:r>
          </a:p>
          <a:p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62" y="1290919"/>
            <a:ext cx="3665860" cy="247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4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Общегосударственные вопросы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5" y="1000664"/>
            <a:ext cx="6486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Финансирование осуществляется в рамках 5 муниципальных программ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5" y="1369996"/>
            <a:ext cx="2286198" cy="20850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89412" y="1369996"/>
            <a:ext cx="62993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Monotype Corsiva" panose="03010101010201010101" pitchFamily="66" charset="0"/>
              </a:rPr>
              <a:t>Безопасность муниципального образования </a:t>
            </a:r>
            <a:r>
              <a:rPr lang="ru-RU" sz="1600" dirty="0" smtClean="0">
                <a:latin typeface="Monotype Corsiva" panose="03010101010201010101" pitchFamily="66" charset="0"/>
              </a:rPr>
              <a:t>«</a:t>
            </a:r>
            <a:r>
              <a:rPr lang="ru-RU" sz="1600" dirty="0">
                <a:latin typeface="Monotype Corsiva" panose="03010101010201010101" pitchFamily="66" charset="0"/>
              </a:rPr>
              <a:t>Г</a:t>
            </a:r>
            <a:r>
              <a:rPr lang="ru-RU" sz="1600" dirty="0" smtClean="0">
                <a:latin typeface="Monotype Corsiva" panose="03010101010201010101" pitchFamily="66" charset="0"/>
              </a:rPr>
              <a:t>ород Кедровый»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sz="1600" dirty="0">
                <a:latin typeface="Monotype Corsiva" panose="03010101010201010101" pitchFamily="66" charset="0"/>
              </a:rPr>
              <a:t>хозяйство муниципального образования «Город </a:t>
            </a:r>
            <a:r>
              <a:rPr lang="ru-RU" sz="1600" dirty="0" smtClean="0">
                <a:latin typeface="Monotype Corsiva" panose="03010101010201010101" pitchFamily="66" charset="0"/>
              </a:rPr>
              <a:t>Кедровый»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Monotype Corsiva" panose="03010101010201010101" pitchFamily="66" charset="0"/>
              </a:rPr>
              <a:t>Повышение </a:t>
            </a:r>
            <a:r>
              <a:rPr lang="ru-RU" sz="1600" dirty="0">
                <a:latin typeface="Monotype Corsiva" panose="03010101010201010101" pitchFamily="66" charset="0"/>
              </a:rPr>
              <a:t>энергетической эффективности н</a:t>
            </a:r>
            <a:r>
              <a:rPr lang="ru-RU" sz="1600" dirty="0" smtClean="0">
                <a:latin typeface="Monotype Corsiva" panose="03010101010201010101" pitchFamily="66" charset="0"/>
              </a:rPr>
              <a:t>а </a:t>
            </a:r>
            <a:r>
              <a:rPr lang="ru-RU" sz="1600" dirty="0">
                <a:latin typeface="Monotype Corsiva" panose="03010101010201010101" pitchFamily="66" charset="0"/>
              </a:rPr>
              <a:t>территории муниципального образования </a:t>
            </a:r>
            <a:r>
              <a:rPr lang="ru-RU" sz="1600" dirty="0" smtClean="0">
                <a:latin typeface="Monotype Corsiva" panose="03010101010201010101" pitchFamily="66" charset="0"/>
              </a:rPr>
              <a:t>«Город Кедровый»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sz="1600" dirty="0">
                <a:latin typeface="Monotype Corsiva" panose="03010101010201010101" pitchFamily="66" charset="0"/>
              </a:rPr>
              <a:t>управление в муниципальном образовании «Город Кедровый» </a:t>
            </a:r>
            <a:endParaRPr lang="ru-RU" sz="1600" dirty="0" smtClean="0">
              <a:latin typeface="Monotype Corsiva" panose="03010101010201010101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Monotype Corsiva" panose="03010101010201010101" pitchFamily="66" charset="0"/>
              </a:rPr>
              <a:t>Непрерывное </a:t>
            </a:r>
            <a:r>
              <a:rPr lang="ru-RU" sz="1600" dirty="0">
                <a:latin typeface="Monotype Corsiva" panose="03010101010201010101" pitchFamily="66" charset="0"/>
              </a:rPr>
              <a:t>экологическое образование и просвещение населения муниципального образования «Город </a:t>
            </a:r>
            <a:r>
              <a:rPr lang="ru-RU" sz="1600" dirty="0" smtClean="0">
                <a:latin typeface="Monotype Corsiva" panose="03010101010201010101" pitchFamily="66" charset="0"/>
              </a:rPr>
              <a:t>Кедровый»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3000422" y="3529452"/>
            <a:ext cx="3750002" cy="40011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расходов на 2019 год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938125899"/>
              </p:ext>
            </p:extLst>
          </p:nvPr>
        </p:nvGraphicFramePr>
        <p:xfrm>
          <a:off x="0" y="4026915"/>
          <a:ext cx="3648635" cy="2696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4126935636"/>
              </p:ext>
            </p:extLst>
          </p:nvPr>
        </p:nvGraphicFramePr>
        <p:xfrm>
          <a:off x="3671888" y="3711388"/>
          <a:ext cx="5316834" cy="3125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98405" y="3929562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п</a:t>
            </a: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о источникам финансирования</a:t>
            </a:r>
            <a:endParaRPr lang="ru-RU" b="1" u="sng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00387" y="3929562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п</a:t>
            </a: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о подразделам</a:t>
            </a:r>
            <a:endParaRPr lang="ru-RU" b="1" u="sng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13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099" y="146649"/>
            <a:ext cx="7953442" cy="96615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Уважаемые жители муниципального образования «Город Кедровый»!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 b="3217"/>
          <a:stretch>
            <a:fillRect/>
          </a:stretch>
        </p:blipFill>
        <p:spPr>
          <a:xfrm>
            <a:off x="5184475" y="1112807"/>
            <a:ext cx="3571337" cy="352357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646" y="1281020"/>
            <a:ext cx="8667166" cy="563305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  Сегодня </a:t>
            </a:r>
            <a:r>
              <a:rPr lang="ru-RU" sz="2000" dirty="0">
                <a:latin typeface="Monotype Corsiva" panose="03010101010201010101" pitchFamily="66" charset="0"/>
              </a:rPr>
              <a:t>большое внимание уделяется </a:t>
            </a:r>
            <a:r>
              <a:rPr lang="ru-RU" sz="2000" dirty="0" smtClean="0">
                <a:latin typeface="Monotype Corsiva" panose="03010101010201010101" pitchFamily="66" charset="0"/>
              </a:rPr>
              <a:t>теме ин-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формационной </a:t>
            </a:r>
            <a:r>
              <a:rPr lang="ru-RU" sz="2000" dirty="0">
                <a:latin typeface="Monotype Corsiva" panose="03010101010201010101" pitchFamily="66" charset="0"/>
              </a:rPr>
              <a:t>открытости, и прежде </a:t>
            </a:r>
            <a:r>
              <a:rPr lang="ru-RU" sz="2000" dirty="0" smtClean="0">
                <a:latin typeface="Monotype Corsiva" panose="03010101010201010101" pitchFamily="66" charset="0"/>
              </a:rPr>
              <a:t>всего в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сфере бюджетной политики. «</a:t>
            </a:r>
            <a:r>
              <a:rPr lang="ru-RU" sz="2000" dirty="0">
                <a:latin typeface="Monotype Corsiva" panose="03010101010201010101" pitchFamily="66" charset="0"/>
              </a:rPr>
              <a:t>Бюджет для </a:t>
            </a:r>
            <a:r>
              <a:rPr lang="ru-RU" sz="2000" dirty="0" smtClean="0">
                <a:latin typeface="Monotype Corsiva" panose="03010101010201010101" pitchFamily="66" charset="0"/>
              </a:rPr>
              <a:t>граж-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дан</a:t>
            </a:r>
            <a:r>
              <a:rPr lang="ru-RU" sz="2000" dirty="0">
                <a:latin typeface="Monotype Corsiva" panose="03010101010201010101" pitchFamily="66" charset="0"/>
              </a:rPr>
              <a:t>» нацелен на </a:t>
            </a:r>
            <a:r>
              <a:rPr lang="ru-RU" sz="2000" dirty="0" smtClean="0">
                <a:latin typeface="Monotype Corsiva" panose="03010101010201010101" pitchFamily="66" charset="0"/>
              </a:rPr>
              <a:t>получение </a:t>
            </a:r>
            <a:r>
              <a:rPr lang="ru-RU" sz="2000" dirty="0">
                <a:latin typeface="Monotype Corsiva" panose="03010101010201010101" pitchFamily="66" charset="0"/>
              </a:rPr>
              <a:t>обратной связи от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граждан</a:t>
            </a:r>
            <a:r>
              <a:rPr lang="ru-RU" sz="2000" dirty="0">
                <a:latin typeface="Monotype Corsiva" panose="03010101010201010101" pitchFamily="66" charset="0"/>
              </a:rPr>
              <a:t>, которым </a:t>
            </a:r>
            <a:r>
              <a:rPr lang="ru-RU" sz="2000" dirty="0" smtClean="0">
                <a:latin typeface="Monotype Corsiva" panose="03010101010201010101" pitchFamily="66" charset="0"/>
              </a:rPr>
              <a:t>интересны </a:t>
            </a:r>
            <a:r>
              <a:rPr lang="ru-RU" sz="2000" dirty="0">
                <a:latin typeface="Monotype Corsiva" panose="03010101010201010101" pitchFamily="66" charset="0"/>
              </a:rPr>
              <a:t>современные 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проблемы муниципальных  </a:t>
            </a:r>
            <a:r>
              <a:rPr lang="ru-RU" sz="2000" dirty="0">
                <a:latin typeface="Monotype Corsiva" panose="03010101010201010101" pitchFamily="66" charset="0"/>
              </a:rPr>
              <a:t>финансов.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Monotype Corsiva" panose="03010101010201010101" pitchFamily="66" charset="0"/>
              </a:rPr>
              <a:t>В настоящем выпуске вы сможете ознакомиться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Monotype Corsiva" panose="03010101010201010101" pitchFamily="66" charset="0"/>
              </a:rPr>
              <a:t>с основными целями, задачами и </a:t>
            </a:r>
            <a:r>
              <a:rPr lang="ru-RU" sz="2000" dirty="0" smtClean="0">
                <a:latin typeface="Monotype Corsiva" panose="03010101010201010101" pitchFamily="66" charset="0"/>
              </a:rPr>
              <a:t>приоритетными </a:t>
            </a:r>
            <a:endParaRPr lang="ru-RU" sz="2000" dirty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Monotype Corsiva" panose="03010101010201010101" pitchFamily="66" charset="0"/>
              </a:rPr>
              <a:t>направлениями бюджетной политики, </a:t>
            </a:r>
            <a:r>
              <a:rPr lang="ru-RU" sz="2000" dirty="0" smtClean="0">
                <a:latin typeface="Monotype Corsiva" panose="03010101010201010101" pitchFamily="66" charset="0"/>
              </a:rPr>
              <a:t>ключевы-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ми </a:t>
            </a:r>
            <a:r>
              <a:rPr lang="ru-RU" sz="2000" dirty="0">
                <a:latin typeface="Monotype Corsiva" panose="03010101010201010101" pitchFamily="66" charset="0"/>
              </a:rPr>
              <a:t>параметрами бюджета города Кедрового на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2019 </a:t>
            </a:r>
            <a:r>
              <a:rPr lang="ru-RU" sz="2000" dirty="0">
                <a:latin typeface="Monotype Corsiva" panose="03010101010201010101" pitchFamily="66" charset="0"/>
              </a:rPr>
              <a:t>- 2021 годы. Более подробно изложены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источники </a:t>
            </a:r>
            <a:r>
              <a:rPr lang="ru-RU" sz="2000" dirty="0">
                <a:latin typeface="Monotype Corsiva" panose="03010101010201010101" pitchFamily="66" charset="0"/>
              </a:rPr>
              <a:t>доходов, основные направления </a:t>
            </a:r>
            <a:r>
              <a:rPr lang="ru-RU" sz="2000" dirty="0" smtClean="0">
                <a:latin typeface="Monotype Corsiva" panose="03010101010201010101" pitchFamily="66" charset="0"/>
              </a:rPr>
              <a:t>расхо-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дования </a:t>
            </a:r>
            <a:r>
              <a:rPr lang="ru-RU" sz="2000" dirty="0">
                <a:latin typeface="Monotype Corsiva" panose="03010101010201010101" pitchFamily="66" charset="0"/>
              </a:rPr>
              <a:t>средств бюджета по отраслям экономики и </a:t>
            </a:r>
            <a:r>
              <a:rPr lang="ru-RU" sz="2000" dirty="0" smtClean="0">
                <a:latin typeface="Monotype Corsiva" panose="03010101010201010101" pitchFamily="66" charset="0"/>
              </a:rPr>
              <a:t>социальной </a:t>
            </a:r>
            <a:r>
              <a:rPr lang="ru-RU" sz="2000" dirty="0">
                <a:latin typeface="Monotype Corsiva" panose="03010101010201010101" pitchFamily="66" charset="0"/>
              </a:rPr>
              <a:t>сферы, </a:t>
            </a:r>
            <a:r>
              <a:rPr lang="ru-RU" sz="2000" dirty="0" smtClean="0">
                <a:latin typeface="Monotype Corsiva" panose="03010101010201010101" pitchFamily="66" charset="0"/>
              </a:rPr>
              <a:t>программными </a:t>
            </a:r>
            <a:r>
              <a:rPr lang="ru-RU" sz="2000" dirty="0">
                <a:latin typeface="Monotype Corsiva" panose="03010101010201010101" pitchFamily="66" charset="0"/>
              </a:rPr>
              <a:t>направлениями расходов, состояние муниципального долга города Кедрового на 2019 год. </a:t>
            </a:r>
            <a:r>
              <a:rPr lang="ru-RU" sz="2000" dirty="0" smtClean="0">
                <a:latin typeface="Monotype Corsiva" panose="03010101010201010101" pitchFamily="66" charset="0"/>
              </a:rPr>
              <a:t>Надеюсь</a:t>
            </a:r>
            <a:r>
              <a:rPr lang="ru-RU" sz="2000" dirty="0">
                <a:latin typeface="Monotype Corsiva" panose="03010101010201010101" pitchFamily="66" charset="0"/>
              </a:rPr>
              <a:t>, что представление бюджета города Кедрового в понятной для жителей форме позволит нам сообща принимать взвешенные решения по важнейшим вопросам жизни нашего муниципального образования.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Monotype Corsiva" panose="03010101010201010101" pitchFamily="66" charset="0"/>
              </a:rPr>
              <a:t>	</a:t>
            </a:r>
            <a:r>
              <a:rPr lang="ru-RU" sz="2000" dirty="0" smtClean="0">
                <a:latin typeface="Monotype Corsiva" panose="03010101010201010101" pitchFamily="66" charset="0"/>
              </a:rPr>
              <a:t>			  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Мэр 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города Кедрового Н.А.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Соловьева</a:t>
            </a:r>
            <a:endParaRPr 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47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Общегосударственные вопросы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406" y="1027157"/>
            <a:ext cx="879031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На </a:t>
            </a:r>
            <a:r>
              <a:rPr lang="ru-RU" sz="2000" dirty="0">
                <a:latin typeface="Monotype Corsiva" panose="03010101010201010101" pitchFamily="66" charset="0"/>
              </a:rPr>
              <a:t>территории муниципального образования осуществляются отдельные государственные полномочия:</a:t>
            </a:r>
          </a:p>
          <a:p>
            <a:pPr algn="just"/>
            <a:r>
              <a:rPr lang="ru-RU" sz="2000" dirty="0">
                <a:latin typeface="Monotype Corsiva" panose="03010101010201010101" pitchFamily="66" charset="0"/>
              </a:rPr>
              <a:t>- по регулированию тарифов на перевозки пассажиров и багажа всеми видами общественного транспорта в городском, пригородном и междугородном сообщении (кроме железнодорожного транспорта) по городским, пригородным и междугородным муниципальным маршрутам;</a:t>
            </a:r>
          </a:p>
          <a:p>
            <a:pPr algn="just"/>
            <a:r>
              <a:rPr lang="ru-RU" sz="2000" dirty="0">
                <a:latin typeface="Monotype Corsiva" panose="03010101010201010101" pitchFamily="66" charset="0"/>
              </a:rPr>
              <a:t>- по регистрации коллективных договоров;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Monotype Corsiva" panose="03010101010201010101" pitchFamily="66" charset="0"/>
              </a:rPr>
              <a:t>по </a:t>
            </a:r>
            <a:r>
              <a:rPr lang="ru-RU" sz="2000" dirty="0">
                <a:latin typeface="Monotype Corsiva" panose="03010101010201010101" pitchFamily="66" charset="0"/>
              </a:rPr>
              <a:t>организации и осуществлению деятельности по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опеке и </a:t>
            </a:r>
            <a:r>
              <a:rPr lang="ru-RU" sz="2000" dirty="0">
                <a:latin typeface="Monotype Corsiva" panose="03010101010201010101" pitchFamily="66" charset="0"/>
              </a:rPr>
              <a:t>попечительству;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Monotype Corsiva" panose="03010101010201010101" pitchFamily="66" charset="0"/>
              </a:rPr>
              <a:t>по </a:t>
            </a:r>
            <a:r>
              <a:rPr lang="ru-RU" sz="2000" dirty="0">
                <a:latin typeface="Monotype Corsiva" panose="03010101010201010101" pitchFamily="66" charset="0"/>
              </a:rPr>
              <a:t>созданию и обеспечению деятельности комиссий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по </a:t>
            </a:r>
            <a:r>
              <a:rPr lang="ru-RU" sz="2000" dirty="0">
                <a:latin typeface="Monotype Corsiva" panose="03010101010201010101" pitchFamily="66" charset="0"/>
              </a:rPr>
              <a:t>делам несовершеннолетних и защите их прав;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Monotype Corsiva" panose="03010101010201010101" pitchFamily="66" charset="0"/>
              </a:rPr>
              <a:t>по </a:t>
            </a:r>
            <a:r>
              <a:rPr lang="ru-RU" sz="2000" dirty="0">
                <a:latin typeface="Monotype Corsiva" panose="03010101010201010101" pitchFamily="66" charset="0"/>
              </a:rPr>
              <a:t>регистрации и учету граждан, имеющих право на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получение </a:t>
            </a:r>
            <a:r>
              <a:rPr lang="ru-RU" sz="2000" dirty="0">
                <a:latin typeface="Monotype Corsiva" panose="03010101010201010101" pitchFamily="66" charset="0"/>
              </a:rPr>
              <a:t>социальных выплат для приобретения </a:t>
            </a:r>
            <a:r>
              <a:rPr lang="ru-RU" sz="2000" dirty="0" smtClean="0">
                <a:latin typeface="Monotype Corsiva" panose="03010101010201010101" pitchFamily="66" charset="0"/>
              </a:rPr>
              <a:t>жилья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в </a:t>
            </a:r>
            <a:r>
              <a:rPr lang="ru-RU" sz="2000" dirty="0">
                <a:latin typeface="Monotype Corsiva" panose="03010101010201010101" pitchFamily="66" charset="0"/>
              </a:rPr>
              <a:t>связи с переселением из районов Крайнего Севера и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приравненных </a:t>
            </a:r>
            <a:r>
              <a:rPr lang="ru-RU" sz="2000" dirty="0">
                <a:latin typeface="Monotype Corsiva" panose="03010101010201010101" pitchFamily="66" charset="0"/>
              </a:rPr>
              <a:t>к ним местностей;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- по </a:t>
            </a:r>
            <a:r>
              <a:rPr lang="ru-RU" sz="2000" dirty="0">
                <a:latin typeface="Monotype Corsiva" panose="03010101010201010101" pitchFamily="66" charset="0"/>
              </a:rPr>
              <a:t>созданию и обеспечению деятельности </a:t>
            </a:r>
            <a:r>
              <a:rPr lang="ru-RU" sz="2000" dirty="0" smtClean="0">
                <a:latin typeface="Monotype Corsiva" panose="03010101010201010101" pitchFamily="66" charset="0"/>
              </a:rPr>
              <a:t>административных </a:t>
            </a:r>
            <a:r>
              <a:rPr lang="ru-RU" sz="2000" dirty="0">
                <a:latin typeface="Monotype Corsiva" panose="03010101010201010101" pitchFamily="66" charset="0"/>
              </a:rPr>
              <a:t>комиссий в Томской области.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На </a:t>
            </a:r>
            <a:r>
              <a:rPr lang="ru-RU" sz="2000" dirty="0">
                <a:latin typeface="Monotype Corsiva" panose="03010101010201010101" pitchFamily="66" charset="0"/>
              </a:rPr>
              <a:t>исполнение государственных полномочий из областного бюджета предоставляются </a:t>
            </a:r>
            <a:r>
              <a:rPr lang="ru-RU" sz="2000" dirty="0" smtClean="0">
                <a:latin typeface="Monotype Corsiva" panose="03010101010201010101" pitchFamily="66" charset="0"/>
              </a:rPr>
              <a:t>субвенции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341" y="2450887"/>
            <a:ext cx="3233381" cy="32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3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Общегосударственные вопросы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405" y="1118895"/>
            <a:ext cx="5682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Monotype Corsiva" panose="03010101010201010101" pitchFamily="66" charset="0"/>
              </a:rPr>
              <a:t>                    Штатная </a:t>
            </a:r>
            <a:r>
              <a:rPr lang="ru-RU" sz="2400" dirty="0">
                <a:latin typeface="Monotype Corsiva" panose="03010101010201010101" pitchFamily="66" charset="0"/>
              </a:rPr>
              <a:t>численность: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работников органов местного самоуправления - 42 ед.,  в том числе муниципальных служащих и муниципальных должностей - 31 ед., из них по переданным полномочиям - 6 ед.; 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казенных учреждений – 6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ед.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509312372"/>
              </p:ext>
            </p:extLst>
          </p:nvPr>
        </p:nvGraphicFramePr>
        <p:xfrm>
          <a:off x="5593976" y="1111623"/>
          <a:ext cx="3550024" cy="5862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9" name="Диаграмма 58"/>
          <p:cNvGraphicFramePr/>
          <p:nvPr>
            <p:extLst>
              <p:ext uri="{D42A27DB-BD31-4B8C-83A1-F6EECF244321}">
                <p14:modId xmlns:p14="http://schemas.microsoft.com/office/powerpoint/2010/main" val="1542093872"/>
              </p:ext>
            </p:extLst>
          </p:nvPr>
        </p:nvGraphicFramePr>
        <p:xfrm>
          <a:off x="0" y="2588951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878540" y="2714454"/>
            <a:ext cx="4673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Структура расходов по полномочиям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9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Национальная  безопасность и правоохранительная деятельность</a:t>
            </a:r>
          </a:p>
        </p:txBody>
      </p:sp>
      <p:pic>
        <p:nvPicPr>
          <p:cNvPr id="7" name="Picture 4" descr="urba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5" y="1219199"/>
            <a:ext cx="8790317" cy="548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8405" y="1219199"/>
            <a:ext cx="396044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Защита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населения и территории от чрезвычайных ситуаций природного и техногенного характера, гражданская оборона -150,00 тыс.руб.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77962" y="1219199"/>
            <a:ext cx="374441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Другие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вопросы в области национальной безопасности и правоохранительной деятельности – 253,17 тыс.руб</a:t>
            </a: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8405" y="5210999"/>
            <a:ext cx="2103677" cy="1477328"/>
          </a:xfrm>
          <a:prstGeom prst="rect">
            <a:avLst/>
          </a:prstGeom>
          <a:solidFill>
            <a:srgbClr val="C8A4DC"/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CC0000"/>
                </a:solidFill>
                <a:latin typeface="Monotype Corsiva" panose="03010101010201010101" pitchFamily="66" charset="0"/>
              </a:rPr>
              <a:t>150,00</a:t>
            </a:r>
            <a:r>
              <a:rPr lang="ru-RU" dirty="0">
                <a:solidFill>
                  <a:srgbClr val="00330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rgbClr val="CC0000"/>
                </a:solidFill>
                <a:latin typeface="Monotype Corsiva" panose="03010101010201010101" pitchFamily="66" charset="0"/>
              </a:rPr>
              <a:t>тыс.руб.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Фонд для предупреждения и ликвидации чрезвычайных ситуаций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64799" y="2710372"/>
            <a:ext cx="2449248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CC0000"/>
                </a:solidFill>
                <a:latin typeface="Monotype Corsiva" panose="03010101010201010101" pitchFamily="66" charset="0"/>
              </a:rPr>
              <a:t>4,45 тыс.руб.</a:t>
            </a:r>
            <a:r>
              <a:rPr lang="ru-RU" i="1" dirty="0">
                <a:solidFill>
                  <a:srgbClr val="CC000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Ежегодное проведение мероприятий по выявлению мест дикорастущей конопли и её уничтожение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30090" y="2710372"/>
            <a:ext cx="2592288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CC0000"/>
                </a:solidFill>
                <a:latin typeface="Monotype Corsiva" panose="03010101010201010101" pitchFamily="66" charset="0"/>
              </a:rPr>
              <a:t>89,12 тыс.руб.</a:t>
            </a:r>
            <a:r>
              <a:rPr lang="ru-RU" i="1" dirty="0">
                <a:solidFill>
                  <a:srgbClr val="CC0000"/>
                </a:solidFill>
                <a:latin typeface="Monotype Corsiva" panose="03010101010201010101" pitchFamily="66" charset="0"/>
              </a:rPr>
              <a:t> </a:t>
            </a:r>
            <a:r>
              <a:rPr lang="ru-RU" i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/>
            </a:r>
            <a:br>
              <a:rPr lang="ru-RU" i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Устройство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и содержание защитных полос между населенным пунктом и лесным массивом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440779" y="5217207"/>
            <a:ext cx="2880320" cy="1477328"/>
          </a:xfrm>
          <a:prstGeom prst="rect">
            <a:avLst/>
          </a:prstGeom>
          <a:solidFill>
            <a:srgbClr val="C8A4DC"/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rgbClr val="CC0000"/>
                </a:solidFill>
                <a:latin typeface="Monotype Corsiva" panose="03010101010201010101" pitchFamily="66" charset="0"/>
              </a:rPr>
              <a:t>20,62 тыс.руб. </a:t>
            </a:r>
            <a:r>
              <a:rPr lang="ru-RU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/>
            </a:r>
            <a:br>
              <a:rPr lang="ru-RU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Ремонт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и устройство ограждения образовательных учреждений, помещений водозабора для населения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459796" y="5225920"/>
            <a:ext cx="2580747" cy="1477328"/>
          </a:xfrm>
          <a:prstGeom prst="rect">
            <a:avLst/>
          </a:prstGeom>
          <a:solidFill>
            <a:srgbClr val="C8A4DC"/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CC0000"/>
                </a:solidFill>
                <a:latin typeface="Monotype Corsiva" panose="03010101010201010101" pitchFamily="66" charset="0"/>
              </a:rPr>
              <a:t>5,00 тыс.руб.</a:t>
            </a:r>
            <a:r>
              <a:rPr lang="ru-RU" i="1" dirty="0">
                <a:solidFill>
                  <a:srgbClr val="CC0000"/>
                </a:solidFill>
                <a:latin typeface="Monotype Corsiva" panose="03010101010201010101" pitchFamily="66" charset="0"/>
              </a:rPr>
              <a:t> </a:t>
            </a:r>
            <a:r>
              <a:rPr lang="ru-RU" i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/>
            </a:r>
            <a:br>
              <a:rPr lang="ru-RU" i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Обеспечение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деятельности добровольной пожарной дружины при тушении пожаров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4156528" y="1775012"/>
            <a:ext cx="710179" cy="9242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5038165" y="2142529"/>
            <a:ext cx="8964" cy="30746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5663746" y="2142529"/>
            <a:ext cx="8964" cy="30746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243482" y="2142529"/>
            <a:ext cx="8965" cy="5678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003832" y="2419528"/>
            <a:ext cx="33628" cy="2774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48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 descr="image_0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" y="2754990"/>
            <a:ext cx="8908040" cy="39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45429_1547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" y="3371788"/>
            <a:ext cx="1584325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Национальная  </a:t>
            </a:r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экономика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5" y="1000664"/>
            <a:ext cx="8790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Финансирование осуществляется в рамках  4 муниципальных программ: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Создание </a:t>
            </a:r>
            <a:r>
              <a:rPr lang="ru-RU" dirty="0">
                <a:latin typeface="Monotype Corsiva" panose="03010101010201010101" pitchFamily="66" charset="0"/>
              </a:rPr>
              <a:t>условий для развития предпринимательства на территории 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Безопасность </a:t>
            </a:r>
            <a:r>
              <a:rPr lang="ru-RU" dirty="0">
                <a:latin typeface="Monotype Corsiva" panose="03010101010201010101" pitchFamily="66" charset="0"/>
              </a:rPr>
              <a:t>муниципального образования "Город </a:t>
            </a:r>
            <a:r>
              <a:rPr lang="ru-RU" dirty="0" smtClean="0">
                <a:latin typeface="Monotype Corsiva" panose="03010101010201010101" pitchFamily="66" charset="0"/>
              </a:rPr>
              <a:t>Кедровый«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управление в муниципальном  образовании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  <a:endParaRPr lang="ru-RU" dirty="0">
              <a:latin typeface="Monotype Corsiva" panose="03010101010201010101" pitchFamily="66" charset="0"/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129339461"/>
              </p:ext>
            </p:extLst>
          </p:nvPr>
        </p:nvGraphicFramePr>
        <p:xfrm>
          <a:off x="1581121" y="2874842"/>
          <a:ext cx="7407601" cy="3983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10424" y="2754990"/>
            <a:ext cx="369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расходов по подразделам</a:t>
            </a:r>
            <a:endParaRPr 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3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1393519041_derev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470" y="3814618"/>
            <a:ext cx="1995657" cy="263870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Жилищно-коммунальное хозяйство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Picture 6" descr="free-wallpaper-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5" y="1771854"/>
            <a:ext cx="4211638" cy="326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ouse-too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413" y="1745142"/>
            <a:ext cx="1510489" cy="181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149193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971" y="4898839"/>
            <a:ext cx="12382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404" y="883678"/>
            <a:ext cx="8790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Финансирование осуществляется в рамках </a:t>
            </a:r>
            <a:r>
              <a:rPr lang="ru-RU" dirty="0" smtClean="0">
                <a:latin typeface="Monotype Corsiva" panose="03010101010201010101" pitchFamily="66" charset="0"/>
              </a:rPr>
              <a:t>двух муниципальных программ: 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1. 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2. Формирование </a:t>
            </a:r>
            <a:r>
              <a:rPr lang="ru-RU" dirty="0">
                <a:latin typeface="Monotype Corsiva" panose="03010101010201010101" pitchFamily="66" charset="0"/>
              </a:rPr>
              <a:t>современной городской среды 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603" y="1771854"/>
            <a:ext cx="369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расходов по подразделам</a:t>
            </a: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330796583"/>
              </p:ext>
            </p:extLst>
          </p:nvPr>
        </p:nvGraphicFramePr>
        <p:xfrm>
          <a:off x="219967" y="2247908"/>
          <a:ext cx="5040560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44404" y="1718131"/>
            <a:ext cx="390310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</a:t>
            </a:r>
            <a:r>
              <a:rPr lang="ru-RU" sz="2000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Жилищное хозяйство: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244,37</a:t>
            </a:r>
            <a:r>
              <a:rPr lang="ru-RU" sz="1600" dirty="0" smtClean="0"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содержание муниципального жилищного </a:t>
            </a:r>
            <a:r>
              <a:rPr lang="ru-RU" sz="1600" dirty="0" smtClean="0">
                <a:latin typeface="Monotype Corsiva" panose="03010101010201010101" pitchFamily="66" charset="0"/>
              </a:rPr>
              <a:t>фонда;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446,80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капитальный ремонт муниципального жилого </a:t>
            </a:r>
            <a:r>
              <a:rPr lang="ru-RU" sz="1600" dirty="0" smtClean="0">
                <a:latin typeface="Monotype Corsiva" panose="03010101010201010101" pitchFamily="66" charset="0"/>
              </a:rPr>
              <a:t>фонда;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4,80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создание условий для управления многоквартирными </a:t>
            </a:r>
            <a:r>
              <a:rPr lang="ru-RU" sz="1600" dirty="0" smtClean="0">
                <a:latin typeface="Monotype Corsiva" panose="03010101010201010101" pitchFamily="66" charset="0"/>
              </a:rPr>
              <a:t>домами</a:t>
            </a:r>
            <a:r>
              <a:rPr lang="ru-RU" sz="1600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endParaRPr lang="ru-RU" sz="1600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1600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</a:t>
            </a:r>
            <a:r>
              <a:rPr lang="ru-RU" sz="2000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Коммунальное </a:t>
            </a:r>
            <a:r>
              <a:rPr lang="ru-RU" sz="2000" u="sng" dirty="0">
                <a:solidFill>
                  <a:srgbClr val="C00000"/>
                </a:solidFill>
                <a:latin typeface="Monotype Corsiva" panose="03010101010201010101" pitchFamily="66" charset="0"/>
              </a:rPr>
              <a:t>хозяйство: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Monotype Corsiva" panose="03010101010201010101" pitchFamily="66" charset="0"/>
              </a:rPr>
              <a:t>136,87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капитальный ремонт  коммунальной инфраструктуры;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Monotype Corsiva" panose="03010101010201010101" pitchFamily="66" charset="0"/>
              </a:rPr>
              <a:t>373,82т.р. - модернизация коммунальной инфраструктуры;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Monotype Corsiva" panose="03010101010201010101" pitchFamily="66" charset="0"/>
              </a:rPr>
              <a:t>172,00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капитальный ремонт колодцев в сельских населенных пунктах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Monotype Corsiva" panose="03010101010201010101" pitchFamily="66" charset="0"/>
              </a:rPr>
              <a:t>411,30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– проведение капитального ремонта объектов коммунальной инфраструктуры в целях подготовки хозяйственного комплекса города Кедрового к безаварийному прохождению отопительного сезона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8405" y="5035644"/>
            <a:ext cx="45675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</a:t>
            </a:r>
            <a:r>
              <a:rPr lang="ru-RU" sz="2000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Благоустройство: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Monotype Corsiva" panose="03010101010201010101" pitchFamily="66" charset="0"/>
              </a:rPr>
              <a:t> 290,00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содержание сетей уличного </a:t>
            </a:r>
            <a:r>
              <a:rPr lang="ru-RU" sz="1600" dirty="0" smtClean="0">
                <a:latin typeface="Monotype Corsiva" panose="03010101010201010101" pitchFamily="66" charset="0"/>
              </a:rPr>
              <a:t>освещения;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264,18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озеленение </a:t>
            </a:r>
            <a:r>
              <a:rPr lang="ru-RU" sz="1600" dirty="0" smtClean="0">
                <a:latin typeface="Monotype Corsiva" panose="03010101010201010101" pitchFamily="66" charset="0"/>
              </a:rPr>
              <a:t>территории;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810,84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содержание объектов </a:t>
            </a:r>
            <a:r>
              <a:rPr lang="ru-RU" sz="1600" dirty="0" smtClean="0">
                <a:latin typeface="Monotype Corsiva" panose="03010101010201010101" pitchFamily="66" charset="0"/>
              </a:rPr>
              <a:t>благоустройства;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605,00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содержание мест </a:t>
            </a:r>
            <a:r>
              <a:rPr lang="ru-RU" sz="1600" dirty="0" smtClean="0">
                <a:latin typeface="Monotype Corsiva" panose="03010101010201010101" pitchFamily="66" charset="0"/>
              </a:rPr>
              <a:t>захоронения;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400,00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</a:t>
            </a:r>
            <a:r>
              <a:rPr lang="ru-RU" sz="1600" dirty="0" smtClean="0">
                <a:latin typeface="Monotype Corsiva" panose="03010101010201010101" pitchFamily="66" charset="0"/>
              </a:rPr>
              <a:t>– благоустройство дворовых территорий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6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31" y="1311281"/>
            <a:ext cx="2653552" cy="134245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Охрана окружающей среды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400" y="690702"/>
            <a:ext cx="87903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solidFill>
                  <a:srgbClr val="C00000"/>
                </a:solidFill>
                <a:latin typeface="Monotype Corsiva" panose="03010101010201010101" pitchFamily="66" charset="0"/>
              </a:rPr>
              <a:t>Охрана объектов растительного и животного мира и среды их обитания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latin typeface="Monotype Corsiva" panose="03010101010201010101" pitchFamily="66" charset="0"/>
              </a:rPr>
              <a:t>    Финансирование </a:t>
            </a:r>
            <a:r>
              <a:rPr lang="ru-RU" dirty="0">
                <a:latin typeface="Monotype Corsiva" panose="03010101010201010101" pitchFamily="66" charset="0"/>
              </a:rPr>
              <a:t>осуществляется в рамках </a:t>
            </a:r>
            <a:r>
              <a:rPr lang="ru-RU" dirty="0" smtClean="0">
                <a:latin typeface="Monotype Corsiva" panose="03010101010201010101" pitchFamily="66" charset="0"/>
              </a:rPr>
              <a:t>муниципальной программы «Муниципальное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 </a:t>
            </a:r>
            <a:r>
              <a:rPr lang="ru-RU" dirty="0" smtClean="0">
                <a:latin typeface="Monotype Corsiva" panose="03010101010201010101" pitchFamily="66" charset="0"/>
              </a:rPr>
              <a:t>«Город </a:t>
            </a:r>
            <a:r>
              <a:rPr lang="ru-RU" dirty="0">
                <a:latin typeface="Monotype Corsiva" panose="03010101010201010101" pitchFamily="66" charset="0"/>
              </a:rPr>
              <a:t>Кедровый».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     По </a:t>
            </a:r>
            <a:r>
              <a:rPr lang="ru-RU" dirty="0">
                <a:latin typeface="Monotype Corsiva" panose="03010101010201010101" pitchFamily="66" charset="0"/>
              </a:rPr>
              <a:t>данному подразделу предусмотрены ассигнования: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Monotype Corsiva" panose="03010101010201010101" pitchFamily="66" charset="0"/>
              </a:rPr>
              <a:t>54,60 </a:t>
            </a:r>
            <a:r>
              <a:rPr lang="ru-RU" dirty="0" err="1">
                <a:latin typeface="Monotype Corsiva" panose="03010101010201010101" pitchFamily="66" charset="0"/>
              </a:rPr>
              <a:t>т.р</a:t>
            </a:r>
            <a:r>
              <a:rPr lang="ru-RU" dirty="0">
                <a:latin typeface="Monotype Corsiva" panose="03010101010201010101" pitchFamily="66" charset="0"/>
              </a:rPr>
              <a:t>. на ликвидацию несанкционированных </a:t>
            </a:r>
            <a:r>
              <a:rPr lang="ru-RU" dirty="0" smtClean="0">
                <a:latin typeface="Monotype Corsiva" panose="03010101010201010101" pitchFamily="66" charset="0"/>
              </a:rPr>
              <a:t>свалок;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Monotype Corsiva" panose="03010101010201010101" pitchFamily="66" charset="0"/>
              </a:rPr>
              <a:t>2</a:t>
            </a:r>
            <a:r>
              <a:rPr lang="ru-RU" dirty="0" smtClean="0">
                <a:latin typeface="Monotype Corsiva" panose="03010101010201010101" pitchFamily="66" charset="0"/>
              </a:rPr>
              <a:t>00,00 </a:t>
            </a:r>
            <a:r>
              <a:rPr lang="ru-RU" dirty="0" err="1">
                <a:latin typeface="Monotype Corsiva" panose="03010101010201010101" pitchFamily="66" charset="0"/>
              </a:rPr>
              <a:t>т.р</a:t>
            </a:r>
            <a:r>
              <a:rPr lang="ru-RU" dirty="0">
                <a:latin typeface="Monotype Corsiva" panose="03010101010201010101" pitchFamily="66" charset="0"/>
              </a:rPr>
              <a:t>. на обустройство и содержание полигонов </a:t>
            </a:r>
            <a:r>
              <a:rPr lang="ru-RU" dirty="0" smtClean="0">
                <a:latin typeface="Monotype Corsiva" panose="03010101010201010101" pitchFamily="66" charset="0"/>
              </a:rPr>
              <a:t>ТБО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98401" y="2574491"/>
            <a:ext cx="8790317" cy="610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Образование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400" y="3283396"/>
            <a:ext cx="89455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Финансирование </a:t>
            </a:r>
            <a:r>
              <a:rPr lang="ru-RU" dirty="0">
                <a:latin typeface="Monotype Corsiva" panose="03010101010201010101" pitchFamily="66" charset="0"/>
              </a:rPr>
              <a:t>осуществляется в рамках </a:t>
            </a:r>
            <a:r>
              <a:rPr lang="ru-RU" dirty="0" smtClean="0">
                <a:latin typeface="Monotype Corsiva" panose="03010101010201010101" pitchFamily="66" charset="0"/>
              </a:rPr>
              <a:t>пяти муниципальных программ: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Monotype Corsiva" panose="03010101010201010101" pitchFamily="66" charset="0"/>
              </a:rPr>
              <a:t>Развитие образования, воспитание и организация отдыха детей в каникулярное </a:t>
            </a:r>
            <a:r>
              <a:rPr lang="ru-RU" dirty="0" smtClean="0">
                <a:latin typeface="Monotype Corsiva" panose="03010101010201010101" pitchFamily="66" charset="0"/>
              </a:rPr>
              <a:t>время;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Monotype Corsiva" panose="03010101010201010101" pitchFamily="66" charset="0"/>
              </a:rPr>
              <a:t>Безопасность </a:t>
            </a:r>
            <a:r>
              <a:rPr lang="ru-RU" dirty="0">
                <a:latin typeface="Monotype Corsiva" panose="03010101010201010101" pitchFamily="66" charset="0"/>
              </a:rPr>
              <a:t>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Monotype Corsiva" panose="03010101010201010101" pitchFamily="66" charset="0"/>
              </a:rPr>
              <a:t>Развитие </a:t>
            </a:r>
            <a:r>
              <a:rPr lang="ru-RU" dirty="0">
                <a:latin typeface="Monotype Corsiva" panose="03010101010201010101" pitchFamily="66" charset="0"/>
              </a:rPr>
              <a:t>культуры 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управление в муниципальном образовании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В муниципальном образовании «Город Кедровый» 5 образовательных организаций: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3 бюджетных: МБОУ СОШ № 1 г. Кедрового;</a:t>
            </a:r>
          </a:p>
          <a:p>
            <a:r>
              <a:rPr lang="ru-RU" dirty="0">
                <a:latin typeface="Monotype Corsiva" panose="03010101010201010101" pitchFamily="66" charset="0"/>
              </a:rPr>
              <a:t>	</a:t>
            </a:r>
            <a:r>
              <a:rPr lang="ru-RU" dirty="0" smtClean="0">
                <a:latin typeface="Monotype Corsiva" panose="03010101010201010101" pitchFamily="66" charset="0"/>
              </a:rPr>
              <a:t>       МБДОУ детский сад № 1 «Родничок»;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	       МБОУ ДО «ДШИ» города Кедрового;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1 автономное: МАОУ Пудинская СОШ;   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1 казенное: Отдел образования администрации муниципального образования «Город Кедровый».</a:t>
            </a:r>
          </a:p>
        </p:txBody>
      </p:sp>
      <p:pic>
        <p:nvPicPr>
          <p:cNvPr id="18" name="Picture 5" descr="5kla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972" y="4262898"/>
            <a:ext cx="1811338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Образование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841" y="689114"/>
            <a:ext cx="8790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 smtClean="0">
                <a:latin typeface="Monotype Corsiva" panose="03010101010201010101" pitchFamily="66" charset="0"/>
              </a:rPr>
              <a:t>Структура расходов на образование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939602571"/>
              </p:ext>
            </p:extLst>
          </p:nvPr>
        </p:nvGraphicFramePr>
        <p:xfrm>
          <a:off x="198405" y="1013012"/>
          <a:ext cx="3898466" cy="342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73122" y="1013012"/>
            <a:ext cx="291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По направлениям расходования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841" y="4127806"/>
            <a:ext cx="88118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В  Томской области разработаны  и реализуются </a:t>
            </a:r>
            <a:endParaRPr lang="ru-RU" dirty="0" smtClean="0">
              <a:latin typeface="Monotype Corsiva" panose="03010101010201010101" pitchFamily="66" charset="0"/>
            </a:endParaRPr>
          </a:p>
          <a:p>
            <a:r>
              <a:rPr lang="ru-RU" dirty="0" smtClean="0">
                <a:latin typeface="Monotype Corsiva" panose="03010101010201010101" pitchFamily="66" charset="0"/>
              </a:rPr>
              <a:t>Планы </a:t>
            </a:r>
            <a:r>
              <a:rPr lang="ru-RU" dirty="0">
                <a:latin typeface="Monotype Corsiva" panose="03010101010201010101" pitchFamily="66" charset="0"/>
              </a:rPr>
              <a:t>мероприятий </a:t>
            </a:r>
            <a:r>
              <a:rPr lang="ru-RU" dirty="0" smtClean="0">
                <a:latin typeface="Monotype Corsiva" panose="03010101010201010101" pitchFamily="66" charset="0"/>
              </a:rPr>
              <a:t>«дорожные карты» </a:t>
            </a:r>
            <a:r>
              <a:rPr lang="ru-RU" dirty="0">
                <a:latin typeface="Monotype Corsiva" panose="03010101010201010101" pitchFamily="66" charset="0"/>
              </a:rPr>
              <a:t>по </a:t>
            </a:r>
            <a:r>
              <a:rPr lang="ru-RU" dirty="0" smtClean="0">
                <a:latin typeface="Monotype Corsiva" panose="03010101010201010101" pitchFamily="66" charset="0"/>
              </a:rPr>
              <a:t>измене-</a:t>
            </a:r>
          </a:p>
          <a:p>
            <a:r>
              <a:rPr lang="ru-RU" dirty="0" err="1" smtClean="0">
                <a:latin typeface="Monotype Corsiva" panose="03010101010201010101" pitchFamily="66" charset="0"/>
              </a:rPr>
              <a:t>ниям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в отраслях социальной сферы, направленным </a:t>
            </a:r>
            <a:endParaRPr lang="ru-RU" dirty="0" smtClean="0">
              <a:latin typeface="Monotype Corsiva" panose="03010101010201010101" pitchFamily="66" charset="0"/>
            </a:endParaRPr>
          </a:p>
          <a:p>
            <a:r>
              <a:rPr lang="ru-RU" dirty="0" smtClean="0">
                <a:latin typeface="Monotype Corsiva" panose="03010101010201010101" pitchFamily="66" charset="0"/>
              </a:rPr>
              <a:t>на </a:t>
            </a:r>
            <a:r>
              <a:rPr lang="ru-RU" dirty="0">
                <a:latin typeface="Monotype Corsiva" panose="03010101010201010101" pitchFamily="66" charset="0"/>
              </a:rPr>
              <a:t>повышение эффективности и качества услуг </a:t>
            </a:r>
            <a:r>
              <a:rPr lang="ru-RU" dirty="0" smtClean="0">
                <a:latin typeface="Monotype Corsiva" panose="03010101010201010101" pitchFamily="66" charset="0"/>
              </a:rPr>
              <a:t>на-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селению </a:t>
            </a:r>
            <a:r>
              <a:rPr lang="ru-RU" dirty="0">
                <a:latin typeface="Monotype Corsiva" panose="03010101010201010101" pitchFamily="66" charset="0"/>
              </a:rPr>
              <a:t>Томской области, в том числе достижением </a:t>
            </a:r>
            <a:endParaRPr lang="ru-RU" dirty="0" smtClean="0">
              <a:latin typeface="Monotype Corsiva" panose="03010101010201010101" pitchFamily="66" charset="0"/>
            </a:endParaRPr>
          </a:p>
          <a:p>
            <a:r>
              <a:rPr lang="ru-RU" dirty="0" smtClean="0">
                <a:latin typeface="Monotype Corsiva" panose="03010101010201010101" pitchFamily="66" charset="0"/>
              </a:rPr>
              <a:t>целевых </a:t>
            </a:r>
            <a:r>
              <a:rPr lang="ru-RU" dirty="0">
                <a:latin typeface="Monotype Corsiva" panose="03010101010201010101" pitchFamily="66" charset="0"/>
              </a:rPr>
              <a:t>показателей по параметрам заработной платы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специалистов</a:t>
            </a:r>
            <a:r>
              <a:rPr lang="ru-RU" dirty="0">
                <a:latin typeface="Monotype Corsiva" panose="03010101010201010101" pitchFamily="66" charset="0"/>
              </a:rPr>
              <a:t>, определенных указами Президента Российской Федерации от 07.05.2012 N 597 "О мероприятиях по реализации государственной социальной политики" . Из областного бюджета предоставляются на эти цели межбюджетные трансферты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767750658"/>
              </p:ext>
            </p:extLst>
          </p:nvPr>
        </p:nvGraphicFramePr>
        <p:xfrm>
          <a:off x="4598895" y="1434352"/>
          <a:ext cx="4159624" cy="4093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37" y="2740463"/>
            <a:ext cx="1693770" cy="17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0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 descr="otrisovat_kopiy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59" y="1271031"/>
            <a:ext cx="2171494" cy="226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Образование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1901698" y="759357"/>
            <a:ext cx="5106840" cy="40011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Дошкольное образование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1901698" y="3610133"/>
            <a:ext cx="5106840" cy="40011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Дополнительное образование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5" y="1369137"/>
            <a:ext cx="608585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 smtClean="0">
                <a:latin typeface="Monotype Corsiva" panose="03010101010201010101" pitchFamily="66" charset="0"/>
              </a:rPr>
              <a:t>МБДОУ детский сад № 1 «Родничок»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Штатная численность работников -  35 ед., из </a:t>
            </a:r>
            <a:r>
              <a:rPr lang="ru-RU" dirty="0" smtClean="0">
                <a:latin typeface="Monotype Corsiva" panose="03010101010201010101" pitchFamily="66" charset="0"/>
              </a:rPr>
              <a:t>них педагогических  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работников </a:t>
            </a:r>
            <a:r>
              <a:rPr lang="ru-RU" dirty="0">
                <a:latin typeface="Monotype Corsiva" panose="03010101010201010101" pitchFamily="66" charset="0"/>
              </a:rPr>
              <a:t>- 15 ед.,  в том числе воспитатели – 10 ед.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Численность воспитанников </a:t>
            </a:r>
            <a:r>
              <a:rPr lang="ru-RU" dirty="0" smtClean="0">
                <a:latin typeface="Monotype Corsiva" panose="03010101010201010101" pitchFamily="66" charset="0"/>
              </a:rPr>
              <a:t>– 133 чел</a:t>
            </a:r>
            <a:r>
              <a:rPr lang="ru-RU" dirty="0">
                <a:latin typeface="Monotype Corsiva" panose="03010101010201010101" pitchFamily="66" charset="0"/>
              </a:rPr>
              <a:t>.,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в </a:t>
            </a:r>
            <a:r>
              <a:rPr lang="ru-RU" dirty="0">
                <a:latin typeface="Monotype Corsiva" panose="03010101010201010101" pitchFamily="66" charset="0"/>
              </a:rPr>
              <a:t>том числе ясельного возраста - </a:t>
            </a:r>
            <a:r>
              <a:rPr lang="ru-RU" dirty="0" smtClean="0">
                <a:latin typeface="Monotype Corsiva" panose="03010101010201010101" pitchFamily="66" charset="0"/>
              </a:rPr>
              <a:t>27 </a:t>
            </a:r>
            <a:r>
              <a:rPr lang="ru-RU" dirty="0">
                <a:latin typeface="Monotype Corsiva" panose="03010101010201010101" pitchFamily="66" charset="0"/>
              </a:rPr>
              <a:t>чел.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Средняя заработная плата (согласно «дорожной карты»)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педагогических  </a:t>
            </a:r>
            <a:r>
              <a:rPr lang="ru-RU" dirty="0">
                <a:latin typeface="Monotype Corsiva" panose="03010101010201010101" pitchFamily="66" charset="0"/>
              </a:rPr>
              <a:t>работников - 40 </a:t>
            </a:r>
            <a:r>
              <a:rPr lang="ru-RU" dirty="0" smtClean="0">
                <a:latin typeface="Monotype Corsiva" panose="03010101010201010101" pitchFamily="66" charset="0"/>
              </a:rPr>
              <a:t>902,00руб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  <a:p>
            <a:pPr algn="just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5859" y="4121807"/>
            <a:ext cx="520849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 smtClean="0">
                <a:latin typeface="Monotype Corsiva" panose="03010101010201010101" pitchFamily="66" charset="0"/>
              </a:rPr>
              <a:t>МБОУ ДО «ДШИ» </a:t>
            </a:r>
            <a:r>
              <a:rPr lang="ru-RU" sz="2000" u="sng" dirty="0" err="1" smtClean="0">
                <a:latin typeface="Monotype Corsiva" panose="03010101010201010101" pitchFamily="66" charset="0"/>
              </a:rPr>
              <a:t>г.Кедрового</a:t>
            </a:r>
            <a:endParaRPr lang="ru-RU" sz="2000" u="sng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Штатная численность работников -  10 ед.,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из </a:t>
            </a:r>
            <a:r>
              <a:rPr lang="ru-RU" dirty="0">
                <a:latin typeface="Monotype Corsiva" panose="03010101010201010101" pitchFamily="66" charset="0"/>
              </a:rPr>
              <a:t>них  педагогических  работников - 7 ед.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Численность обучающихся - </a:t>
            </a:r>
            <a:r>
              <a:rPr lang="ru-RU" dirty="0" smtClean="0">
                <a:latin typeface="Monotype Corsiva" panose="03010101010201010101" pitchFamily="66" charset="0"/>
              </a:rPr>
              <a:t>147 </a:t>
            </a:r>
            <a:r>
              <a:rPr lang="ru-RU" dirty="0">
                <a:latin typeface="Monotype Corsiva" panose="03010101010201010101" pitchFamily="66" charset="0"/>
              </a:rPr>
              <a:t>чел., в том числе 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дети дошкольного возраста </a:t>
            </a:r>
            <a:r>
              <a:rPr lang="ru-RU" dirty="0" smtClean="0">
                <a:latin typeface="Monotype Corsiva" panose="03010101010201010101" pitchFamily="66" charset="0"/>
              </a:rPr>
              <a:t>25 </a:t>
            </a:r>
            <a:r>
              <a:rPr lang="ru-RU" dirty="0">
                <a:latin typeface="Monotype Corsiva" panose="03010101010201010101" pitchFamily="66" charset="0"/>
              </a:rPr>
              <a:t>чел.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Средняя </a:t>
            </a:r>
            <a:r>
              <a:rPr lang="ru-RU" dirty="0">
                <a:latin typeface="Monotype Corsiva" panose="03010101010201010101" pitchFamily="66" charset="0"/>
              </a:rPr>
              <a:t>заработная плата (согласно «дорожной карты»)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педагогических  </a:t>
            </a:r>
            <a:r>
              <a:rPr lang="ru-RU" dirty="0">
                <a:latin typeface="Monotype Corsiva" panose="03010101010201010101" pitchFamily="66" charset="0"/>
              </a:rPr>
              <a:t>работников </a:t>
            </a:r>
            <a:r>
              <a:rPr lang="ru-RU" dirty="0" smtClean="0">
                <a:latin typeface="Monotype Corsiva" panose="03010101010201010101" pitchFamily="66" charset="0"/>
              </a:rPr>
              <a:t>– 59 270,70 руб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  <a:p>
            <a:pPr algn="just"/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8" name="Picture 1" descr="khor_detej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11" y="4220568"/>
            <a:ext cx="2750983" cy="214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3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65" y="3778105"/>
            <a:ext cx="2991131" cy="2244999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Образование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1901698" y="759357"/>
            <a:ext cx="5106840" cy="40011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Общее образование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5" y="1232814"/>
            <a:ext cx="511766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 smtClean="0">
                <a:latin typeface="Monotype Corsiva" panose="03010101010201010101" pitchFamily="66" charset="0"/>
              </a:rPr>
              <a:t>МАОУ Пудинская СОШ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Штатная численность работников -  46,28 ед.,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из </a:t>
            </a:r>
            <a:r>
              <a:rPr lang="ru-RU" dirty="0">
                <a:latin typeface="Monotype Corsiva" panose="03010101010201010101" pitchFamily="66" charset="0"/>
              </a:rPr>
              <a:t>них  педагогических  работников - 25,98 ед., 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в </a:t>
            </a:r>
            <a:r>
              <a:rPr lang="ru-RU" dirty="0">
                <a:latin typeface="Monotype Corsiva" panose="03010101010201010101" pitchFamily="66" charset="0"/>
              </a:rPr>
              <a:t>том числе воспитатели – 2 ед.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Численность обучающихся – 145 чел., в том числе в предшкольных группах – 41 чел.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Средняя </a:t>
            </a:r>
            <a:r>
              <a:rPr lang="ru-RU" dirty="0">
                <a:latin typeface="Monotype Corsiva" panose="03010101010201010101" pitchFamily="66" charset="0"/>
              </a:rPr>
              <a:t>заработная плата (согласно «дорожной карты»)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педагогических  </a:t>
            </a:r>
            <a:r>
              <a:rPr lang="ru-RU" dirty="0">
                <a:latin typeface="Monotype Corsiva" panose="03010101010201010101" pitchFamily="66" charset="0"/>
              </a:rPr>
              <a:t>работников - </a:t>
            </a:r>
            <a:r>
              <a:rPr lang="ru-RU" dirty="0" smtClean="0">
                <a:latin typeface="Monotype Corsiva" panose="03010101010201010101" pitchFamily="66" charset="0"/>
              </a:rPr>
              <a:t>45 290,30 руб.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1056" y="3482638"/>
            <a:ext cx="511766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 smtClean="0">
                <a:latin typeface="Monotype Corsiva" panose="03010101010201010101" pitchFamily="66" charset="0"/>
              </a:rPr>
              <a:t>МБОУ СОШ № 1 </a:t>
            </a:r>
            <a:r>
              <a:rPr lang="ru-RU" sz="2000" u="sng" dirty="0" err="1" smtClean="0">
                <a:latin typeface="Monotype Corsiva" panose="03010101010201010101" pitchFamily="66" charset="0"/>
              </a:rPr>
              <a:t>г.Кедрового</a:t>
            </a:r>
            <a:endParaRPr lang="ru-RU" sz="2000" u="sng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Штатная численность работников -  46,28 ед.,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из </a:t>
            </a:r>
            <a:r>
              <a:rPr lang="ru-RU" dirty="0">
                <a:latin typeface="Monotype Corsiva" panose="03010101010201010101" pitchFamily="66" charset="0"/>
              </a:rPr>
              <a:t>них  педагогических  работников - 25,98 ед., 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в </a:t>
            </a:r>
            <a:r>
              <a:rPr lang="ru-RU" dirty="0">
                <a:latin typeface="Monotype Corsiva" panose="03010101010201010101" pitchFamily="66" charset="0"/>
              </a:rPr>
              <a:t>том числе воспитатели – 2 ед.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Численность обучающихся – 145 чел., в том числе в предшкольных группах – 41 чел.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Средняя </a:t>
            </a:r>
            <a:r>
              <a:rPr lang="ru-RU" dirty="0">
                <a:latin typeface="Monotype Corsiva" panose="03010101010201010101" pitchFamily="66" charset="0"/>
              </a:rPr>
              <a:t>заработная плата (согласно «дорожной карты»)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педагогических  </a:t>
            </a:r>
            <a:r>
              <a:rPr lang="ru-RU" dirty="0">
                <a:latin typeface="Monotype Corsiva" panose="03010101010201010101" pitchFamily="66" charset="0"/>
              </a:rPr>
              <a:t>работников - </a:t>
            </a:r>
            <a:r>
              <a:rPr lang="ru-RU" dirty="0" smtClean="0">
                <a:latin typeface="Monotype Corsiva" panose="03010101010201010101" pitchFamily="66" charset="0"/>
              </a:rPr>
              <a:t>45 290,30 руб.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1" name="Picture 2" descr="kids1-430x18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0" y="5732462"/>
            <a:ext cx="856932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43" y="1273164"/>
            <a:ext cx="2794369" cy="209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4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946" y="2575950"/>
            <a:ext cx="3629776" cy="2233709"/>
          </a:xfrm>
          <a:prstGeom prst="rect">
            <a:avLst/>
          </a:prstGeom>
        </p:spPr>
      </p:pic>
      <p:pic>
        <p:nvPicPr>
          <p:cNvPr id="14" name="Picture 3" descr="kruzhk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" y="5190836"/>
            <a:ext cx="1800679" cy="158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Культура, кинематография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7964" y="686010"/>
            <a:ext cx="718589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Финансирование </a:t>
            </a:r>
            <a:r>
              <a:rPr lang="ru-RU" dirty="0">
                <a:latin typeface="Monotype Corsiva" panose="03010101010201010101" pitchFamily="66" charset="0"/>
              </a:rPr>
              <a:t>осуществляется в рамках 3 муниципальных программ</a:t>
            </a:r>
            <a:r>
              <a:rPr lang="ru-RU" dirty="0" smtClean="0">
                <a:latin typeface="Monotype Corsiva" panose="03010101010201010101" pitchFamily="66" charset="0"/>
              </a:rPr>
              <a:t>: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-     Развитие </a:t>
            </a:r>
            <a:r>
              <a:rPr lang="ru-RU" dirty="0">
                <a:latin typeface="Monotype Corsiva" panose="03010101010201010101" pitchFamily="66" charset="0"/>
              </a:rPr>
              <a:t>культуры 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           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Безопасность </a:t>
            </a:r>
            <a:r>
              <a:rPr lang="ru-RU" dirty="0">
                <a:latin typeface="Monotype Corsiva" panose="03010101010201010101" pitchFamily="66" charset="0"/>
              </a:rPr>
              <a:t>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«Город Кедровый</a:t>
            </a:r>
            <a:r>
              <a:rPr lang="ru-RU" dirty="0" smtClean="0">
                <a:latin typeface="Monotype Corsiva" panose="03010101010201010101" pitchFamily="66" charset="0"/>
              </a:rPr>
              <a:t>».</a:t>
            </a: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r>
              <a:rPr lang="ru-RU" dirty="0">
                <a:latin typeface="Monotype Corsiva" panose="03010101010201010101" pitchFamily="66" charset="0"/>
              </a:rPr>
              <a:t>В муниципальном образовании 2 учреждения культуры: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учреждение «Централизованная библиотечная система», </a:t>
            </a:r>
            <a:r>
              <a:rPr lang="ru-RU" dirty="0" smtClean="0">
                <a:latin typeface="Monotype Corsiva" panose="03010101010201010101" pitchFamily="66" charset="0"/>
              </a:rPr>
              <a:t>в </a:t>
            </a:r>
            <a:r>
              <a:rPr lang="ru-RU" dirty="0">
                <a:latin typeface="Monotype Corsiva" panose="03010101010201010101" pitchFamily="66" charset="0"/>
              </a:rPr>
              <a:t>том числе: </a:t>
            </a:r>
            <a:r>
              <a:rPr lang="ru-RU" dirty="0" smtClean="0">
                <a:latin typeface="Monotype Corsiva" panose="03010101010201010101" pitchFamily="66" charset="0"/>
              </a:rPr>
              <a:t>Библиотека-филиал с. Пудино и Центральная </a:t>
            </a:r>
            <a:r>
              <a:rPr lang="ru-RU" dirty="0">
                <a:latin typeface="Monotype Corsiva" panose="03010101010201010101" pitchFamily="66" charset="0"/>
              </a:rPr>
              <a:t>библиотека г. Кедрового</a:t>
            </a:r>
            <a:r>
              <a:rPr lang="ru-RU" dirty="0" smtClean="0">
                <a:latin typeface="Monotype Corsiva" panose="03010101010201010101" pitchFamily="66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учреждение «Культура</a:t>
            </a:r>
            <a:r>
              <a:rPr lang="ru-RU" dirty="0" smtClean="0">
                <a:latin typeface="Monotype Corsiva" panose="03010101010201010101" pitchFamily="66" charset="0"/>
              </a:rPr>
              <a:t>», </a:t>
            </a:r>
            <a:r>
              <a:rPr lang="ru-RU" dirty="0">
                <a:latin typeface="Monotype Corsiva" panose="03010101010201010101" pitchFamily="66" charset="0"/>
              </a:rPr>
              <a:t>в том числе</a:t>
            </a:r>
            <a:r>
              <a:rPr lang="ru-RU" dirty="0" smtClean="0">
                <a:latin typeface="Monotype Corsiva" panose="03010101010201010101" pitchFamily="66" charset="0"/>
              </a:rPr>
              <a:t>: Дом </a:t>
            </a:r>
            <a:r>
              <a:rPr lang="ru-RU" dirty="0">
                <a:latin typeface="Monotype Corsiva" panose="03010101010201010101" pitchFamily="66" charset="0"/>
              </a:rPr>
              <a:t>культуры </a:t>
            </a:r>
            <a:r>
              <a:rPr lang="ru-RU" dirty="0" smtClean="0">
                <a:latin typeface="Monotype Corsiva" panose="03010101010201010101" pitchFamily="66" charset="0"/>
              </a:rPr>
              <a:t>с. Пудино, Дом </a:t>
            </a:r>
            <a:r>
              <a:rPr lang="ru-RU" dirty="0">
                <a:latin typeface="Monotype Corsiva" panose="03010101010201010101" pitchFamily="66" charset="0"/>
              </a:rPr>
              <a:t>культуры г. </a:t>
            </a:r>
            <a:r>
              <a:rPr lang="ru-RU" dirty="0" smtClean="0">
                <a:latin typeface="Monotype Corsiva" panose="03010101010201010101" pitchFamily="66" charset="0"/>
              </a:rPr>
              <a:t>Кедрового, аппарат управления.</a:t>
            </a:r>
            <a:endParaRPr lang="ru-RU" dirty="0">
              <a:latin typeface="Monotype Corsiva" panose="03010101010201010101" pitchFamily="66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905950001"/>
              </p:ext>
            </p:extLst>
          </p:nvPr>
        </p:nvGraphicFramePr>
        <p:xfrm>
          <a:off x="504252" y="1690253"/>
          <a:ext cx="4849091" cy="3290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45412" y="1800308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Планируемые расходы</a:t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тыс. руб.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9811186">
            <a:off x="4410548" y="2181095"/>
            <a:ext cx="1432069" cy="36945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59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042" y="887193"/>
            <a:ext cx="8628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Бюджет</a:t>
            </a:r>
            <a:r>
              <a:rPr lang="ru-RU" sz="2000" dirty="0" smtClean="0">
                <a:latin typeface="Monotype Corsiva" panose="03010101010201010101" pitchFamily="66" charset="0"/>
              </a:rPr>
              <a:t> – это смета доходов и расходов на определённый срок  (в данном случае представлен проект бюджета на очередной финансовый 2019 год и плановый период 2020-2021 годы). </a:t>
            </a:r>
          </a:p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Доходы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</a:rPr>
              <a:t>– это безвозмездные и безвозвратные поступления денежных средств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Расходы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</a:rPr>
              <a:t>– это денежные средства, направленные на финансовое обеспечение задач и функций местного самоуправления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9822" y="137580"/>
            <a:ext cx="4357283" cy="769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Основные понятия:</a:t>
            </a:r>
            <a:endParaRPr lang="ru-RU" sz="4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8900" y="2749501"/>
            <a:ext cx="6286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Дефицит</a:t>
            </a:r>
            <a:r>
              <a:rPr lang="ru-RU" sz="2000" dirty="0" smtClean="0">
                <a:latin typeface="Monotype Corsiva" panose="03010101010201010101" pitchFamily="66" charset="0"/>
              </a:rPr>
              <a:t> – превышение расходов бюджета над его доходами. При возникновении дефицита существует необходимость его покрытия за счет внутренних, либо внешних источников финансирования (привлечение кредитов, использование имеющихся накоплений, остатков).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598" y="4411234"/>
            <a:ext cx="6062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Профицит</a:t>
            </a:r>
            <a:r>
              <a:rPr lang="ru-RU" sz="2000" dirty="0" smtClean="0">
                <a:latin typeface="Monotype Corsiva" panose="03010101010201010101" pitchFamily="66" charset="0"/>
              </a:rPr>
              <a:t> – превышение доходов бюджета над расходами. При возникновении профицита существует необходимость его использования (погашение кредитов, накопление резервов, остатков). 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8" y="2826185"/>
            <a:ext cx="2408412" cy="16042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04" y="4057988"/>
            <a:ext cx="2530832" cy="17586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853" y="5711538"/>
            <a:ext cx="8688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Сбалансированность бюджета </a:t>
            </a:r>
            <a:r>
              <a:rPr lang="ru-RU" sz="2000" dirty="0" smtClean="0">
                <a:latin typeface="Monotype Corsiva" panose="03010101010201010101" pitchFamily="66" charset="0"/>
              </a:rPr>
              <a:t>– один из основополагающих принципов формирования и исполнения бюджета, состоящий в количественном соответствии (равновесии) бюджетных расходов источникам их финансирования (Доходы = Расходы).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672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upolnomochenny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863" y="4194663"/>
            <a:ext cx="3598862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Социальная политика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406" y="686010"/>
            <a:ext cx="879031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Финансирование </a:t>
            </a:r>
            <a:r>
              <a:rPr lang="ru-RU" dirty="0">
                <a:latin typeface="Monotype Corsiva" panose="03010101010201010101" pitchFamily="66" charset="0"/>
              </a:rPr>
              <a:t>осуществляется в рамках </a:t>
            </a:r>
            <a:r>
              <a:rPr lang="ru-RU" dirty="0" smtClean="0">
                <a:latin typeface="Monotype Corsiva" panose="03010101010201010101" pitchFamily="66" charset="0"/>
              </a:rPr>
              <a:t>двух </a:t>
            </a:r>
            <a:r>
              <a:rPr lang="ru-RU" dirty="0">
                <a:latin typeface="Monotype Corsiva" panose="03010101010201010101" pitchFamily="66" charset="0"/>
              </a:rPr>
              <a:t>муниципальных программ</a:t>
            </a:r>
            <a:r>
              <a:rPr lang="ru-RU" dirty="0" smtClean="0">
                <a:latin typeface="Monotype Corsiva" panose="03010101010201010101" pitchFamily="66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«Город Кедровый</a:t>
            </a:r>
            <a:r>
              <a:rPr lang="ru-RU" dirty="0" smtClean="0">
                <a:latin typeface="Monotype Corsiva" panose="03010101010201010101" pitchFamily="66" charset="0"/>
              </a:rPr>
              <a:t>»;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управление в муниципальном образовании «Город Кедровый».</a:t>
            </a:r>
          </a:p>
          <a:p>
            <a:pPr algn="ctr"/>
            <a:r>
              <a:rPr lang="ru-RU" sz="2400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расходов (2019 г):</a:t>
            </a:r>
          </a:p>
          <a:p>
            <a:pPr algn="ctr"/>
            <a:r>
              <a:rPr lang="ru-RU" sz="2400" u="sng" dirty="0" smtClean="0">
                <a:latin typeface="Monotype Corsiva" panose="03010101010201010101" pitchFamily="66" charset="0"/>
              </a:rPr>
              <a:t>по подразделам</a:t>
            </a:r>
          </a:p>
          <a:p>
            <a:pPr algn="ctr"/>
            <a:endParaRPr lang="ru-RU" sz="2400" u="sng" dirty="0">
              <a:latin typeface="Monotype Corsiva" panose="03010101010201010101" pitchFamily="66" charset="0"/>
            </a:endParaRPr>
          </a:p>
          <a:p>
            <a:pPr algn="ctr"/>
            <a:endParaRPr lang="ru-RU" sz="2400" u="sng" dirty="0" smtClean="0">
              <a:latin typeface="Monotype Corsiva" panose="03010101010201010101" pitchFamily="66" charset="0"/>
            </a:endParaRPr>
          </a:p>
          <a:p>
            <a:pPr algn="ctr"/>
            <a:endParaRPr lang="ru-RU" sz="2400" u="sng" dirty="0">
              <a:latin typeface="Monotype Corsiva" panose="03010101010201010101" pitchFamily="66" charset="0"/>
            </a:endParaRPr>
          </a:p>
          <a:p>
            <a:pPr algn="ctr"/>
            <a:endParaRPr lang="ru-RU" sz="2400" u="sng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400" u="sng" dirty="0" smtClean="0">
                <a:latin typeface="Monotype Corsiva" panose="03010101010201010101" pitchFamily="66" charset="0"/>
              </a:rPr>
              <a:t>По источникам финансирования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873609659"/>
              </p:ext>
            </p:extLst>
          </p:nvPr>
        </p:nvGraphicFramePr>
        <p:xfrm>
          <a:off x="395536" y="2060848"/>
          <a:ext cx="8496944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1187624" y="3356992"/>
            <a:ext cx="556640" cy="978408"/>
          </a:xfrm>
          <a:prstGeom prst="down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7568281" y="3356992"/>
            <a:ext cx="556640" cy="97840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719991354"/>
              </p:ext>
            </p:extLst>
          </p:nvPr>
        </p:nvGraphicFramePr>
        <p:xfrm>
          <a:off x="-73412" y="3822534"/>
          <a:ext cx="4258235" cy="2798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716302198"/>
              </p:ext>
            </p:extLst>
          </p:nvPr>
        </p:nvGraphicFramePr>
        <p:xfrm>
          <a:off x="4885765" y="3779362"/>
          <a:ext cx="4258235" cy="2798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421303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Социальная политика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" name="Picture 3" descr="hello_html_m79fbac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5" y="854263"/>
            <a:ext cx="2944757" cy="196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%D0%A1%D0%BB%D0%B0%D0%B9%D0%B41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092" y="3924427"/>
            <a:ext cx="2840630" cy="230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405" y="854262"/>
            <a:ext cx="879031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			            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Социальное обеспечение населения -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450,00 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тыс.руб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                                                          По  </a:t>
            </a:r>
            <a:r>
              <a:rPr lang="ru-RU" dirty="0">
                <a:latin typeface="Monotype Corsiva" panose="03010101010201010101" pitchFamily="66" charset="0"/>
              </a:rPr>
              <a:t>данному  подразделу  предусмотрены  средства </a:t>
            </a:r>
            <a:r>
              <a:rPr lang="ru-RU" dirty="0" smtClean="0">
                <a:latin typeface="Monotype Corsiva" panose="03010101010201010101" pitchFamily="66" charset="0"/>
              </a:rPr>
              <a:t>областного  и 			   местного  </a:t>
            </a:r>
            <a:r>
              <a:rPr lang="ru-RU" dirty="0">
                <a:latin typeface="Monotype Corsiva" panose="03010101010201010101" pitchFamily="66" charset="0"/>
              </a:rPr>
              <a:t>бюджетов ( в равных долях) на </a:t>
            </a:r>
            <a:r>
              <a:rPr lang="ru-RU" dirty="0" smtClean="0">
                <a:latin typeface="Monotype Corsiva" panose="03010101010201010101" pitchFamily="66" charset="0"/>
              </a:rPr>
              <a:t>оказание  </a:t>
            </a:r>
            <a:r>
              <a:rPr lang="ru-RU" dirty="0">
                <a:latin typeface="Monotype Corsiva" panose="03010101010201010101" pitchFamily="66" charset="0"/>
              </a:rPr>
              <a:t>помощи   в  </a:t>
            </a:r>
            <a:r>
              <a:rPr lang="ru-RU" dirty="0" smtClean="0">
                <a:latin typeface="Monotype Corsiva" panose="03010101010201010101" pitchFamily="66" charset="0"/>
              </a:rPr>
              <a:t>			   ремонте  </a:t>
            </a:r>
            <a:r>
              <a:rPr lang="ru-RU" dirty="0">
                <a:latin typeface="Monotype Corsiva" panose="03010101010201010101" pitchFamily="66" charset="0"/>
              </a:rPr>
              <a:t>и   (или)   </a:t>
            </a:r>
            <a:r>
              <a:rPr lang="ru-RU" dirty="0" smtClean="0">
                <a:latin typeface="Monotype Corsiva" panose="03010101010201010101" pitchFamily="66" charset="0"/>
              </a:rPr>
              <a:t>переустройстве жилых   </a:t>
            </a:r>
            <a:r>
              <a:rPr lang="ru-RU" dirty="0">
                <a:latin typeface="Monotype Corsiva" panose="03010101010201010101" pitchFamily="66" charset="0"/>
              </a:rPr>
              <a:t>помещений   граждан,   </a:t>
            </a:r>
            <a:r>
              <a:rPr lang="ru-RU" dirty="0" smtClean="0">
                <a:latin typeface="Monotype Corsiva" panose="03010101010201010101" pitchFamily="66" charset="0"/>
              </a:rPr>
              <a:t>			   из   </a:t>
            </a:r>
            <a:r>
              <a:rPr lang="ru-RU" dirty="0">
                <a:latin typeface="Monotype Corsiva" panose="03010101010201010101" pitchFamily="66" charset="0"/>
              </a:rPr>
              <a:t>числа:  участников   и </a:t>
            </a:r>
            <a:r>
              <a:rPr lang="ru-RU" dirty="0" smtClean="0">
                <a:latin typeface="Monotype Corsiva" panose="03010101010201010101" pitchFamily="66" charset="0"/>
              </a:rPr>
              <a:t>инвалидов  </a:t>
            </a:r>
            <a:r>
              <a:rPr lang="ru-RU" dirty="0">
                <a:latin typeface="Monotype Corsiva" panose="03010101010201010101" pitchFamily="66" charset="0"/>
              </a:rPr>
              <a:t>Великой   Отечественной   </a:t>
            </a:r>
            <a:r>
              <a:rPr lang="ru-RU" dirty="0" smtClean="0">
                <a:latin typeface="Monotype Corsiva" panose="03010101010201010101" pitchFamily="66" charset="0"/>
              </a:rPr>
              <a:t>			   войны  </a:t>
            </a:r>
            <a:r>
              <a:rPr lang="ru-RU" dirty="0">
                <a:latin typeface="Monotype Corsiva" panose="03010101010201010101" pitchFamily="66" charset="0"/>
              </a:rPr>
              <a:t>1941 -  1945 </a:t>
            </a:r>
            <a:r>
              <a:rPr lang="ru-RU" dirty="0" smtClean="0">
                <a:latin typeface="Monotype Corsiva" panose="03010101010201010101" pitchFamily="66" charset="0"/>
              </a:rPr>
              <a:t>годов</a:t>
            </a:r>
            <a:r>
              <a:rPr lang="ru-RU" dirty="0">
                <a:latin typeface="Monotype Corsiva" panose="03010101010201010101" pitchFamily="66" charset="0"/>
              </a:rPr>
              <a:t>, тружеников тыла военных лет, лиц, </a:t>
            </a:r>
            <a:r>
              <a:rPr lang="ru-RU" dirty="0" smtClean="0">
                <a:latin typeface="Monotype Corsiva" panose="03010101010201010101" pitchFamily="66" charset="0"/>
              </a:rPr>
              <a:t>			   награжденных </a:t>
            </a:r>
            <a:r>
              <a:rPr lang="ru-RU" dirty="0">
                <a:latin typeface="Monotype Corsiva" panose="03010101010201010101" pitchFamily="66" charset="0"/>
              </a:rPr>
              <a:t>знаком "Жителю блокадного Ленинграда«, бывших несовершеннолетних узников концлагерей, вдов погибших (умерших) участников Великой Отечественной войны 1941 - 1945 годов, не вступивших в повторный брак</a:t>
            </a:r>
            <a:r>
              <a:rPr lang="ru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405" y="3628595"/>
            <a:ext cx="587678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Охрана семьи и детства –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3 568,00 тыс.руб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в </a:t>
            </a:r>
            <a:r>
              <a:rPr lang="ru-RU" dirty="0">
                <a:latin typeface="Monotype Corsiva" panose="03010101010201010101" pitchFamily="66" charset="0"/>
              </a:rPr>
              <a:t>том числе: 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594,20 </a:t>
            </a:r>
            <a:r>
              <a:rPr lang="ru-RU" dirty="0">
                <a:latin typeface="Monotype Corsiva" panose="03010101010201010101" pitchFamily="66" charset="0"/>
              </a:rPr>
              <a:t>тыс.руб. - предоставление жилых  помещений   </a:t>
            </a:r>
            <a:r>
              <a:rPr lang="ru-RU" dirty="0" smtClean="0">
                <a:latin typeface="Monotype Corsiva" panose="03010101010201010101" pitchFamily="66" charset="0"/>
              </a:rPr>
              <a:t>детям-сиротам  </a:t>
            </a:r>
            <a:r>
              <a:rPr lang="ru-RU" dirty="0">
                <a:latin typeface="Monotype Corsiva" panose="03010101010201010101" pitchFamily="66" charset="0"/>
              </a:rPr>
              <a:t>и  детям, оставшимся  без  попечения родителей, </a:t>
            </a:r>
            <a:r>
              <a:rPr lang="ru-RU" dirty="0" smtClean="0">
                <a:latin typeface="Monotype Corsiva" panose="03010101010201010101" pitchFamily="66" charset="0"/>
              </a:rPr>
              <a:t>лицам </a:t>
            </a:r>
            <a:r>
              <a:rPr lang="ru-RU" dirty="0">
                <a:latin typeface="Monotype Corsiva" panose="03010101010201010101" pitchFamily="66" charset="0"/>
              </a:rPr>
              <a:t>из их числа по договорам найма  специализированных </a:t>
            </a:r>
            <a:r>
              <a:rPr lang="ru-RU" dirty="0" smtClean="0">
                <a:latin typeface="Monotype Corsiva" panose="03010101010201010101" pitchFamily="66" charset="0"/>
              </a:rPr>
              <a:t>жилых </a:t>
            </a:r>
            <a:r>
              <a:rPr lang="ru-RU" dirty="0">
                <a:latin typeface="Monotype Corsiva" panose="03010101010201010101" pitchFamily="66" charset="0"/>
              </a:rPr>
              <a:t>помещений;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2 </a:t>
            </a:r>
            <a:r>
              <a:rPr lang="ru-RU" dirty="0" smtClean="0">
                <a:latin typeface="Monotype Corsiva" panose="03010101010201010101" pitchFamily="66" charset="0"/>
              </a:rPr>
              <a:t>973,80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тыс.руб. - содержание приёмных семей, включающее в </a:t>
            </a:r>
            <a:r>
              <a:rPr lang="ru-RU" dirty="0" smtClean="0">
                <a:latin typeface="Monotype Corsiva" panose="03010101010201010101" pitchFamily="66" charset="0"/>
              </a:rPr>
              <a:t>себя </a:t>
            </a:r>
            <a:r>
              <a:rPr lang="ru-RU" dirty="0">
                <a:latin typeface="Monotype Corsiva" panose="03010101010201010101" pitchFamily="66" charset="0"/>
              </a:rPr>
              <a:t>денежные средства приёмным семьям на содержание детей и </a:t>
            </a:r>
            <a:r>
              <a:rPr lang="ru-RU" dirty="0" smtClean="0">
                <a:latin typeface="Monotype Corsiva" panose="03010101010201010101" pitchFamily="66" charset="0"/>
              </a:rPr>
              <a:t>ежемесячную </a:t>
            </a:r>
            <a:r>
              <a:rPr lang="ru-RU" dirty="0">
                <a:latin typeface="Monotype Corsiva" panose="03010101010201010101" pitchFamily="66" charset="0"/>
              </a:rPr>
              <a:t>выплату вознаграждения, причитающегося приёмным </a:t>
            </a:r>
            <a:r>
              <a:rPr lang="ru-RU" dirty="0" smtClean="0">
                <a:latin typeface="Monotype Corsiva" panose="03010101010201010101" pitchFamily="66" charset="0"/>
              </a:rPr>
              <a:t>родителям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12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Физическая культура и спорт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4" y="686010"/>
            <a:ext cx="87903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Финансирование 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осуществляется в рамках 2 муниципальных программ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Monotype Corsiva" panose="03010101010201010101" pitchFamily="66" charset="0"/>
              </a:rPr>
              <a:t>Развитие </a:t>
            </a:r>
            <a:r>
              <a:rPr lang="ru-RU" sz="2000" dirty="0">
                <a:latin typeface="Monotype Corsiva" panose="03010101010201010101" pitchFamily="66" charset="0"/>
              </a:rPr>
              <a:t>физической культуры, спорта и формирования здорового образа жизни населения на территории муниципального образования </a:t>
            </a:r>
            <a:r>
              <a:rPr lang="ru-RU" sz="2000" dirty="0" smtClean="0">
                <a:latin typeface="Monotype Corsiva" panose="03010101010201010101" pitchFamily="66" charset="0"/>
              </a:rPr>
              <a:t>«Город Кедровый»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Monotype Corsiva" panose="03010101010201010101" pitchFamily="66" charset="0"/>
              </a:rPr>
              <a:t>Безопасность </a:t>
            </a:r>
            <a:r>
              <a:rPr lang="ru-RU" sz="2000" dirty="0">
                <a:latin typeface="Monotype Corsiva" panose="03010101010201010101" pitchFamily="66" charset="0"/>
              </a:rPr>
              <a:t>муниципального образования </a:t>
            </a:r>
            <a:r>
              <a:rPr lang="ru-RU" sz="2000" dirty="0" smtClean="0">
                <a:latin typeface="Monotype Corsiva" panose="03010101010201010101" pitchFamily="66" charset="0"/>
              </a:rPr>
              <a:t>«Город Кедровый» </a:t>
            </a:r>
          </a:p>
          <a:p>
            <a:pPr algn="just"/>
            <a:r>
              <a:rPr lang="ru-RU" sz="2000" dirty="0">
                <a:latin typeface="Monotype Corsiva" panose="03010101010201010101" pitchFamily="66" charset="0"/>
              </a:rPr>
              <a:t>Полномочия по обеспечению развития физкультуры и спорта в муниципальном образовании «Город Кедровый» исполняет МУ «Культура</a:t>
            </a:r>
            <a:r>
              <a:rPr lang="ru-RU" sz="2000" dirty="0" smtClean="0">
                <a:latin typeface="Monotype Corsiva" panose="03010101010201010101" pitchFamily="66" charset="0"/>
              </a:rPr>
              <a:t>». В структуре имеется спортивный центр (тренажерный зал , лыжная база).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885296481"/>
              </p:ext>
            </p:extLst>
          </p:nvPr>
        </p:nvGraphicFramePr>
        <p:xfrm>
          <a:off x="198403" y="2932779"/>
          <a:ext cx="5063879" cy="3539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16" y="3118836"/>
            <a:ext cx="3869805" cy="316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1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Физическая культура и спорт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4" y="686010"/>
            <a:ext cx="67313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Физическая культура –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1 386,47 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тыс.руб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По данному подразделу предусмотрены средства на обеспечение условий для развития физической культуры и массового спорта (областной бюджет), в том числе</a:t>
            </a:r>
            <a:r>
              <a:rPr lang="ru-RU" dirty="0" smtClean="0">
                <a:latin typeface="Monotype Corsiva" panose="03010101010201010101" pitchFamily="66" charset="0"/>
              </a:rPr>
              <a:t>: </a:t>
            </a:r>
            <a:r>
              <a:rPr lang="ru-RU" dirty="0">
                <a:latin typeface="Monotype Corsiva" panose="03010101010201010101" pitchFamily="66" charset="0"/>
              </a:rPr>
              <a:t>оплата  труда инструкторов (2 шт</a:t>
            </a:r>
            <a:r>
              <a:rPr lang="ru-RU" dirty="0" smtClean="0">
                <a:latin typeface="Monotype Corsiva" panose="03010101010201010101" pitchFamily="66" charset="0"/>
              </a:rPr>
              <a:t>. ед</a:t>
            </a:r>
            <a:r>
              <a:rPr lang="ru-RU" dirty="0">
                <a:latin typeface="Monotype Corsiva" panose="03010101010201010101" pitchFamily="66" charset="0"/>
              </a:rPr>
              <a:t>.) по физической  культуре и спорту</a:t>
            </a:r>
            <a:r>
              <a:rPr lang="ru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403" y="1942244"/>
            <a:ext cx="894559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Спорт высших достижений –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105,02 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тыс.руб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	</a:t>
            </a:r>
            <a:r>
              <a:rPr lang="ru-RU" dirty="0">
                <a:latin typeface="Monotype Corsiva" panose="03010101010201010101" pitchFamily="66" charset="0"/>
              </a:rPr>
              <a:t>	</a:t>
            </a:r>
            <a:r>
              <a:rPr lang="ru-RU" dirty="0" smtClean="0">
                <a:latin typeface="Monotype Corsiva" panose="03010101010201010101" pitchFamily="66" charset="0"/>
              </a:rPr>
              <a:t>Обеспечение </a:t>
            </a:r>
            <a:r>
              <a:rPr lang="ru-RU" dirty="0">
                <a:latin typeface="Monotype Corsiva" panose="03010101010201010101" pitchFamily="66" charset="0"/>
              </a:rPr>
              <a:t>участия спортивных сборных команд муниципальных </a:t>
            </a:r>
            <a:r>
              <a:rPr lang="ru-RU" dirty="0" smtClean="0">
                <a:latin typeface="Monotype Corsiva" panose="03010101010201010101" pitchFamily="66" charset="0"/>
              </a:rPr>
              <a:t>районов </a:t>
            </a:r>
            <a:r>
              <a:rPr lang="ru-RU" dirty="0">
                <a:latin typeface="Monotype Corsiva" panose="03010101010201010101" pitchFamily="66" charset="0"/>
              </a:rPr>
              <a:t>и </a:t>
            </a:r>
            <a:r>
              <a:rPr lang="ru-RU" dirty="0" smtClean="0">
                <a:latin typeface="Monotype Corsiva" panose="03010101010201010101" pitchFamily="66" charset="0"/>
              </a:rPr>
              <a:t>		городских </a:t>
            </a:r>
            <a:r>
              <a:rPr lang="ru-RU" dirty="0">
                <a:latin typeface="Monotype Corsiva" panose="03010101010201010101" pitchFamily="66" charset="0"/>
              </a:rPr>
              <a:t>округов Томской области в официальных </a:t>
            </a:r>
            <a:r>
              <a:rPr lang="ru-RU" dirty="0" smtClean="0">
                <a:latin typeface="Monotype Corsiva" panose="03010101010201010101" pitchFamily="66" charset="0"/>
              </a:rPr>
              <a:t>	</a:t>
            </a:r>
            <a:r>
              <a:rPr lang="ru-RU" dirty="0">
                <a:latin typeface="Monotype Corsiva" panose="03010101010201010101" pitchFamily="66" charset="0"/>
              </a:rPr>
              <a:t>региональных спортивных,</a:t>
            </a:r>
            <a:r>
              <a:rPr lang="ru-RU" dirty="0" smtClean="0">
                <a:latin typeface="Monotype Corsiva" panose="03010101010201010101" pitchFamily="66" charset="0"/>
              </a:rPr>
              <a:t>			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latin typeface="Monotype Corsiva" panose="03010101010201010101" pitchFamily="66" charset="0"/>
              </a:rPr>
              <a:t>          физкультурных </a:t>
            </a:r>
            <a:r>
              <a:rPr lang="ru-RU" dirty="0">
                <a:latin typeface="Monotype Corsiva" panose="03010101010201010101" pitchFamily="66" charset="0"/>
              </a:rPr>
              <a:t>мероприятиях, проводимых </a:t>
            </a:r>
            <a:r>
              <a:rPr lang="ru-RU" dirty="0" smtClean="0">
                <a:latin typeface="Monotype Corsiva" panose="03010101010201010101" pitchFamily="66" charset="0"/>
              </a:rPr>
              <a:t>	на </a:t>
            </a:r>
            <a:r>
              <a:rPr lang="ru-RU" dirty="0">
                <a:latin typeface="Monotype Corsiva" panose="03010101010201010101" pitchFamily="66" charset="0"/>
              </a:rPr>
              <a:t>территории </a:t>
            </a:r>
            <a:r>
              <a:rPr lang="ru-RU" dirty="0" smtClean="0">
                <a:latin typeface="Monotype Corsiva" panose="03010101010201010101" pitchFamily="66" charset="0"/>
              </a:rPr>
              <a:t>			           Томской </a:t>
            </a:r>
            <a:r>
              <a:rPr lang="ru-RU" dirty="0">
                <a:latin typeface="Monotype Corsiva" panose="03010101010201010101" pitchFamily="66" charset="0"/>
              </a:rPr>
              <a:t>области, за исключением спортивных сборных </a:t>
            </a:r>
            <a:r>
              <a:rPr lang="ru-RU" dirty="0" smtClean="0">
                <a:latin typeface="Monotype Corsiva" panose="03010101010201010101" pitchFamily="66" charset="0"/>
              </a:rPr>
              <a:t>			команд </a:t>
            </a:r>
            <a:r>
              <a:rPr lang="ru-RU" dirty="0">
                <a:latin typeface="Monotype Corsiva" panose="03010101010201010101" pitchFamily="66" charset="0"/>
              </a:rPr>
              <a:t>муниципального образования «Город Томск», муниципального </a:t>
            </a:r>
            <a:r>
              <a:rPr lang="ru-RU" dirty="0" smtClean="0">
                <a:latin typeface="Monotype Corsiva" panose="03010101010201010101" pitchFamily="66" charset="0"/>
              </a:rPr>
              <a:t>образования </a:t>
            </a:r>
            <a:r>
              <a:rPr lang="ru-RU" dirty="0">
                <a:latin typeface="Monotype Corsiva" panose="03010101010201010101" pitchFamily="66" charset="0"/>
              </a:rPr>
              <a:t>«Городской округ - закрытое административно-территориальное образование Северск Томской области», муниципального образования «Томский район».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402" y="4362028"/>
            <a:ext cx="60756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Другие вопросы в области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физической культуры и спорта – 1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152,91 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тыс.руб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- </a:t>
            </a:r>
            <a:r>
              <a:rPr lang="ru-RU" dirty="0" smtClean="0">
                <a:latin typeface="Monotype Corsiva" panose="03010101010201010101" pitchFamily="66" charset="0"/>
              </a:rPr>
              <a:t>859,95 </a:t>
            </a:r>
            <a:r>
              <a:rPr lang="ru-RU" dirty="0" smtClean="0">
                <a:latin typeface="Monotype Corsiva" panose="03010101010201010101" pitchFamily="66" charset="0"/>
              </a:rPr>
              <a:t>тыс.руб</a:t>
            </a:r>
            <a:r>
              <a:rPr lang="ru-RU" dirty="0">
                <a:latin typeface="Monotype Corsiva" panose="03010101010201010101" pitchFamily="66" charset="0"/>
              </a:rPr>
              <a:t>. - обеспечение деятельности МУ «Культура» в области физической культуры и спорта </a:t>
            </a:r>
            <a:r>
              <a:rPr lang="ru-RU" dirty="0" smtClean="0">
                <a:latin typeface="Monotype Corsiva" panose="03010101010201010101" pitchFamily="66" charset="0"/>
              </a:rPr>
              <a:t>(2 штатных единицы);</a:t>
            </a:r>
            <a:endParaRPr lang="ru-RU" dirty="0"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</a:t>
            </a:r>
            <a:r>
              <a:rPr lang="ru-RU" dirty="0" smtClean="0">
                <a:latin typeface="Monotype Corsiva" panose="03010101010201010101" pitchFamily="66" charset="0"/>
              </a:rPr>
              <a:t>268,07 </a:t>
            </a:r>
            <a:r>
              <a:rPr lang="ru-RU" dirty="0">
                <a:latin typeface="Monotype Corsiva" panose="03010101010201010101" pitchFamily="66" charset="0"/>
              </a:rPr>
              <a:t>тыс.руб. </a:t>
            </a:r>
            <a:r>
              <a:rPr lang="ru-RU" dirty="0" smtClean="0">
                <a:latin typeface="Monotype Corsiva" panose="03010101010201010101" pitchFamily="66" charset="0"/>
              </a:rPr>
              <a:t>- </a:t>
            </a:r>
            <a:r>
              <a:rPr lang="ru-RU" dirty="0">
                <a:latin typeface="Monotype Corsiva" panose="03010101010201010101" pitchFamily="66" charset="0"/>
              </a:rPr>
              <a:t>содержание  объектов физической культуры и спорта для оказания услуг </a:t>
            </a:r>
            <a:r>
              <a:rPr lang="ru-RU" dirty="0" smtClean="0">
                <a:latin typeface="Monotype Corsiva" panose="03010101010201010101" pitchFamily="66" charset="0"/>
              </a:rPr>
              <a:t>населению;</a:t>
            </a:r>
            <a:endParaRPr lang="ru-RU" dirty="0"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</a:t>
            </a:r>
            <a:r>
              <a:rPr lang="ru-RU" dirty="0" smtClean="0">
                <a:latin typeface="Monotype Corsiva" panose="03010101010201010101" pitchFamily="66" charset="0"/>
              </a:rPr>
              <a:t>25,00 </a:t>
            </a:r>
            <a:r>
              <a:rPr lang="ru-RU" dirty="0">
                <a:latin typeface="Monotype Corsiva" panose="03010101010201010101" pitchFamily="66" charset="0"/>
              </a:rPr>
              <a:t>тыс.руб. </a:t>
            </a:r>
            <a:r>
              <a:rPr lang="ru-RU" dirty="0" smtClean="0">
                <a:latin typeface="Monotype Corsiva" panose="03010101010201010101" pitchFamily="66" charset="0"/>
              </a:rPr>
              <a:t>- </a:t>
            </a:r>
            <a:r>
              <a:rPr lang="ru-RU" dirty="0">
                <a:latin typeface="Monotype Corsiva" panose="03010101010201010101" pitchFamily="66" charset="0"/>
              </a:rPr>
              <a:t>мероприятия предусмотренные программой «Безопасность муниципального образования «Город Кедровый</a:t>
            </a:r>
            <a:r>
              <a:rPr lang="ru-RU" dirty="0" smtClean="0">
                <a:latin typeface="Monotype Corsiva" panose="03010101010201010101" pitchFamily="66" charset="0"/>
              </a:rPr>
              <a:t>».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40" y="-8071"/>
            <a:ext cx="1630160" cy="23041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10" y="4716618"/>
            <a:ext cx="2419290" cy="16606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7" y="2097055"/>
            <a:ext cx="3390094" cy="151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Средства массовой информации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404" y="762000"/>
            <a:ext cx="70450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Другие вопросы в области средств массовой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информации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Финансирование </a:t>
            </a:r>
            <a:r>
              <a:rPr lang="ru-RU" dirty="0">
                <a:latin typeface="Monotype Corsiva" panose="03010101010201010101" pitchFamily="66" charset="0"/>
              </a:rPr>
              <a:t>осуществляется в рамках 2 муниципальных программ: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</a:t>
            </a:r>
            <a:r>
              <a:rPr lang="ru-RU" dirty="0" smtClean="0">
                <a:latin typeface="Monotype Corsiva" panose="03010101010201010101" pitchFamily="66" charset="0"/>
              </a:rPr>
              <a:t> Муниципальное </a:t>
            </a:r>
            <a:r>
              <a:rPr lang="ru-RU" dirty="0">
                <a:latin typeface="Monotype Corsiva" panose="03010101010201010101" pitchFamily="66" charset="0"/>
              </a:rPr>
              <a:t>управление в муниципальном образовании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  <a:endParaRPr lang="ru-RU" dirty="0"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</a:t>
            </a:r>
            <a:r>
              <a:rPr lang="ru-RU" dirty="0" smtClean="0">
                <a:latin typeface="Monotype Corsiva" panose="03010101010201010101" pitchFamily="66" charset="0"/>
              </a:rPr>
              <a:t> Безопасность </a:t>
            </a:r>
            <a:r>
              <a:rPr lang="ru-RU" dirty="0">
                <a:latin typeface="Monotype Corsiva" panose="03010101010201010101" pitchFamily="66" charset="0"/>
              </a:rPr>
              <a:t>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  <a:endParaRPr lang="ru-RU" dirty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По </a:t>
            </a:r>
            <a:r>
              <a:rPr lang="ru-RU" dirty="0">
                <a:latin typeface="Monotype Corsiva" panose="03010101010201010101" pitchFamily="66" charset="0"/>
              </a:rPr>
              <a:t>данному подразделу предусмотрены средства на обеспечение </a:t>
            </a:r>
            <a:r>
              <a:rPr lang="ru-RU" dirty="0" smtClean="0">
                <a:latin typeface="Monotype Corsiva" panose="03010101010201010101" pitchFamily="66" charset="0"/>
              </a:rPr>
              <a:t>деятельности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Редакции </a:t>
            </a:r>
            <a:r>
              <a:rPr lang="ru-RU" dirty="0">
                <a:latin typeface="Monotype Corsiva" panose="03010101010201010101" pitchFamily="66" charset="0"/>
              </a:rPr>
              <a:t>газеты «В краю кедровом».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Полномочия </a:t>
            </a:r>
            <a:r>
              <a:rPr lang="ru-RU" dirty="0">
                <a:latin typeface="Monotype Corsiva" panose="03010101010201010101" pitchFamily="66" charset="0"/>
              </a:rPr>
              <a:t>по обеспечению деятельности Редакции газеты «В краю кедровом» в муниципальном образовании «Город Кедровый» исполняет МУ «Культура». </a:t>
            </a:r>
            <a:r>
              <a:rPr lang="ru-RU" dirty="0" smtClean="0">
                <a:latin typeface="Monotype Corsiva" panose="03010101010201010101" pitchFamily="66" charset="0"/>
              </a:rPr>
              <a:t>Штатным </a:t>
            </a:r>
            <a:r>
              <a:rPr lang="ru-RU" dirty="0">
                <a:latin typeface="Monotype Corsiva" panose="03010101010201010101" pitchFamily="66" charset="0"/>
              </a:rPr>
              <a:t>расписанием предусмотрена 1 штатная единица редактора </a:t>
            </a:r>
            <a:r>
              <a:rPr lang="ru-RU" dirty="0" smtClean="0">
                <a:latin typeface="Monotype Corsiva" panose="03010101010201010101" pitchFamily="66" charset="0"/>
              </a:rPr>
              <a:t>газеты. Сумма планируемых средств на обеспечение деятельности редакции газеты  «В краю Кедровом» на 2019 год составляет </a:t>
            </a:r>
            <a:r>
              <a:rPr lang="ru-RU" dirty="0" smtClean="0">
                <a:latin typeface="Monotype Corsiva" panose="03010101010201010101" pitchFamily="66" charset="0"/>
              </a:rPr>
              <a:t>822,08 </a:t>
            </a:r>
            <a:r>
              <a:rPr lang="ru-RU" dirty="0" smtClean="0">
                <a:latin typeface="Monotype Corsiva" panose="03010101010201010101" pitchFamily="66" charset="0"/>
              </a:rPr>
              <a:t>тыс. руб.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51" y="3950262"/>
            <a:ext cx="4256171" cy="28349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81" y="1021977"/>
            <a:ext cx="1768288" cy="26714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4" y="3928549"/>
            <a:ext cx="3822005" cy="2856625"/>
          </a:xfrm>
          <a:prstGeom prst="rect">
            <a:avLst/>
          </a:prstGeom>
        </p:spPr>
      </p:pic>
      <p:pic>
        <p:nvPicPr>
          <p:cNvPr id="10" name="Picture 3" descr="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54" y="3928548"/>
            <a:ext cx="3027193" cy="285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6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47" y="268941"/>
            <a:ext cx="868679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Настоящий выпуск подготовлен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отделом </a:t>
            </a:r>
            <a:r>
              <a:rPr lang="ru-RU" dirty="0">
                <a:latin typeface="Monotype Corsiva" panose="03010101010201010101" pitchFamily="66" charset="0"/>
              </a:rPr>
              <a:t>финансов и экономики администрации муниципального образования «Город Кедровый»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КОНТАКТНАЯ ИНФОРМАЦИЯ</a:t>
            </a:r>
          </a:p>
          <a:p>
            <a:pPr algn="ctr"/>
            <a:endParaRPr lang="ru-RU" dirty="0">
              <a:latin typeface="Monotype Corsiva" panose="03010101010201010101" pitchFamily="66" charset="0"/>
            </a:endParaRP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Отдел финансов и экономики администрации муниципального образования «Город Кедровый»: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Руководитель -  Барвенко Ольга Сергеевна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ИНН/КПП: 7023000514/702301001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Адрес: 636615,Томская область, г. Кедровый, дом 39/1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E-</a:t>
            </a:r>
            <a:r>
              <a:rPr lang="ru-RU" dirty="0" err="1" smtClean="0">
                <a:latin typeface="Monotype Corsiva" panose="03010101010201010101" pitchFamily="66" charset="0"/>
              </a:rPr>
              <a:t>mail</a:t>
            </a:r>
            <a:r>
              <a:rPr lang="ru-RU" dirty="0">
                <a:latin typeface="Monotype Corsiva" panose="03010101010201010101" pitchFamily="66" charset="0"/>
              </a:rPr>
              <a:t>: 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kedroviy@findep.org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Факс: 8 (38-250) 35-096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Телефоны</a:t>
            </a:r>
            <a:r>
              <a:rPr lang="ru-RU" dirty="0">
                <a:latin typeface="Monotype Corsiva" panose="03010101010201010101" pitchFamily="66" charset="0"/>
              </a:rPr>
              <a:t>: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руководителя - 8(38-250) 35-156;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специалистов отдела - 8(38-250) 35-516, 8(38-250) 35-733</a:t>
            </a:r>
          </a:p>
          <a:p>
            <a:pPr algn="ctr"/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ПОЛЕЗНЫЕ ССЫЛКИ</a:t>
            </a:r>
          </a:p>
          <a:p>
            <a:pPr algn="ctr"/>
            <a:endParaRPr lang="ru-RU" dirty="0">
              <a:latin typeface="Monotype Corsiva" panose="03010101010201010101" pitchFamily="66" charset="0"/>
            </a:endParaRP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Министерство финансов Российской Федерации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http://www.minfin.ru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Департамент финансов Томской области   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http://www.findep.org</a:t>
            </a:r>
            <a:r>
              <a:rPr lang="ru-RU" dirty="0">
                <a:latin typeface="Monotype Corsiva" panose="03010101010201010101" pitchFamily="66" charset="0"/>
              </a:rPr>
              <a:t> 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Проект «Ваши личные финансы»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http://vlfin.ru 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endParaRPr lang="ru-RU" dirty="0">
              <a:latin typeface="Monotype Corsiva" panose="03010101010201010101" pitchFamily="66" charset="0"/>
            </a:endParaRP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Спасибо за </a:t>
            </a:r>
            <a:r>
              <a:rPr lang="ru-RU" dirty="0" smtClean="0">
                <a:latin typeface="Monotype Corsiva" panose="03010101010201010101" pitchFamily="66" charset="0"/>
              </a:rPr>
              <a:t>внимание</a:t>
            </a:r>
            <a:r>
              <a:rPr lang="ru-RU" dirty="0">
                <a:latin typeface="Monotype Corsiva" panose="03010101010201010101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5003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17846" y="171216"/>
            <a:ext cx="3974165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Основные понятия: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396" y="907021"/>
            <a:ext cx="8830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Межбюджетные отношения </a:t>
            </a:r>
            <a:r>
              <a:rPr lang="ru-RU" dirty="0">
                <a:latin typeface="Monotype Corsiva" panose="03010101010201010101" pitchFamily="66" charset="0"/>
              </a:rPr>
              <a:t>- взаимодействие между органами государственной власти Российской Федерации, </a:t>
            </a:r>
            <a:r>
              <a:rPr lang="ru-RU" dirty="0" smtClean="0">
                <a:latin typeface="Monotype Corsiva" panose="03010101010201010101" pitchFamily="66" charset="0"/>
              </a:rPr>
              <a:t>органами государственной </a:t>
            </a:r>
            <a:r>
              <a:rPr lang="ru-RU" dirty="0">
                <a:latin typeface="Monotype Corsiva" panose="03010101010201010101" pitchFamily="66" charset="0"/>
              </a:rPr>
              <a:t>власти регионов РФ и органами местного самоуправления, заключенные в формировании и исполнении соответствующих бюджетов.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166" y="1795845"/>
            <a:ext cx="8709527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Бюджет Томской области</a:t>
            </a: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267418" y="2297081"/>
            <a:ext cx="1935193" cy="746004"/>
          </a:xfrm>
          <a:prstGeom prst="down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Субсидии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7035832" y="2305485"/>
            <a:ext cx="1886033" cy="737600"/>
          </a:xfrm>
          <a:prstGeom prst="down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Дотации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2523556" y="2294223"/>
            <a:ext cx="1935193" cy="748862"/>
          </a:xfrm>
          <a:prstGeom prst="down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Субвенции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4779694" y="2294001"/>
            <a:ext cx="1935193" cy="749084"/>
          </a:xfrm>
          <a:prstGeom prst="down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Иные межбюджетные трансферты</a:t>
            </a:r>
            <a:endParaRPr lang="ru-RU" sz="1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166" y="3152615"/>
            <a:ext cx="8709527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Бюджет Муниципального образования «Город Кедровый»</a:t>
            </a: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3660" y="3616424"/>
            <a:ext cx="1886033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Monotype Corsiva" panose="03010101010201010101" pitchFamily="66" charset="0"/>
              </a:rPr>
              <a:t>Бюджетные </a:t>
            </a:r>
            <a:r>
              <a:rPr lang="ru-RU" sz="1600" dirty="0">
                <a:latin typeface="Monotype Corsiva" panose="03010101010201010101" pitchFamily="66" charset="0"/>
              </a:rPr>
              <a:t>средства, предоставляемые бюджету города Кедрового на безвозмездной и безвозвратной основах для покрытия текущих расходов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7418" y="3609253"/>
            <a:ext cx="2027207" cy="28007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Monotype Corsiva" panose="03010101010201010101" pitchFamily="66" charset="0"/>
              </a:rPr>
              <a:t>Б</a:t>
            </a:r>
            <a:r>
              <a:rPr lang="ru-RU" sz="1600" dirty="0" smtClean="0">
                <a:latin typeface="Monotype Corsiva" panose="03010101010201010101" pitchFamily="66" charset="0"/>
              </a:rPr>
              <a:t>езвозмездная </a:t>
            </a:r>
            <a:r>
              <a:rPr lang="ru-RU" sz="1600" dirty="0">
                <a:latin typeface="Monotype Corsiva" panose="03010101010201010101" pitchFamily="66" charset="0"/>
              </a:rPr>
              <a:t>передача средств на определённые цели. Если выделенные деньги были израсходованы на что-то другое, то субсидия подлежит возврату. Субсидия может выделяться на условиях долевого финансирования.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5567" y="3608563"/>
            <a:ext cx="2122098" cy="28007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Monotype Corsiva" panose="03010101010201010101" pitchFamily="66" charset="0"/>
              </a:rPr>
              <a:t>Вид </a:t>
            </a:r>
            <a:r>
              <a:rPr lang="ru-RU" sz="1600" dirty="0">
                <a:latin typeface="Monotype Corsiva" panose="03010101010201010101" pitchFamily="66" charset="0"/>
              </a:rPr>
              <a:t>денежного пособия местным органам власти со стороны государства, которое выдается на определённый срок на конкретные цели. В случае нарушения условий предоставления субвенция подлежит возврату.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98607" y="3608563"/>
            <a:ext cx="2180161" cy="13234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Monotype Corsiva" panose="03010101010201010101" pitchFamily="66" charset="0"/>
              </a:rPr>
              <a:t>Предоставляются на решение вопросов местного значения, не требующих софинансирования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42075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5661"/>
            <a:ext cx="7886700" cy="62110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местного бюджета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1473" y="957532"/>
            <a:ext cx="3381054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Местный бюджет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632" y="1572738"/>
            <a:ext cx="1385316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Доходы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2052" y="1603863"/>
            <a:ext cx="1468672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Расходы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cxnSp>
        <p:nvCxnSpPr>
          <p:cNvPr id="15" name="Соединительная линия уступом 14"/>
          <p:cNvCxnSpPr>
            <a:endCxn id="6" idx="1"/>
          </p:cNvCxnSpPr>
          <p:nvPr/>
        </p:nvCxnSpPr>
        <p:spPr>
          <a:xfrm>
            <a:off x="6253432" y="1251352"/>
            <a:ext cx="658620" cy="64489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endCxn id="5" idx="3"/>
          </p:cNvCxnSpPr>
          <p:nvPr/>
        </p:nvCxnSpPr>
        <p:spPr>
          <a:xfrm rot="10800000" flipV="1">
            <a:off x="2231948" y="1251352"/>
            <a:ext cx="649526" cy="61377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Схема 19"/>
          <p:cNvGraphicFramePr/>
          <p:nvPr>
            <p:extLst/>
          </p:nvPr>
        </p:nvGraphicFramePr>
        <p:xfrm>
          <a:off x="314270" y="2356053"/>
          <a:ext cx="5517903" cy="4481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Схема 20"/>
          <p:cNvGraphicFramePr/>
          <p:nvPr>
            <p:extLst/>
          </p:nvPr>
        </p:nvGraphicFramePr>
        <p:xfrm>
          <a:off x="6262527" y="2356053"/>
          <a:ext cx="2881473" cy="383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 flipH="1" flipV="1">
            <a:off x="6047117" y="2063665"/>
            <a:ext cx="864936" cy="6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038490" y="2063665"/>
            <a:ext cx="8626" cy="34917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038489" y="5546784"/>
            <a:ext cx="242832" cy="8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047116" y="3623094"/>
            <a:ext cx="206316" cy="17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107953" y="6187221"/>
            <a:ext cx="2573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endCxn id="20" idx="1"/>
          </p:cNvCxnSpPr>
          <p:nvPr/>
        </p:nvCxnSpPr>
        <p:spPr>
          <a:xfrm>
            <a:off x="107953" y="4596837"/>
            <a:ext cx="2063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107953" y="3036498"/>
            <a:ext cx="206317" cy="17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ная линия уступом 41"/>
          <p:cNvCxnSpPr>
            <a:stCxn id="5" idx="1"/>
          </p:cNvCxnSpPr>
          <p:nvPr/>
        </p:nvCxnSpPr>
        <p:spPr>
          <a:xfrm rot="10800000" flipV="1">
            <a:off x="107954" y="1865125"/>
            <a:ext cx="738679" cy="432209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70" y="1459133"/>
            <a:ext cx="1038350" cy="1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64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77" y="209851"/>
            <a:ext cx="7886700" cy="86845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Основные параметры бюджета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564907"/>
              </p:ext>
            </p:extLst>
          </p:nvPr>
        </p:nvGraphicFramePr>
        <p:xfrm>
          <a:off x="100642" y="1388373"/>
          <a:ext cx="4945810" cy="4908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527"/>
                <a:gridCol w="1310919"/>
                <a:gridCol w="1282489"/>
                <a:gridCol w="1400875"/>
              </a:tblGrid>
              <a:tr h="724630">
                <a:tc>
                  <a:txBody>
                    <a:bodyPr/>
                    <a:lstStyle/>
                    <a:p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Доходы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Расходы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Дефицит (-)  </a:t>
                      </a:r>
                    </a:p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Профицит (+)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9775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2015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147 645,15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150</a:t>
                      </a:r>
                      <a:r>
                        <a:rPr lang="ru-RU" baseline="0" dirty="0" smtClean="0">
                          <a:latin typeface="Monotype Corsiva" panose="03010101010201010101" pitchFamily="66" charset="0"/>
                        </a:rPr>
                        <a:t> 038,79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- 2 393,64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9775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2016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149 571,35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146 519,83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3 051,53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9775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2017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167 394,37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163 477,11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3 917,26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9775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2018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182 167,52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185 726,73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3 559,21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9775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2019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143 315,87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143 315,87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0,00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9775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2020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115 345,18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115 345,18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0,00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9775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2021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116 856,62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116 856,62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0,00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320148688"/>
              </p:ext>
            </p:extLst>
          </p:nvPr>
        </p:nvGraphicFramePr>
        <p:xfrm>
          <a:off x="4684144" y="1388375"/>
          <a:ext cx="4928559" cy="4908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0136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96" y="106335"/>
            <a:ext cx="8902461" cy="68729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Основные направления налоговой политики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396" y="793630"/>
            <a:ext cx="890246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 smtClean="0">
                <a:latin typeface="Monotype Corsiva" panose="03010101010201010101" pitchFamily="66" charset="0"/>
              </a:rPr>
              <a:t>     Налоговая политика в муниципальном образовании «Город Кедровый» выстраивается с учетом реализации изменений федерального законодательства, областного законодательства, муниципальной правовой базы города Кедрового.</a:t>
            </a:r>
          </a:p>
          <a:p>
            <a:pPr algn="just"/>
            <a:r>
              <a:rPr lang="ru-RU" sz="1900" dirty="0" smtClean="0">
                <a:latin typeface="Monotype Corsiva" panose="03010101010201010101" pitchFamily="66" charset="0"/>
              </a:rPr>
              <a:t>     Основными </a:t>
            </a:r>
            <a:r>
              <a:rPr lang="ru-RU" sz="1900" dirty="0">
                <a:latin typeface="Monotype Corsiva" panose="03010101010201010101" pitchFamily="66" charset="0"/>
              </a:rPr>
              <a:t>направлениями налоговой политики </a:t>
            </a:r>
            <a:r>
              <a:rPr lang="ru-RU" sz="1900" dirty="0" smtClean="0">
                <a:latin typeface="Monotype Corsiva" panose="03010101010201010101" pitchFamily="66" charset="0"/>
              </a:rPr>
              <a:t>являются</a:t>
            </a:r>
            <a:r>
              <a:rPr lang="ru-RU" sz="1900" dirty="0">
                <a:latin typeface="Monotype Corsiva" panose="03010101010201010101" pitchFamily="66" charset="0"/>
              </a:rPr>
              <a:t>:</a:t>
            </a:r>
          </a:p>
          <a:p>
            <a:pPr algn="just"/>
            <a:r>
              <a:rPr lang="ru-RU" sz="1900" dirty="0">
                <a:solidFill>
                  <a:srgbClr val="C00000"/>
                </a:solidFill>
                <a:latin typeface="Monotype Corsiva" panose="03010101010201010101" pitchFamily="66" charset="0"/>
              </a:rPr>
              <a:t>1. Организация работы по увеличению поступлений налоговых доходов бюджета города </a:t>
            </a:r>
            <a:r>
              <a:rPr lang="ru-RU" sz="19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Кедрового:</a:t>
            </a:r>
            <a:endParaRPr lang="ru-RU" sz="19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900" dirty="0" smtClean="0">
                <a:latin typeface="Monotype Corsiva" panose="03010101010201010101" pitchFamily="66" charset="0"/>
              </a:rPr>
              <a:t>- </a:t>
            </a:r>
            <a:r>
              <a:rPr lang="ru-RU" sz="1900" dirty="0">
                <a:latin typeface="Monotype Corsiva" panose="03010101010201010101" pitchFamily="66" charset="0"/>
              </a:rPr>
              <a:t>реализация мер, направленных на вовлечение граждан в предпринимательскую деятельность;</a:t>
            </a:r>
          </a:p>
          <a:p>
            <a:pPr algn="just"/>
            <a:r>
              <a:rPr lang="ru-RU" sz="1900" dirty="0">
                <a:latin typeface="Monotype Corsiva" panose="03010101010201010101" pitchFamily="66" charset="0"/>
              </a:rPr>
              <a:t>- сокращение неформальной занятости; </a:t>
            </a:r>
          </a:p>
          <a:p>
            <a:pPr algn="just"/>
            <a:r>
              <a:rPr lang="ru-RU" sz="1900" dirty="0">
                <a:latin typeface="Monotype Corsiva" panose="03010101010201010101" pitchFamily="66" charset="0"/>
              </a:rPr>
              <a:t>- контроль за постановкой на налоговый учет всех действующих на территории городского округа юридических лиц, в соответствии с действующим </a:t>
            </a:r>
            <a:r>
              <a:rPr lang="ru-RU" sz="1900" dirty="0" smtClean="0">
                <a:latin typeface="Monotype Corsiva" panose="03010101010201010101" pitchFamily="66" charset="0"/>
              </a:rPr>
              <a:t>законодательством.</a:t>
            </a:r>
            <a:endParaRPr lang="ru-RU" sz="1900" dirty="0">
              <a:latin typeface="Monotype Corsiva" panose="03010101010201010101" pitchFamily="66" charset="0"/>
            </a:endParaRPr>
          </a:p>
          <a:p>
            <a:pPr algn="just"/>
            <a:r>
              <a:rPr lang="ru-RU" sz="1900" dirty="0">
                <a:solidFill>
                  <a:srgbClr val="C00000"/>
                </a:solidFill>
                <a:latin typeface="Monotype Corsiva" panose="03010101010201010101" pitchFamily="66" charset="0"/>
              </a:rPr>
              <a:t>2. Проведение взвешенной политики в области предоставления налоговых льгот по местным налогам в бюджет города Кедрового</a:t>
            </a:r>
            <a:r>
              <a:rPr lang="ru-RU" sz="19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 </a:t>
            </a:r>
            <a:r>
              <a:rPr lang="ru-RU" sz="1900" dirty="0" smtClean="0">
                <a:latin typeface="Monotype Corsiva" panose="03010101010201010101" pitchFamily="66" charset="0"/>
              </a:rPr>
              <a:t>С </a:t>
            </a:r>
            <a:r>
              <a:rPr lang="ru-RU" sz="1900" dirty="0">
                <a:latin typeface="Monotype Corsiva" panose="03010101010201010101" pitchFamily="66" charset="0"/>
              </a:rPr>
              <a:t>этой целью необходимо сохранить практику инвентаризации действующих налоговых льгот по местным налогам, предоставленных решениями Думы города Кедрового, и оценки их эффективности.</a:t>
            </a:r>
          </a:p>
          <a:p>
            <a:pPr algn="just"/>
            <a:r>
              <a:rPr lang="ru-RU" sz="1900" dirty="0">
                <a:solidFill>
                  <a:srgbClr val="C00000"/>
                </a:solidFill>
                <a:latin typeface="Monotype Corsiva" panose="03010101010201010101" pitchFamily="66" charset="0"/>
              </a:rPr>
              <a:t>3. Реализация мер, направленных на своевременное и полное поступления налоговых доходов в бюджет города </a:t>
            </a:r>
            <a:r>
              <a:rPr lang="ru-RU" sz="19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Кедрового:</a:t>
            </a:r>
            <a:endParaRPr lang="ru-RU" sz="19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900" dirty="0" smtClean="0">
                <a:latin typeface="Monotype Corsiva" panose="03010101010201010101" pitchFamily="66" charset="0"/>
              </a:rPr>
              <a:t>- мониторинг </a:t>
            </a:r>
            <a:r>
              <a:rPr lang="ru-RU" sz="1900" dirty="0">
                <a:latin typeface="Monotype Corsiva" panose="03010101010201010101" pitchFamily="66" charset="0"/>
              </a:rPr>
              <a:t>налоговых поступлений;</a:t>
            </a:r>
          </a:p>
          <a:p>
            <a:pPr algn="just"/>
            <a:r>
              <a:rPr lang="ru-RU" sz="1900" dirty="0">
                <a:latin typeface="Monotype Corsiva" panose="03010101010201010101" pitchFamily="66" charset="0"/>
              </a:rPr>
              <a:t>- </a:t>
            </a:r>
            <a:r>
              <a:rPr lang="ru-RU" sz="1900" dirty="0" smtClean="0">
                <a:latin typeface="Monotype Corsiva" panose="03010101010201010101" pitchFamily="66" charset="0"/>
              </a:rPr>
              <a:t>мониторинг </a:t>
            </a:r>
            <a:r>
              <a:rPr lang="ru-RU" sz="1900" dirty="0">
                <a:latin typeface="Monotype Corsiva" panose="03010101010201010101" pitchFamily="66" charset="0"/>
              </a:rPr>
              <a:t>налоговых поступлений от крупнейших налогоплательщиков;</a:t>
            </a:r>
          </a:p>
          <a:p>
            <a:pPr algn="just"/>
            <a:r>
              <a:rPr lang="ru-RU" sz="1900" dirty="0">
                <a:latin typeface="Monotype Corsiva" panose="03010101010201010101" pitchFamily="66" charset="0"/>
              </a:rPr>
              <a:t>- </a:t>
            </a:r>
            <a:r>
              <a:rPr lang="ru-RU" sz="1900" dirty="0" smtClean="0">
                <a:latin typeface="Monotype Corsiva" panose="03010101010201010101" pitchFamily="66" charset="0"/>
              </a:rPr>
              <a:t>мониторинг </a:t>
            </a:r>
            <a:r>
              <a:rPr lang="ru-RU" sz="1900" dirty="0">
                <a:latin typeface="Monotype Corsiva" panose="03010101010201010101" pitchFamily="66" charset="0"/>
              </a:rPr>
              <a:t>собираемости налогов в бюджет города Кедрового;</a:t>
            </a:r>
          </a:p>
          <a:p>
            <a:pPr algn="just"/>
            <a:r>
              <a:rPr lang="ru-RU" sz="1900" dirty="0">
                <a:latin typeface="Monotype Corsiva" panose="03010101010201010101" pitchFamily="66" charset="0"/>
              </a:rPr>
              <a:t>- </a:t>
            </a:r>
            <a:r>
              <a:rPr lang="ru-RU" sz="1900" dirty="0" smtClean="0">
                <a:latin typeface="Monotype Corsiva" panose="03010101010201010101" pitchFamily="66" charset="0"/>
              </a:rPr>
              <a:t>мониторинг </a:t>
            </a:r>
            <a:r>
              <a:rPr lang="ru-RU" sz="1900" dirty="0">
                <a:latin typeface="Monotype Corsiva" panose="03010101010201010101" pitchFamily="66" charset="0"/>
              </a:rPr>
              <a:t>результатов проводимой работы по невыясненным поступлениям.</a:t>
            </a:r>
          </a:p>
        </p:txBody>
      </p:sp>
    </p:spTree>
    <p:extLst>
      <p:ext uri="{BB962C8B-B14F-4D97-AF65-F5344CB8AC3E}">
        <p14:creationId xmlns:p14="http://schemas.microsoft.com/office/powerpoint/2010/main" val="187950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286" y="132212"/>
            <a:ext cx="8747185" cy="74768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доходов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93760651"/>
              </p:ext>
            </p:extLst>
          </p:nvPr>
        </p:nvGraphicFramePr>
        <p:xfrm>
          <a:off x="4698752" y="694185"/>
          <a:ext cx="4799162" cy="2933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3537980"/>
              </p:ext>
            </p:extLst>
          </p:nvPr>
        </p:nvGraphicFramePr>
        <p:xfrm>
          <a:off x="113076" y="879893"/>
          <a:ext cx="5157663" cy="2933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347049" y="1155940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119 099,7 т. р.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8413945"/>
              </p:ext>
            </p:extLst>
          </p:nvPr>
        </p:nvGraphicFramePr>
        <p:xfrm>
          <a:off x="-1" y="3459192"/>
          <a:ext cx="5270740" cy="3398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676032" y="3813353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8 978,71 т. р.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746403"/>
              </p:ext>
            </p:extLst>
          </p:nvPr>
        </p:nvGraphicFramePr>
        <p:xfrm>
          <a:off x="4535661" y="3452324"/>
          <a:ext cx="4732020" cy="3412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763110" y="3820286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15 237,46 т. р.</a:t>
            </a:r>
            <a:endParaRPr lang="ru-RU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219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66720"/>
            <a:ext cx="7886700" cy="95471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Динамика доходов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3" y="1239364"/>
            <a:ext cx="7382708" cy="4117640"/>
          </a:xfrm>
          <a:prstGeom prst="rect">
            <a:avLst/>
          </a:prstGeom>
        </p:spPr>
      </p:pic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1442229"/>
              </p:ext>
            </p:extLst>
          </p:nvPr>
        </p:nvGraphicFramePr>
        <p:xfrm>
          <a:off x="103347" y="1239364"/>
          <a:ext cx="8583283" cy="5144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5324476"/>
              </p:ext>
            </p:extLst>
          </p:nvPr>
        </p:nvGraphicFramePr>
        <p:xfrm>
          <a:off x="304464" y="644078"/>
          <a:ext cx="8535072" cy="5735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3611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Красный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2547</TotalTime>
  <Words>3094</Words>
  <Application>Microsoft Office PowerPoint</Application>
  <PresentationFormat>Экран (4:3)</PresentationFormat>
  <Paragraphs>525</Paragraphs>
  <Slides>35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Презентация PowerPoint</vt:lpstr>
      <vt:lpstr>Уважаемые жители муниципального образования «Город Кедровый»!</vt:lpstr>
      <vt:lpstr>Презентация PowerPoint</vt:lpstr>
      <vt:lpstr>Презентация PowerPoint</vt:lpstr>
      <vt:lpstr>Структура местного бюджета</vt:lpstr>
      <vt:lpstr>Основные параметры бюджета</vt:lpstr>
      <vt:lpstr>Основные направления налоговой политики</vt:lpstr>
      <vt:lpstr>Структура доходов</vt:lpstr>
      <vt:lpstr>Динамика доходов</vt:lpstr>
      <vt:lpstr>Основные направления бюджетной политики:</vt:lpstr>
      <vt:lpstr>Показатели социально-экономического развития за 2015-2021 годы</vt:lpstr>
      <vt:lpstr>Программный бюджет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159</cp:revision>
  <dcterms:created xsi:type="dcterms:W3CDTF">2018-11-21T08:33:56Z</dcterms:created>
  <dcterms:modified xsi:type="dcterms:W3CDTF">2019-03-15T04:52:47Z</dcterms:modified>
</cp:coreProperties>
</file>