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4" r:id="rId4"/>
    <p:sldId id="262" r:id="rId5"/>
    <p:sldId id="258" r:id="rId6"/>
    <p:sldId id="257" r:id="rId7"/>
    <p:sldId id="259" r:id="rId8"/>
    <p:sldId id="263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2" clrIdx="0">
    <p:extLst>
      <p:ext uri="{19B8F6BF-5375-455C-9EA6-DF929625EA0E}">
        <p15:presenceInfo xmlns:p15="http://schemas.microsoft.com/office/powerpoint/2012/main" userId="Пользова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73" autoAdjust="0"/>
  </p:normalViewPr>
  <p:slideViewPr>
    <p:cSldViewPr>
      <p:cViewPr varScale="1">
        <p:scale>
          <a:sx n="85" d="100"/>
          <a:sy n="85" d="100"/>
        </p:scale>
        <p:origin x="137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azk\Docs\&#1048;&#1058;&#1054;&#1043;&#1048;%20&#1048;&#1057;&#1055;&#1054;&#1051;&#1053;&#1045;&#1053;&#1048;&#1071;%20&#1041;&#1070;&#1044;&#1046;&#1045;&#1058;&#1040;\2016\2%20&#1082;&#1074;&#1072;&#1088;&#1090;&#1072;&#1083;\&#1080;&#1089;&#1087;&#1086;&#1083;&#1085;&#1077;&#1085;&#1080;&#1077;%20&#1087;&#1086;%20&#1050;&#1060;&#1057;&#1056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7777777777777776E-2"/>
          <c:y val="2.7710446852450644E-2"/>
          <c:w val="0.93888888888888888"/>
          <c:h val="0.83815757356349263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Лист1!$C$2</c:f>
              <c:strCache>
                <c:ptCount val="1"/>
                <c:pt idx="0">
                  <c:v>Исполнено (тыс. рублей)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outerShdw blurRad="152400" dist="317500" dir="5400000" sx="62000" sy="62000" rotWithShape="0">
                <a:prstClr val="black">
                  <a:alpha val="99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4.523974783879915E-3"/>
                  <c:y val="0.1928323630417655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101,22 </a:t>
                    </a:r>
                    <a:r>
                      <a: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4924612336802419E-3"/>
                  <c:y val="0.202765873063059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97,28 </a:t>
                    </a:r>
                    <a:r>
                      <a: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412833117552395E-2"/>
                  <c:y val="1.26673003930829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-</a:t>
                    </a:r>
                    <a:r>
                      <a:rPr lang="en-US" sz="1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139,16 </a:t>
                    </a:r>
                    <a:r>
                      <a: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Лист1!$B$3:$B$5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 ПРОФИЦИТ</c:v>
                </c:pt>
              </c:strCache>
            </c:strRef>
          </c:cat>
          <c:val>
            <c:numRef>
              <c:f>Лист1!$C$3:$C$5</c:f>
              <c:numCache>
                <c:formatCode>#,##0.00</c:formatCode>
                <c:ptCount val="3"/>
                <c:pt idx="0">
                  <c:v>185478.84</c:v>
                </c:pt>
                <c:pt idx="1">
                  <c:v>181221.72</c:v>
                </c:pt>
                <c:pt idx="2">
                  <c:v>4257.1199999999953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Утвержденные бюджетные назначения (тыс. рублей)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152400" dist="317500" dir="5400000" sx="90000" sy="-19000" rotWithShape="0">
                <a:schemeClr val="tx1">
                  <a:alpha val="41000"/>
                </a:scheme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6.6625752082592249E-2"/>
                  <c:y val="0.219634931976944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</a:t>
                    </a:r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</a:t>
                    </a:r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Х</a:t>
                    </a:r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</a:t>
                    </a:r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</a:t>
                    </a:r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Ы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2688116203194436E-2"/>
                  <c:y val="0.2020863137790058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Р</a:t>
                    </a:r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А</a:t>
                    </a:r>
                    <a:b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</a:b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</a:t>
                    </a:r>
                    <a:b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</a:b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Х</a:t>
                    </a:r>
                    <a:b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</a:b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</a:t>
                    </a:r>
                    <a:b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</a:b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</a:t>
                    </a:r>
                    <a:b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</a:br>
                    <a:r>
                      <a:rPr lang="ru-RU" sz="1600" b="1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Ы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752119795048257E-2"/>
                  <c:y val="0.4346691371681655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Д  П</a:t>
                    </a:r>
                  </a:p>
                  <a:p>
                    <a:pPr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Е   Р</a:t>
                    </a:r>
                  </a:p>
                  <a:p>
                    <a:pPr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Ф  О</a:t>
                    </a:r>
                  </a:p>
                  <a:p>
                    <a:pPr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И  Ф</a:t>
                    </a:r>
                  </a:p>
                  <a:p>
                    <a:pPr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Ц  И</a:t>
                    </a:r>
                  </a:p>
                  <a:p>
                    <a:pPr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И  Ц</a:t>
                    </a:r>
                  </a:p>
                  <a:p>
                    <a:pPr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Т  И</a:t>
                    </a:r>
                  </a:p>
                  <a:p>
                    <a:pPr>
                      <a:defRPr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/   Т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6033926913319509E-2"/>
                      <c:h val="0.4003050008994227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Лист1!$B$3:$B$5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 ПРОФИЦИТ</c:v>
                </c:pt>
              </c:strCache>
            </c:strRef>
          </c:cat>
          <c:val>
            <c:numRef>
              <c:f>Лист1!$D$3:$D$5</c:f>
              <c:numCache>
                <c:formatCode>#,##0.00</c:formatCode>
                <c:ptCount val="3"/>
                <c:pt idx="0">
                  <c:v>183236.52</c:v>
                </c:pt>
                <c:pt idx="1">
                  <c:v>186295.73</c:v>
                </c:pt>
                <c:pt idx="2">
                  <c:v>-3059.210000000021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gapDepth val="172"/>
        <c:shape val="box"/>
        <c:axId val="193226872"/>
        <c:axId val="193012792"/>
        <c:axId val="193044384"/>
      </c:bar3DChart>
      <c:catAx>
        <c:axId val="1932268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3012792"/>
        <c:crosses val="autoZero"/>
        <c:auto val="1"/>
        <c:lblAlgn val="ctr"/>
        <c:lblOffset val="100"/>
        <c:noMultiLvlLbl val="0"/>
      </c:catAx>
      <c:valAx>
        <c:axId val="193012792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93226872"/>
        <c:crosses val="autoZero"/>
        <c:crossBetween val="between"/>
      </c:valAx>
      <c:serAx>
        <c:axId val="193044384"/>
        <c:scaling>
          <c:orientation val="minMax"/>
        </c:scaling>
        <c:delete val="1"/>
        <c:axPos val="b"/>
        <c:majorTickMark val="none"/>
        <c:minorTickMark val="none"/>
        <c:tickLblPos val="nextTo"/>
        <c:crossAx val="193012792"/>
        <c:crosses val="autoZero"/>
      </c:ser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9522561299569575E-2"/>
          <c:y val="0.79143895766693551"/>
          <c:w val="0.9"/>
          <c:h val="7.27102685831982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sz="1400" b="1" i="0" u="none" strike="noStrike" baseline="0" dirty="0">
                <a:solidFill>
                  <a:srgbClr val="000000"/>
                </a:solidFill>
                <a:latin typeface="Times New Roman"/>
                <a:cs typeface="Times New Roman"/>
              </a:rPr>
              <a:t>Исполнение межбюджетных трансфертов </a:t>
            </a:r>
          </a:p>
        </c:rich>
      </c:tx>
      <c:layout>
        <c:manualLayout>
          <c:xMode val="edge"/>
          <c:yMode val="edge"/>
          <c:x val="0.16684250970386988"/>
          <c:y val="2.97974801743292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6931621099245187E-2"/>
          <c:y val="0.17912191793635859"/>
          <c:w val="0.5559591773631265"/>
          <c:h val="0.73370287833517678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00CC66"/>
              </a:solidFill>
            </c:spPr>
          </c:dPt>
          <c:dPt>
            <c:idx val="3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0.14958729473884258"/>
                  <c:y val="0.11598936586392992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56 935,40 тыс.руб.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100,00 %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36686988360723638"/>
                  <c:y val="-0.2039942612514494"/>
                </c:manualLayout>
              </c:layout>
              <c:tx>
                <c:rich>
                  <a:bodyPr/>
                  <a:lstStyle/>
                  <a:p>
                    <a:pPr algn="l"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100" b="1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53 911,54 тыс.руб</a:t>
                    </a:r>
                  </a:p>
                  <a:p>
                    <a:pPr algn="l"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endParaRPr lang="ru-RU" sz="1100" b="1" i="0" u="none" strike="noStrike" baseline="0" dirty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 algn="l"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100" b="1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  </a:t>
                    </a:r>
                    <a:r>
                      <a:rPr lang="ru-RU" sz="1100" b="1" i="0" u="none" strike="noStrike" baseline="0" dirty="0" smtClean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99,69 </a:t>
                    </a:r>
                    <a:r>
                      <a:rPr lang="ru-RU" sz="1100" b="1" i="0" u="none" strike="noStrike" baseline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11446853924441"/>
                      <c:h val="0.13767533744282545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3553810910622472"/>
                  <c:y val="-0.19480127680886394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22 466,45 тыс.руб.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endParaRPr lang="ru-RU" sz="1100" b="1" i="0" u="none" strike="noStrike" baseline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100 %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5365603377253992"/>
                  <c:y val="0.14416162723564521"/>
                </c:manualLayout>
              </c:layout>
              <c:tx>
                <c:rich>
                  <a:bodyPr/>
                  <a:lstStyle/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16 045,30 тыс.руб.</a:t>
                    </a: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endParaRPr lang="ru-RU" sz="1100" b="1" i="0" u="none" strike="noStrike" baseline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>
                      <a:defRPr sz="1000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100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100 %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ДЧБ!$B$46:$B$49</c:f>
              <c:strCache>
                <c:ptCount val="4"/>
                <c:pt idx="0">
                  <c:v>Дотации бюджетам городских округов на выравнивание бюджетной обеспеченности</c:v>
                </c:pt>
                <c:pt idx="1">
                  <c:v>Субсидии бюджетам бюджетной системы Российской Федерации (межбюджетные субсидии)
</c:v>
                </c:pt>
                <c:pt idx="2">
                  <c:v>Субвенции бюджетам бюджетной системы Российской Федерации 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ДЧБ!$E$46:$E$49</c:f>
              <c:numCache>
                <c:formatCode>0.00</c:formatCode>
                <c:ptCount val="4"/>
                <c:pt idx="0">
                  <c:v>100</c:v>
                </c:pt>
                <c:pt idx="1">
                  <c:v>99.999563795915606</c:v>
                </c:pt>
                <c:pt idx="2">
                  <c:v>99.689991658528911</c:v>
                </c:pt>
                <c:pt idx="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463407250046821"/>
          <c:y val="0.24216073600556029"/>
          <c:w val="0.32746848726020683"/>
          <c:h val="0.68989684216302238"/>
        </c:manualLayout>
      </c:layout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688359319323498E-2"/>
          <c:y val="0.13320915680241957"/>
          <c:w val="0.7793414564901241"/>
          <c:h val="0.72823959256748538"/>
        </c:manualLayout>
      </c:layout>
      <c:ofPieChart>
        <c:ofPieType val="bar"/>
        <c:varyColors val="1"/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gapWidth val="100"/>
        <c:splitType val="pos"/>
        <c:splitPos val="5"/>
        <c:secondPieSize val="66"/>
        <c:serLines/>
      </c:of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281105990783412E-2"/>
          <c:y val="9.3539455748274103E-2"/>
          <c:w val="0.95775729646697394"/>
          <c:h val="0.90646054425172595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0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3"/>
            <c:bubble3D val="0"/>
            <c:spPr>
              <a:solidFill>
                <a:srgbClr val="FF006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dirty="0"/>
                      <a:t>ОБРАЗОВАНИЕ </a:t>
                    </a:r>
                    <a:fld id="{8923BD2D-4DD5-4461-8371-A66AB06A2D12}" type="VALUE">
                      <a:rPr lang="ru-RU"/>
                      <a:pPr>
                        <a:defRPr sz="1000" b="1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smtClean="0"/>
                      <a:t>99,7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ysClr val="windowText" lastClr="000000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278272111179564"/>
                      <c:h val="9.7758450644020028E-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8208371705255881E-2"/>
                  <c:y val="0.1212424249074578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 </a:t>
                    </a:r>
                    <a:fld id="{8EABEDAE-6CB0-4572-A192-FAF7BDEDF368}" type="VALUE">
                      <a:rPr lang="ru-RU"/>
                      <a:pPr/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</a:t>
                    </a:r>
                    <a:r>
                      <a:rPr lang="ru-RU" baseline="0" dirty="0"/>
                      <a:t> </a:t>
                    </a:r>
                  </a:p>
                  <a:p>
                    <a:r>
                      <a:rPr lang="ru-RU" baseline="0" dirty="0" smtClean="0"/>
                      <a:t>99,6%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5.1452042518691679E-4"/>
                  <c:y val="1.423057761175892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СОЦИАЛЬНАЯ ПОЛИТИКА</a:t>
                    </a:r>
                  </a:p>
                  <a:p>
                    <a:r>
                      <a:rPr lang="ru-RU" dirty="0"/>
                      <a:t> </a:t>
                    </a:r>
                    <a:fld id="{9C13F3CD-7FB3-4128-A10C-E37B898B4393}" type="VALUE">
                      <a:rPr lang="ru-RU"/>
                      <a:pPr/>
                      <a:t>[ЗНАЧЕНИЕ]</a:t>
                    </a:fld>
                    <a:r>
                      <a:rPr lang="ru-RU" baseline="0" dirty="0"/>
                      <a:t> </a:t>
                    </a:r>
                    <a:r>
                      <a:rPr lang="ru-RU" baseline="0" dirty="0" err="1"/>
                      <a:t>т.р</a:t>
                    </a:r>
                    <a:r>
                      <a:rPr lang="ru-RU" baseline="0" dirty="0"/>
                      <a:t>.; </a:t>
                    </a:r>
                  </a:p>
                  <a:p>
                    <a:r>
                      <a:rPr lang="ru-RU" baseline="0" dirty="0" smtClean="0"/>
                      <a:t>93,6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6426813457825162"/>
                  <c:y val="-4.905200998515198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ФИЗИЧЕСКАЯ</a:t>
                    </a:r>
                    <a:r>
                      <a:rPr lang="ru-RU" baseline="0" dirty="0"/>
                      <a:t> КУЛЬТУРА И СПОРТ </a:t>
                    </a:r>
                    <a:fld id="{61F082FD-9FED-45BD-8E9C-8413E803D766}" type="VALUE">
                      <a:rPr lang="ru-RU"/>
                      <a:pPr/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</a:t>
                    </a:r>
                    <a:r>
                      <a:rPr lang="ru-RU" baseline="0" dirty="0"/>
                      <a:t> </a:t>
                    </a:r>
                  </a:p>
                  <a:p>
                    <a:r>
                      <a:rPr lang="ru-RU" baseline="0" dirty="0" smtClean="0"/>
                      <a:t>70,8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11448607409094122"/>
                  <c:y val="0.1998456893747749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ОБЩЕГОСУДАРСТВЕННЫЕ</a:t>
                    </a:r>
                    <a:r>
                      <a:rPr lang="ru-RU" baseline="0" dirty="0"/>
                      <a:t> ВОПРОСЫ </a:t>
                    </a:r>
                    <a:endParaRPr lang="ru-RU" baseline="0" dirty="0" smtClean="0"/>
                  </a:p>
                  <a:p>
                    <a:fld id="{5B327FFD-7AFE-416D-8BC8-09DA63954328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 </a:t>
                    </a:r>
                  </a:p>
                  <a:p>
                    <a:r>
                      <a:rPr lang="ru-RU" dirty="0" smtClean="0"/>
                      <a:t>93,8 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34544830188745"/>
                      <c:h val="0.1019183847139783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5.4359662516837076E-2"/>
                  <c:y val="-0.2054150877205624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 </a:t>
                    </a:r>
                    <a:fld id="{3E2CF6E5-025D-40E6-BA91-B237BFBBC825}" type="VALUE">
                      <a:rPr lang="ru-RU"/>
                      <a:pPr/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</a:t>
                    </a:r>
                  </a:p>
                  <a:p>
                    <a:r>
                      <a:rPr lang="ru-RU" dirty="0" smtClean="0"/>
                      <a:t>97,4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0.1138512157969592"/>
                  <c:y val="-0.3266331098651690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</a:t>
                    </a:r>
                    <a:r>
                      <a:rPr lang="ru-RU" baseline="0" dirty="0"/>
                      <a:t> ХОЗЯЙСТВО </a:t>
                    </a:r>
                  </a:p>
                  <a:p>
                    <a:fld id="{B6C8BB00-6E64-4829-9755-11401AD6D27D}" type="VALUE">
                      <a:rPr lang="ru-RU"/>
                      <a:pPr/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</a:t>
                    </a:r>
                  </a:p>
                  <a:p>
                    <a:r>
                      <a:rPr lang="ru-RU" baseline="0" dirty="0" smtClean="0"/>
                      <a:t>96,6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20260501711479614"/>
                  <c:y val="-0.2430305180656578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НАЦИОНАЛЬНАЯ</a:t>
                    </a:r>
                    <a:r>
                      <a:rPr lang="ru-RU" baseline="0"/>
                      <a:t> ОБОРОНА </a:t>
                    </a:r>
                    <a:fld id="{D607F412-791B-4356-BAC7-2FBFFDEF27B0}" type="VALUE">
                      <a:rPr lang="ru-RU"/>
                      <a:pPr/>
                      <a:t>[ЗНАЧЕНИЕ]</a:t>
                    </a:fld>
                    <a:r>
                      <a:rPr lang="ru-RU"/>
                      <a:t> т.р.;</a:t>
                    </a:r>
                  </a:p>
                  <a:p>
                    <a:r>
                      <a:rPr lang="ru-RU"/>
                      <a:t>100</a:t>
                    </a:r>
                    <a:r>
                      <a:rPr lang="ru-RU" baseline="0"/>
                      <a:t> 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dirty="0"/>
                      <a:t>НАЦИОНАЛЬНАЯ</a:t>
                    </a:r>
                    <a:r>
                      <a:rPr lang="ru-RU" baseline="0" dirty="0"/>
                      <a:t> БЕЗОПАСНОСТЬ </a:t>
                    </a:r>
                    <a:fld id="{18BD5F8A-61A5-4E6D-9D50-88A8C96383C1}" type="VALUE">
                      <a:rPr lang="ru-RU"/>
                      <a:pPr/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smtClean="0"/>
                      <a:t>73,6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dirty="0"/>
                      <a:t>ОХРНА</a:t>
                    </a:r>
                    <a:r>
                      <a:rPr lang="ru-RU" baseline="0" dirty="0"/>
                      <a:t> ОКРУЖАЮЩЕЙ СРЕДЫ </a:t>
                    </a:r>
                    <a:fld id="{260B8829-BC83-4BB9-B793-3EC31508A5A4}" type="VALUE">
                      <a:rPr lang="ru-RU"/>
                      <a:pPr/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</a:t>
                    </a:r>
                    <a:r>
                      <a:rPr lang="ru-RU" baseline="0" dirty="0"/>
                      <a:t> </a:t>
                    </a:r>
                    <a:r>
                      <a:rPr lang="ru-RU" baseline="0" dirty="0" smtClean="0"/>
                      <a:t>99,8 </a:t>
                    </a:r>
                    <a:r>
                      <a:rPr lang="ru-RU" baseline="0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dirty="0"/>
                      <a:t>СРЕДСТВА МАССОВОЙ ИНФОРМАЦИИ</a:t>
                    </a:r>
                  </a:p>
                  <a:p>
                    <a:r>
                      <a:rPr lang="ru-RU" dirty="0"/>
                      <a:t> </a:t>
                    </a:r>
                    <a:fld id="{B858F5E3-22F3-495A-AA5F-7896C1A946F8}" type="VALUE">
                      <a:rPr lang="ru-RU"/>
                      <a:pPr/>
                      <a:t>[ЗНАЧЕНИЕ]</a:t>
                    </a:fld>
                    <a:r>
                      <a:rPr lang="ru-RU" dirty="0"/>
                      <a:t> </a:t>
                    </a:r>
                    <a:r>
                      <a:rPr lang="ru-RU" dirty="0" err="1"/>
                      <a:t>т.р</a:t>
                    </a:r>
                    <a:r>
                      <a:rPr lang="ru-RU" dirty="0"/>
                      <a:t>.;</a:t>
                    </a:r>
                  </a:p>
                  <a:p>
                    <a:r>
                      <a:rPr lang="ru-RU" dirty="0" smtClean="0"/>
                      <a:t>100,0 </a:t>
                    </a:r>
                    <a:r>
                      <a:rPr lang="ru-RU" dirty="0"/>
                      <a:t>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0.25216202813358002"/>
                      <c:h val="0.1349316387444636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Бюджет!$C$57:$C$68</c:f>
              <c:strCache>
                <c:ptCount val="12"/>
                <c:pt idx="0">
                  <c:v>ОБРАЗОВАНИЕ</c:v>
                </c:pt>
                <c:pt idx="1">
                  <c:v>КУЛЬТУРА, КИНЕМАТОГРАФИЯ</c:v>
                </c:pt>
                <c:pt idx="2">
                  <c:v>СОЦИАЛЬНАЯ ПОЛИТИКА</c:v>
                </c:pt>
                <c:pt idx="3">
                  <c:v>ФИЗИЧЕСКАЯ КУЛЬТУРА И СПОРТ</c:v>
                </c:pt>
                <c:pt idx="4">
                  <c:v>ОБЩЕГОСУДАРСТВЕННЫЕ ВОПРОСЫ</c:v>
                </c:pt>
                <c:pt idx="5">
                  <c:v>НАЦИОНАЛЬНАЯ ЭКОНОМИКА</c:v>
                </c:pt>
                <c:pt idx="6">
                  <c:v>ЖИЛИЩНО-КОММУНАЛЬНОЕ ХОЗЯЙСТВО</c:v>
                </c:pt>
                <c:pt idx="8">
                  <c:v>НАЦИОНАЛЬНАЯ ОБОРОНА</c:v>
                </c:pt>
                <c:pt idx="9">
                  <c:v>НАЦИОНАЛЬНАЯ БЕЗОПАСНОСТЬ И ПРАВООХРАНИТЕЛЬНАЯ ДЕЯТЕЛЬНОСТЬ</c:v>
                </c:pt>
                <c:pt idx="10">
                  <c:v>ОХРАНА ОКРУЖАЮЩЕЙ СРЕДЫ</c:v>
                </c:pt>
                <c:pt idx="11">
                  <c:v>СРЕДСТВА МАССОВОЙ ИНФОРМАЦИИ</c:v>
                </c:pt>
              </c:strCache>
            </c:strRef>
          </c:cat>
          <c:val>
            <c:numRef>
              <c:f>Бюджет!$D$57:$D$68</c:f>
              <c:numCache>
                <c:formatCode>#,##0.00</c:formatCode>
                <c:ptCount val="12"/>
                <c:pt idx="0">
                  <c:v>89193.11</c:v>
                </c:pt>
                <c:pt idx="1">
                  <c:v>21034</c:v>
                </c:pt>
                <c:pt idx="2">
                  <c:v>3403.64</c:v>
                </c:pt>
                <c:pt idx="3">
                  <c:v>2463.39</c:v>
                </c:pt>
                <c:pt idx="4">
                  <c:v>39336.06</c:v>
                </c:pt>
                <c:pt idx="5">
                  <c:v>11738.64</c:v>
                </c:pt>
                <c:pt idx="6">
                  <c:v>12235.47</c:v>
                </c:pt>
                <c:pt idx="8">
                  <c:v>419.8</c:v>
                </c:pt>
                <c:pt idx="9">
                  <c:v>419.38</c:v>
                </c:pt>
                <c:pt idx="10">
                  <c:v>254.18</c:v>
                </c:pt>
                <c:pt idx="11">
                  <c:v>724.06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8DAAF2-18D0-4C85-8BA5-F41540EC2EAC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C9815E-6024-4CF6-83A4-6F82B9354C8A}">
      <dgm:prSet phldrT="[Текст]" custT="1"/>
      <dgm:spPr/>
      <dgm:t>
        <a:bodyPr/>
        <a:lstStyle/>
        <a:p>
          <a:r>
            <a: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</a:p>
        <a:p>
          <a:r>
            <a: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Исполнено -  6 194,09 тыс. руб.</a:t>
          </a:r>
        </a:p>
      </dgm:t>
    </dgm:pt>
    <dgm:pt modelId="{22ECC61D-A26D-4FB1-BA87-A34968395764}" type="parTrans" cxnId="{32D6BD00-5EFC-4DC5-833F-ECBC00B04F61}">
      <dgm:prSet/>
      <dgm:spPr/>
      <dgm:t>
        <a:bodyPr/>
        <a:lstStyle/>
        <a:p>
          <a:endParaRPr lang="ru-RU"/>
        </a:p>
      </dgm:t>
    </dgm:pt>
    <dgm:pt modelId="{757BFDF1-6D3E-4074-8EF2-B76CD26AB69A}" type="sibTrans" cxnId="{32D6BD00-5EFC-4DC5-833F-ECBC00B04F61}">
      <dgm:prSet/>
      <dgm:spPr/>
      <dgm:t>
        <a:bodyPr/>
        <a:lstStyle/>
        <a:p>
          <a:endParaRPr lang="ru-RU"/>
        </a:p>
      </dgm:t>
    </dgm:pt>
    <dgm:pt modelId="{D0F9C09E-C63B-4210-8461-D760633FB516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</a:t>
          </a:r>
        </a:p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(работ) и компенсации затрат государства</a:t>
          </a:r>
        </a:p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342,80 тыс.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E515D9-A5E3-4FD0-991F-23E07662A04D}" type="parTrans" cxnId="{0439B55D-ABA4-4656-A6E3-4ED87362E719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CFB7D1A8-8B75-41E2-A2AB-80C1C2D6D291}" type="sibTrans" cxnId="{0439B55D-ABA4-4656-A6E3-4ED87362E719}">
      <dgm:prSet/>
      <dgm:spPr/>
      <dgm:t>
        <a:bodyPr/>
        <a:lstStyle/>
        <a:p>
          <a:endParaRPr lang="ru-RU"/>
        </a:p>
      </dgm:t>
    </dgm:pt>
    <dgm:pt modelId="{1F29FE6A-21B5-45A5-A5A0-24DF1060C687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использования имущества</a:t>
          </a:r>
        </a:p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5 349,06 тыс. </a:t>
          </a:r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руб.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F7DE0F-9516-4DB8-A1E5-9FD2E23FF968}" type="parTrans" cxnId="{4CF98F75-978D-41F3-9390-E22F4593498A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A52BF52D-E8CD-4372-986F-A40467C263EA}" type="sibTrans" cxnId="{4CF98F75-978D-41F3-9390-E22F4593498A}">
      <dgm:prSet/>
      <dgm:spPr/>
      <dgm:t>
        <a:bodyPr/>
        <a:lstStyle/>
        <a:p>
          <a:endParaRPr lang="ru-RU"/>
        </a:p>
      </dgm:t>
    </dgm:pt>
    <dgm:pt modelId="{C64AC48A-4D6A-4FE2-AE9A-4DFDF1BD3553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Штрафы, санкции, возмещение ущерба</a:t>
          </a:r>
        </a:p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56,12 тыс. руб.</a:t>
          </a:r>
        </a:p>
      </dgm:t>
    </dgm:pt>
    <dgm:pt modelId="{70522B10-B1A5-444E-B21A-2A6CEBE94910}" type="parTrans" cxnId="{9D8CAAC5-2B38-41CA-B968-09EDD47B79B0}">
      <dgm:prSet/>
      <dgm:spPr>
        <a:solidFill>
          <a:srgbClr val="FFC000"/>
        </a:solidFill>
      </dgm:spPr>
      <dgm:t>
        <a:bodyPr/>
        <a:lstStyle/>
        <a:p>
          <a:endParaRPr lang="ru-RU"/>
        </a:p>
      </dgm:t>
    </dgm:pt>
    <dgm:pt modelId="{91C6B65B-CE7F-4328-A3F0-BA47037D87DF}" type="sibTrans" cxnId="{9D8CAAC5-2B38-41CA-B968-09EDD47B79B0}">
      <dgm:prSet/>
      <dgm:spPr/>
      <dgm:t>
        <a:bodyPr/>
        <a:lstStyle/>
        <a:p>
          <a:endParaRPr lang="ru-RU"/>
        </a:p>
      </dgm:t>
    </dgm:pt>
    <dgm:pt modelId="{D9EB0855-AB28-400D-BA13-0FA964B22465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</a:t>
          </a:r>
        </a:p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324,17 тыс. руб.</a:t>
          </a:r>
        </a:p>
      </dgm:t>
    </dgm:pt>
    <dgm:pt modelId="{07924809-EA85-4811-B4C7-C8310FFF7283}" type="parTrans" cxnId="{C47E9CA5-B2DF-465A-B5FD-75E594E442D8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6337BE11-DC6D-4CCE-BEA0-C4AC80B2414F}" type="sibTrans" cxnId="{C47E9CA5-B2DF-465A-B5FD-75E594E442D8}">
      <dgm:prSet/>
      <dgm:spPr/>
      <dgm:t>
        <a:bodyPr/>
        <a:lstStyle/>
        <a:p>
          <a:endParaRPr lang="ru-RU"/>
        </a:p>
      </dgm:t>
    </dgm:pt>
    <dgm:pt modelId="{383CA447-FDAD-4468-8B92-D9CD93101445}">
      <dgm:prSet custT="1"/>
      <dgm:spPr>
        <a:solidFill>
          <a:srgbClr val="FF0000"/>
        </a:solidFill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Плата за негативное воздействие на окружающую среду</a:t>
          </a:r>
        </a:p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46,64 тыс. руб.</a:t>
          </a:r>
        </a:p>
      </dgm:t>
    </dgm:pt>
    <dgm:pt modelId="{976A8F6E-5734-4538-AF31-10FBCC6FBE0F}" type="parTrans" cxnId="{A1099AF8-B9B1-43F4-B447-0DB637A8D3F1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FD5E1F7D-ED04-4D5E-8CB3-F25C805BD763}" type="sibTrans" cxnId="{A1099AF8-B9B1-43F4-B447-0DB637A8D3F1}">
      <dgm:prSet/>
      <dgm:spPr/>
      <dgm:t>
        <a:bodyPr/>
        <a:lstStyle/>
        <a:p>
          <a:endParaRPr lang="ru-RU"/>
        </a:p>
      </dgm:t>
    </dgm:pt>
    <dgm:pt modelId="{5FAF70CD-3610-4EF7-9C3F-583C1CE0FD5F}">
      <dgm:prSet custT="1"/>
      <dgm:spPr>
        <a:solidFill>
          <a:srgbClr val="7030A0"/>
        </a:solidFill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</a:t>
          </a:r>
        </a:p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75,30 тыс.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E1F2998-D6B4-46E6-B95A-A1C9AFA64BD1}" type="parTrans" cxnId="{A2AC9E78-63E7-4255-ADE0-6C83677E5CCD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8A45081C-86AD-434E-BC09-37346C63D93B}" type="sibTrans" cxnId="{A2AC9E78-63E7-4255-ADE0-6C83677E5CCD}">
      <dgm:prSet/>
      <dgm:spPr/>
      <dgm:t>
        <a:bodyPr/>
        <a:lstStyle/>
        <a:p>
          <a:endParaRPr lang="ru-RU"/>
        </a:p>
      </dgm:t>
    </dgm:pt>
    <dgm:pt modelId="{ADAF4310-12A1-4D00-92D0-E25F5CEEC3E2}" type="pres">
      <dgm:prSet presAssocID="{408DAAF2-18D0-4C85-8BA5-F41540EC2E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EC16F9-75D8-46A2-9016-673A3A7ADA56}" type="pres">
      <dgm:prSet presAssocID="{77C9815E-6024-4CF6-83A4-6F82B9354C8A}" presName="centerShape" presStyleLbl="node0" presStyleIdx="0" presStyleCnt="1" custScaleX="174428" custScaleY="118316"/>
      <dgm:spPr/>
      <dgm:t>
        <a:bodyPr/>
        <a:lstStyle/>
        <a:p>
          <a:endParaRPr lang="ru-RU"/>
        </a:p>
      </dgm:t>
    </dgm:pt>
    <dgm:pt modelId="{E453FED9-EC1D-4CE4-959D-0A4FD372BD20}" type="pres">
      <dgm:prSet presAssocID="{09E515D9-A5E3-4FD0-991F-23E07662A04D}" presName="parTrans" presStyleLbl="sibTrans2D1" presStyleIdx="0" presStyleCnt="6"/>
      <dgm:spPr/>
      <dgm:t>
        <a:bodyPr/>
        <a:lstStyle/>
        <a:p>
          <a:endParaRPr lang="ru-RU"/>
        </a:p>
      </dgm:t>
    </dgm:pt>
    <dgm:pt modelId="{87952E36-59D7-4E22-871A-F09A63A2EC95}" type="pres">
      <dgm:prSet presAssocID="{09E515D9-A5E3-4FD0-991F-23E07662A04D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8A3DDBA3-1FFD-4AA1-86CB-1CE41B40502D}" type="pres">
      <dgm:prSet presAssocID="{D0F9C09E-C63B-4210-8461-D760633FB516}" presName="node" presStyleLbl="node1" presStyleIdx="0" presStyleCnt="6" custScaleX="145643" custRadScaleRad="95881" custRadScaleInc="-1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2DBB0D-35CD-4D52-8020-9F972CB78BA9}" type="pres">
      <dgm:prSet presAssocID="{D1F7DE0F-9516-4DB8-A1E5-9FD2E23FF968}" presName="parTrans" presStyleLbl="sibTrans2D1" presStyleIdx="1" presStyleCnt="6"/>
      <dgm:spPr/>
      <dgm:t>
        <a:bodyPr/>
        <a:lstStyle/>
        <a:p>
          <a:endParaRPr lang="ru-RU"/>
        </a:p>
      </dgm:t>
    </dgm:pt>
    <dgm:pt modelId="{E8A2DDC5-77EC-41CF-B615-9AA0B90BDCD8}" type="pres">
      <dgm:prSet presAssocID="{D1F7DE0F-9516-4DB8-A1E5-9FD2E23FF968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AD4DE144-290F-45E1-8A5A-FB82779F8FB9}" type="pres">
      <dgm:prSet presAssocID="{1F29FE6A-21B5-45A5-A5A0-24DF1060C687}" presName="node" presStyleLbl="node1" presStyleIdx="1" presStyleCnt="6" custScaleX="135352" custRadScaleRad="125589" custRadScaleInc="183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4AC77-B94F-4268-ADCB-90B757446862}" type="pres">
      <dgm:prSet presAssocID="{976A8F6E-5734-4538-AF31-10FBCC6FBE0F}" presName="parTrans" presStyleLbl="sibTrans2D1" presStyleIdx="2" presStyleCnt="6"/>
      <dgm:spPr/>
      <dgm:t>
        <a:bodyPr/>
        <a:lstStyle/>
        <a:p>
          <a:endParaRPr lang="ru-RU"/>
        </a:p>
      </dgm:t>
    </dgm:pt>
    <dgm:pt modelId="{B9317B43-22BC-4ADB-9E4B-609C0413AA2D}" type="pres">
      <dgm:prSet presAssocID="{976A8F6E-5734-4538-AF31-10FBCC6FBE0F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C3942ADD-EC58-4369-A6EF-2D50C9B8107D}" type="pres">
      <dgm:prSet presAssocID="{383CA447-FDAD-4468-8B92-D9CD93101445}" presName="node" presStyleLbl="node1" presStyleIdx="2" presStyleCnt="6" custScaleX="138608" custRadScaleRad="129810" custRadScaleInc="-220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7EA8D-2CD1-4729-BB08-17104C49BFA9}" type="pres">
      <dgm:prSet presAssocID="{70522B10-B1A5-444E-B21A-2A6CEBE94910}" presName="parTrans" presStyleLbl="sibTrans2D1" presStyleIdx="3" presStyleCnt="6"/>
      <dgm:spPr/>
      <dgm:t>
        <a:bodyPr/>
        <a:lstStyle/>
        <a:p>
          <a:endParaRPr lang="ru-RU"/>
        </a:p>
      </dgm:t>
    </dgm:pt>
    <dgm:pt modelId="{103442C4-0305-4857-A25F-45955FC904A7}" type="pres">
      <dgm:prSet presAssocID="{70522B10-B1A5-444E-B21A-2A6CEBE9491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FD92D773-D01A-44BF-BD24-443C7F2D6140}" type="pres">
      <dgm:prSet presAssocID="{C64AC48A-4D6A-4FE2-AE9A-4DFDF1BD3553}" presName="node" presStyleLbl="node1" presStyleIdx="3" presStyleCnt="6" custScaleX="140433" custRadScaleRad="103288" custRadScaleInc="-2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6F15D-CDD9-4476-B87E-161FDCE92B98}" type="pres">
      <dgm:prSet presAssocID="{07924809-EA85-4811-B4C7-C8310FFF7283}" presName="parTrans" presStyleLbl="sibTrans2D1" presStyleIdx="4" presStyleCnt="6"/>
      <dgm:spPr/>
      <dgm:t>
        <a:bodyPr/>
        <a:lstStyle/>
        <a:p>
          <a:endParaRPr lang="ru-RU"/>
        </a:p>
      </dgm:t>
    </dgm:pt>
    <dgm:pt modelId="{9D1F0588-8FEF-41AA-937C-6474BC731DD1}" type="pres">
      <dgm:prSet presAssocID="{07924809-EA85-4811-B4C7-C8310FFF7283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CE60E3B8-96ED-488C-A0C0-C96165487E14}" type="pres">
      <dgm:prSet presAssocID="{D9EB0855-AB28-400D-BA13-0FA964B22465}" presName="node" presStyleLbl="node1" presStyleIdx="4" presStyleCnt="6" custScaleX="141958" custRadScaleRad="132118" custRadScaleInc="17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F9649A-A80F-4792-81AB-7BF45CE21871}" type="pres">
      <dgm:prSet presAssocID="{6E1F2998-D6B4-46E6-B95A-A1C9AFA64BD1}" presName="parTrans" presStyleLbl="sibTrans2D1" presStyleIdx="5" presStyleCnt="6"/>
      <dgm:spPr/>
      <dgm:t>
        <a:bodyPr/>
        <a:lstStyle/>
        <a:p>
          <a:endParaRPr lang="ru-RU"/>
        </a:p>
      </dgm:t>
    </dgm:pt>
    <dgm:pt modelId="{745559AB-AB39-4853-A7BA-8A744EF7B351}" type="pres">
      <dgm:prSet presAssocID="{6E1F2998-D6B4-46E6-B95A-A1C9AFA64BD1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42D2EF46-3B5E-4A22-872C-9935E8B77A77}" type="pres">
      <dgm:prSet presAssocID="{5FAF70CD-3610-4EF7-9C3F-583C1CE0FD5F}" presName="node" presStyleLbl="node1" presStyleIdx="5" presStyleCnt="6" custScaleX="133276" custRadScaleRad="128851" custRadScaleInc="-265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A9B6B0-7A48-49D0-86CF-CAF46723647F}" type="presOf" srcId="{77C9815E-6024-4CF6-83A4-6F82B9354C8A}" destId="{1CEC16F9-75D8-46A2-9016-673A3A7ADA56}" srcOrd="0" destOrd="0" presId="urn:microsoft.com/office/officeart/2005/8/layout/radial5"/>
    <dgm:cxn modelId="{6331F845-FA5D-4DEB-A7BA-BEE726E7F2A1}" type="presOf" srcId="{D9EB0855-AB28-400D-BA13-0FA964B22465}" destId="{CE60E3B8-96ED-488C-A0C0-C96165487E14}" srcOrd="0" destOrd="0" presId="urn:microsoft.com/office/officeart/2005/8/layout/radial5"/>
    <dgm:cxn modelId="{B8B83A89-CD28-4475-A583-F5454420A555}" type="presOf" srcId="{976A8F6E-5734-4538-AF31-10FBCC6FBE0F}" destId="{B654AC77-B94F-4268-ADCB-90B757446862}" srcOrd="0" destOrd="0" presId="urn:microsoft.com/office/officeart/2005/8/layout/radial5"/>
    <dgm:cxn modelId="{63836838-8A69-4DB7-B7D0-FEFADCCDE754}" type="presOf" srcId="{6E1F2998-D6B4-46E6-B95A-A1C9AFA64BD1}" destId="{745559AB-AB39-4853-A7BA-8A744EF7B351}" srcOrd="1" destOrd="0" presId="urn:microsoft.com/office/officeart/2005/8/layout/radial5"/>
    <dgm:cxn modelId="{CC33EC21-FDA6-4901-86A9-DC2FD777BB95}" type="presOf" srcId="{976A8F6E-5734-4538-AF31-10FBCC6FBE0F}" destId="{B9317B43-22BC-4ADB-9E4B-609C0413AA2D}" srcOrd="1" destOrd="0" presId="urn:microsoft.com/office/officeart/2005/8/layout/radial5"/>
    <dgm:cxn modelId="{4E26B8B0-D1F0-4BA8-86EB-EC2E56F2E1E9}" type="presOf" srcId="{C64AC48A-4D6A-4FE2-AE9A-4DFDF1BD3553}" destId="{FD92D773-D01A-44BF-BD24-443C7F2D6140}" srcOrd="0" destOrd="0" presId="urn:microsoft.com/office/officeart/2005/8/layout/radial5"/>
    <dgm:cxn modelId="{C47E9CA5-B2DF-465A-B5FD-75E594E442D8}" srcId="{77C9815E-6024-4CF6-83A4-6F82B9354C8A}" destId="{D9EB0855-AB28-400D-BA13-0FA964B22465}" srcOrd="4" destOrd="0" parTransId="{07924809-EA85-4811-B4C7-C8310FFF7283}" sibTransId="{6337BE11-DC6D-4CCE-BEA0-C4AC80B2414F}"/>
    <dgm:cxn modelId="{B2D25FF3-B993-476C-826D-949D1C335B9E}" type="presOf" srcId="{383CA447-FDAD-4468-8B92-D9CD93101445}" destId="{C3942ADD-EC58-4369-A6EF-2D50C9B8107D}" srcOrd="0" destOrd="0" presId="urn:microsoft.com/office/officeart/2005/8/layout/radial5"/>
    <dgm:cxn modelId="{E8BF8F4C-F87E-4B16-8E8B-2DAD2D808557}" type="presOf" srcId="{D1F7DE0F-9516-4DB8-A1E5-9FD2E23FF968}" destId="{E8A2DDC5-77EC-41CF-B615-9AA0B90BDCD8}" srcOrd="1" destOrd="0" presId="urn:microsoft.com/office/officeart/2005/8/layout/radial5"/>
    <dgm:cxn modelId="{936BBBAB-3D21-4287-8CB8-D63ACF3B3EB4}" type="presOf" srcId="{07924809-EA85-4811-B4C7-C8310FFF7283}" destId="{9D1F0588-8FEF-41AA-937C-6474BC731DD1}" srcOrd="1" destOrd="0" presId="urn:microsoft.com/office/officeart/2005/8/layout/radial5"/>
    <dgm:cxn modelId="{84ADA3AC-E830-4107-9255-E2F2720013BA}" type="presOf" srcId="{07924809-EA85-4811-B4C7-C8310FFF7283}" destId="{8BE6F15D-CDD9-4476-B87E-161FDCE92B98}" srcOrd="0" destOrd="0" presId="urn:microsoft.com/office/officeart/2005/8/layout/radial5"/>
    <dgm:cxn modelId="{6DA2D1CA-2917-43EE-B9FB-DD3BAD7997A9}" type="presOf" srcId="{70522B10-B1A5-444E-B21A-2A6CEBE94910}" destId="{103442C4-0305-4857-A25F-45955FC904A7}" srcOrd="1" destOrd="0" presId="urn:microsoft.com/office/officeart/2005/8/layout/radial5"/>
    <dgm:cxn modelId="{32D6BD00-5EFC-4DC5-833F-ECBC00B04F61}" srcId="{408DAAF2-18D0-4C85-8BA5-F41540EC2EAC}" destId="{77C9815E-6024-4CF6-83A4-6F82B9354C8A}" srcOrd="0" destOrd="0" parTransId="{22ECC61D-A26D-4FB1-BA87-A34968395764}" sibTransId="{757BFDF1-6D3E-4074-8EF2-B76CD26AB69A}"/>
    <dgm:cxn modelId="{AB5D25EF-34F0-4AE4-8DDB-C57EBD8F6E99}" type="presOf" srcId="{09E515D9-A5E3-4FD0-991F-23E07662A04D}" destId="{E453FED9-EC1D-4CE4-959D-0A4FD372BD20}" srcOrd="0" destOrd="0" presId="urn:microsoft.com/office/officeart/2005/8/layout/radial5"/>
    <dgm:cxn modelId="{877726DD-62E1-463E-BC8A-C190061258FB}" type="presOf" srcId="{D1F7DE0F-9516-4DB8-A1E5-9FD2E23FF968}" destId="{8D2DBB0D-35CD-4D52-8020-9F972CB78BA9}" srcOrd="0" destOrd="0" presId="urn:microsoft.com/office/officeart/2005/8/layout/radial5"/>
    <dgm:cxn modelId="{A3AA54A0-6247-497A-9F5D-B6217B434AE4}" type="presOf" srcId="{408DAAF2-18D0-4C85-8BA5-F41540EC2EAC}" destId="{ADAF4310-12A1-4D00-92D0-E25F5CEEC3E2}" srcOrd="0" destOrd="0" presId="urn:microsoft.com/office/officeart/2005/8/layout/radial5"/>
    <dgm:cxn modelId="{B4742747-3032-45AD-B91A-FE0900D5E8E4}" type="presOf" srcId="{1F29FE6A-21B5-45A5-A5A0-24DF1060C687}" destId="{AD4DE144-290F-45E1-8A5A-FB82779F8FB9}" srcOrd="0" destOrd="0" presId="urn:microsoft.com/office/officeart/2005/8/layout/radial5"/>
    <dgm:cxn modelId="{0439B55D-ABA4-4656-A6E3-4ED87362E719}" srcId="{77C9815E-6024-4CF6-83A4-6F82B9354C8A}" destId="{D0F9C09E-C63B-4210-8461-D760633FB516}" srcOrd="0" destOrd="0" parTransId="{09E515D9-A5E3-4FD0-991F-23E07662A04D}" sibTransId="{CFB7D1A8-8B75-41E2-A2AB-80C1C2D6D291}"/>
    <dgm:cxn modelId="{94AC6A58-03F2-47FB-9F7B-76CBDD23D0EA}" type="presOf" srcId="{5FAF70CD-3610-4EF7-9C3F-583C1CE0FD5F}" destId="{42D2EF46-3B5E-4A22-872C-9935E8B77A77}" srcOrd="0" destOrd="0" presId="urn:microsoft.com/office/officeart/2005/8/layout/radial5"/>
    <dgm:cxn modelId="{A1099AF8-B9B1-43F4-B447-0DB637A8D3F1}" srcId="{77C9815E-6024-4CF6-83A4-6F82B9354C8A}" destId="{383CA447-FDAD-4468-8B92-D9CD93101445}" srcOrd="2" destOrd="0" parTransId="{976A8F6E-5734-4538-AF31-10FBCC6FBE0F}" sibTransId="{FD5E1F7D-ED04-4D5E-8CB3-F25C805BD763}"/>
    <dgm:cxn modelId="{7668B983-F9DD-4DBA-AC32-BB1C6A50C118}" type="presOf" srcId="{70522B10-B1A5-444E-B21A-2A6CEBE94910}" destId="{3B27EA8D-2CD1-4729-BB08-17104C49BFA9}" srcOrd="0" destOrd="0" presId="urn:microsoft.com/office/officeart/2005/8/layout/radial5"/>
    <dgm:cxn modelId="{ABDFB734-8FBD-45C9-BDAD-DE9CDA47D3BD}" type="presOf" srcId="{09E515D9-A5E3-4FD0-991F-23E07662A04D}" destId="{87952E36-59D7-4E22-871A-F09A63A2EC95}" srcOrd="1" destOrd="0" presId="urn:microsoft.com/office/officeart/2005/8/layout/radial5"/>
    <dgm:cxn modelId="{D721722F-7307-48B5-9145-A45E3F657EC9}" type="presOf" srcId="{D0F9C09E-C63B-4210-8461-D760633FB516}" destId="{8A3DDBA3-1FFD-4AA1-86CB-1CE41B40502D}" srcOrd="0" destOrd="0" presId="urn:microsoft.com/office/officeart/2005/8/layout/radial5"/>
    <dgm:cxn modelId="{4CF98F75-978D-41F3-9390-E22F4593498A}" srcId="{77C9815E-6024-4CF6-83A4-6F82B9354C8A}" destId="{1F29FE6A-21B5-45A5-A5A0-24DF1060C687}" srcOrd="1" destOrd="0" parTransId="{D1F7DE0F-9516-4DB8-A1E5-9FD2E23FF968}" sibTransId="{A52BF52D-E8CD-4372-986F-A40467C263EA}"/>
    <dgm:cxn modelId="{9D8CAAC5-2B38-41CA-B968-09EDD47B79B0}" srcId="{77C9815E-6024-4CF6-83A4-6F82B9354C8A}" destId="{C64AC48A-4D6A-4FE2-AE9A-4DFDF1BD3553}" srcOrd="3" destOrd="0" parTransId="{70522B10-B1A5-444E-B21A-2A6CEBE94910}" sibTransId="{91C6B65B-CE7F-4328-A3F0-BA47037D87DF}"/>
    <dgm:cxn modelId="{37FFCF84-4245-4DE9-A58A-28D5D67D7890}" type="presOf" srcId="{6E1F2998-D6B4-46E6-B95A-A1C9AFA64BD1}" destId="{D1F9649A-A80F-4792-81AB-7BF45CE21871}" srcOrd="0" destOrd="0" presId="urn:microsoft.com/office/officeart/2005/8/layout/radial5"/>
    <dgm:cxn modelId="{A2AC9E78-63E7-4255-ADE0-6C83677E5CCD}" srcId="{77C9815E-6024-4CF6-83A4-6F82B9354C8A}" destId="{5FAF70CD-3610-4EF7-9C3F-583C1CE0FD5F}" srcOrd="5" destOrd="0" parTransId="{6E1F2998-D6B4-46E6-B95A-A1C9AFA64BD1}" sibTransId="{8A45081C-86AD-434E-BC09-37346C63D93B}"/>
    <dgm:cxn modelId="{3EAB4463-367D-48D6-8154-ED7E9B48CEDE}" type="presParOf" srcId="{ADAF4310-12A1-4D00-92D0-E25F5CEEC3E2}" destId="{1CEC16F9-75D8-46A2-9016-673A3A7ADA56}" srcOrd="0" destOrd="0" presId="urn:microsoft.com/office/officeart/2005/8/layout/radial5"/>
    <dgm:cxn modelId="{E4EC7256-F0D7-4E46-BCF6-DCDEAE5BAC15}" type="presParOf" srcId="{ADAF4310-12A1-4D00-92D0-E25F5CEEC3E2}" destId="{E453FED9-EC1D-4CE4-959D-0A4FD372BD20}" srcOrd="1" destOrd="0" presId="urn:microsoft.com/office/officeart/2005/8/layout/radial5"/>
    <dgm:cxn modelId="{56607A47-3759-4C29-8CC1-30BAFFF618D4}" type="presParOf" srcId="{E453FED9-EC1D-4CE4-959D-0A4FD372BD20}" destId="{87952E36-59D7-4E22-871A-F09A63A2EC95}" srcOrd="0" destOrd="0" presId="urn:microsoft.com/office/officeart/2005/8/layout/radial5"/>
    <dgm:cxn modelId="{79E19A35-E7CB-4A50-92E7-BDA747F585C4}" type="presParOf" srcId="{ADAF4310-12A1-4D00-92D0-E25F5CEEC3E2}" destId="{8A3DDBA3-1FFD-4AA1-86CB-1CE41B40502D}" srcOrd="2" destOrd="0" presId="urn:microsoft.com/office/officeart/2005/8/layout/radial5"/>
    <dgm:cxn modelId="{D32021CA-0B49-4F98-9817-6C748C5EEA4D}" type="presParOf" srcId="{ADAF4310-12A1-4D00-92D0-E25F5CEEC3E2}" destId="{8D2DBB0D-35CD-4D52-8020-9F972CB78BA9}" srcOrd="3" destOrd="0" presId="urn:microsoft.com/office/officeart/2005/8/layout/radial5"/>
    <dgm:cxn modelId="{4AA9810D-5794-49BA-9970-D5F532D4CC2C}" type="presParOf" srcId="{8D2DBB0D-35CD-4D52-8020-9F972CB78BA9}" destId="{E8A2DDC5-77EC-41CF-B615-9AA0B90BDCD8}" srcOrd="0" destOrd="0" presId="urn:microsoft.com/office/officeart/2005/8/layout/radial5"/>
    <dgm:cxn modelId="{BC820714-19FC-4BBE-A78D-1F3F92E6B1DD}" type="presParOf" srcId="{ADAF4310-12A1-4D00-92D0-E25F5CEEC3E2}" destId="{AD4DE144-290F-45E1-8A5A-FB82779F8FB9}" srcOrd="4" destOrd="0" presId="urn:microsoft.com/office/officeart/2005/8/layout/radial5"/>
    <dgm:cxn modelId="{5AD2009C-69C5-450B-9572-3AED7CCC4907}" type="presParOf" srcId="{ADAF4310-12A1-4D00-92D0-E25F5CEEC3E2}" destId="{B654AC77-B94F-4268-ADCB-90B757446862}" srcOrd="5" destOrd="0" presId="urn:microsoft.com/office/officeart/2005/8/layout/radial5"/>
    <dgm:cxn modelId="{95F42C36-8FAE-4EA7-AB23-F3734E555AF2}" type="presParOf" srcId="{B654AC77-B94F-4268-ADCB-90B757446862}" destId="{B9317B43-22BC-4ADB-9E4B-609C0413AA2D}" srcOrd="0" destOrd="0" presId="urn:microsoft.com/office/officeart/2005/8/layout/radial5"/>
    <dgm:cxn modelId="{0472069D-51D0-44B1-8481-ABD8226EF47D}" type="presParOf" srcId="{ADAF4310-12A1-4D00-92D0-E25F5CEEC3E2}" destId="{C3942ADD-EC58-4369-A6EF-2D50C9B8107D}" srcOrd="6" destOrd="0" presId="urn:microsoft.com/office/officeart/2005/8/layout/radial5"/>
    <dgm:cxn modelId="{7E2EE2B9-017A-4133-8918-51B92203CDCC}" type="presParOf" srcId="{ADAF4310-12A1-4D00-92D0-E25F5CEEC3E2}" destId="{3B27EA8D-2CD1-4729-BB08-17104C49BFA9}" srcOrd="7" destOrd="0" presId="urn:microsoft.com/office/officeart/2005/8/layout/radial5"/>
    <dgm:cxn modelId="{629CC6B0-7528-432A-8012-F0E9A61E0D8E}" type="presParOf" srcId="{3B27EA8D-2CD1-4729-BB08-17104C49BFA9}" destId="{103442C4-0305-4857-A25F-45955FC904A7}" srcOrd="0" destOrd="0" presId="urn:microsoft.com/office/officeart/2005/8/layout/radial5"/>
    <dgm:cxn modelId="{0FFEE8DF-2085-40E7-BF5F-E0CD1871DDE0}" type="presParOf" srcId="{ADAF4310-12A1-4D00-92D0-E25F5CEEC3E2}" destId="{FD92D773-D01A-44BF-BD24-443C7F2D6140}" srcOrd="8" destOrd="0" presId="urn:microsoft.com/office/officeart/2005/8/layout/radial5"/>
    <dgm:cxn modelId="{D2DC65B0-9DFC-4F50-B1C8-10A1ADC0F0BE}" type="presParOf" srcId="{ADAF4310-12A1-4D00-92D0-E25F5CEEC3E2}" destId="{8BE6F15D-CDD9-4476-B87E-161FDCE92B98}" srcOrd="9" destOrd="0" presId="urn:microsoft.com/office/officeart/2005/8/layout/radial5"/>
    <dgm:cxn modelId="{CB09EA5A-260E-4DA5-8F0F-3663EA552840}" type="presParOf" srcId="{8BE6F15D-CDD9-4476-B87E-161FDCE92B98}" destId="{9D1F0588-8FEF-41AA-937C-6474BC731DD1}" srcOrd="0" destOrd="0" presId="urn:microsoft.com/office/officeart/2005/8/layout/radial5"/>
    <dgm:cxn modelId="{12DAD922-C1D4-4280-97E7-AFEB647AE3C7}" type="presParOf" srcId="{ADAF4310-12A1-4D00-92D0-E25F5CEEC3E2}" destId="{CE60E3B8-96ED-488C-A0C0-C96165487E14}" srcOrd="10" destOrd="0" presId="urn:microsoft.com/office/officeart/2005/8/layout/radial5"/>
    <dgm:cxn modelId="{7F612CD5-C454-4D78-A807-600B37AC7797}" type="presParOf" srcId="{ADAF4310-12A1-4D00-92D0-E25F5CEEC3E2}" destId="{D1F9649A-A80F-4792-81AB-7BF45CE21871}" srcOrd="11" destOrd="0" presId="urn:microsoft.com/office/officeart/2005/8/layout/radial5"/>
    <dgm:cxn modelId="{7E9377CF-2E98-47BC-BBED-CF3B5C539475}" type="presParOf" srcId="{D1F9649A-A80F-4792-81AB-7BF45CE21871}" destId="{745559AB-AB39-4853-A7BA-8A744EF7B351}" srcOrd="0" destOrd="0" presId="urn:microsoft.com/office/officeart/2005/8/layout/radial5"/>
    <dgm:cxn modelId="{652AE5AA-D620-45A8-B7AC-319B17280338}" type="presParOf" srcId="{ADAF4310-12A1-4D00-92D0-E25F5CEEC3E2}" destId="{42D2EF46-3B5E-4A22-872C-9935E8B77A77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8DAAF2-18D0-4C85-8BA5-F41540EC2EAC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C9815E-6024-4CF6-83A4-6F82B9354C8A}">
      <dgm:prSet phldrT="[Текст]" custT="1"/>
      <dgm:spPr/>
      <dgm:t>
        <a:bodyPr/>
        <a:lstStyle/>
        <a:p>
          <a:r>
            <a: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</a:p>
        <a:p>
          <a:r>
            <a:rPr lang="ru-RU" sz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Исполнено -  8 949,08 тыс. руб.</a:t>
          </a:r>
        </a:p>
      </dgm:t>
    </dgm:pt>
    <dgm:pt modelId="{22ECC61D-A26D-4FB1-BA87-A34968395764}" type="parTrans" cxnId="{32D6BD00-5EFC-4DC5-833F-ECBC00B04F61}">
      <dgm:prSet/>
      <dgm:spPr/>
      <dgm:t>
        <a:bodyPr/>
        <a:lstStyle/>
        <a:p>
          <a:endParaRPr lang="ru-RU"/>
        </a:p>
      </dgm:t>
    </dgm:pt>
    <dgm:pt modelId="{757BFDF1-6D3E-4074-8EF2-B76CD26AB69A}" type="sibTrans" cxnId="{32D6BD00-5EFC-4DC5-833F-ECBC00B04F61}">
      <dgm:prSet/>
      <dgm:spPr/>
      <dgm:t>
        <a:bodyPr/>
        <a:lstStyle/>
        <a:p>
          <a:endParaRPr lang="ru-RU"/>
        </a:p>
      </dgm:t>
    </dgm:pt>
    <dgm:pt modelId="{D0F9C09E-C63B-4210-8461-D760633FB516}">
      <dgm:prSet phldrT="[Текст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</a:t>
          </a:r>
        </a:p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(работ) и компенсации затрат государства</a:t>
          </a:r>
        </a:p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700,89 тыс. руб</a:t>
          </a:r>
        </a:p>
      </dgm:t>
    </dgm:pt>
    <dgm:pt modelId="{09E515D9-A5E3-4FD0-991F-23E07662A04D}" type="parTrans" cxnId="{0439B55D-ABA4-4656-A6E3-4ED87362E719}">
      <dgm:prSet/>
      <dgm:spPr>
        <a:solidFill>
          <a:schemeClr val="accent5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CFB7D1A8-8B75-41E2-A2AB-80C1C2D6D291}" type="sibTrans" cxnId="{0439B55D-ABA4-4656-A6E3-4ED87362E719}">
      <dgm:prSet/>
      <dgm:spPr/>
      <dgm:t>
        <a:bodyPr/>
        <a:lstStyle/>
        <a:p>
          <a:endParaRPr lang="ru-RU"/>
        </a:p>
      </dgm:t>
    </dgm:pt>
    <dgm:pt modelId="{1F29FE6A-21B5-45A5-A5A0-24DF1060C687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использования имущества</a:t>
          </a:r>
        </a:p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7 939,29 тыс. руб</a:t>
          </a:r>
        </a:p>
      </dgm:t>
    </dgm:pt>
    <dgm:pt modelId="{D1F7DE0F-9516-4DB8-A1E5-9FD2E23FF968}" type="parTrans" cxnId="{4CF98F75-978D-41F3-9390-E22F4593498A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A52BF52D-E8CD-4372-986F-A40467C263EA}" type="sibTrans" cxnId="{4CF98F75-978D-41F3-9390-E22F4593498A}">
      <dgm:prSet/>
      <dgm:spPr/>
      <dgm:t>
        <a:bodyPr/>
        <a:lstStyle/>
        <a:p>
          <a:endParaRPr lang="ru-RU"/>
        </a:p>
      </dgm:t>
    </dgm:pt>
    <dgm:pt modelId="{C64AC48A-4D6A-4FE2-AE9A-4DFDF1BD3553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Штрафы, санкции, возмещение ущерба</a:t>
          </a:r>
        </a:p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261,26 тыс. руб.</a:t>
          </a:r>
        </a:p>
      </dgm:t>
    </dgm:pt>
    <dgm:pt modelId="{70522B10-B1A5-444E-B21A-2A6CEBE94910}" type="parTrans" cxnId="{9D8CAAC5-2B38-41CA-B968-09EDD47B79B0}">
      <dgm:prSet/>
      <dgm:spPr>
        <a:solidFill>
          <a:srgbClr val="FFC000"/>
        </a:solidFill>
      </dgm:spPr>
      <dgm:t>
        <a:bodyPr/>
        <a:lstStyle/>
        <a:p>
          <a:endParaRPr lang="ru-RU"/>
        </a:p>
      </dgm:t>
    </dgm:pt>
    <dgm:pt modelId="{91C6B65B-CE7F-4328-A3F0-BA47037D87DF}" type="sibTrans" cxnId="{9D8CAAC5-2B38-41CA-B968-09EDD47B79B0}">
      <dgm:prSet/>
      <dgm:spPr/>
      <dgm:t>
        <a:bodyPr/>
        <a:lstStyle/>
        <a:p>
          <a:endParaRPr lang="ru-RU"/>
        </a:p>
      </dgm:t>
    </dgm:pt>
    <dgm:pt modelId="{D9EB0855-AB28-400D-BA13-0FA964B22465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</a:t>
          </a:r>
        </a:p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24,10 тыс. руб.</a:t>
          </a:r>
        </a:p>
      </dgm:t>
    </dgm:pt>
    <dgm:pt modelId="{07924809-EA85-4811-B4C7-C8310FFF7283}" type="parTrans" cxnId="{C47E9CA5-B2DF-465A-B5FD-75E594E442D8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6337BE11-DC6D-4CCE-BEA0-C4AC80B2414F}" type="sibTrans" cxnId="{C47E9CA5-B2DF-465A-B5FD-75E594E442D8}">
      <dgm:prSet/>
      <dgm:spPr/>
      <dgm:t>
        <a:bodyPr/>
        <a:lstStyle/>
        <a:p>
          <a:endParaRPr lang="ru-RU"/>
        </a:p>
      </dgm:t>
    </dgm:pt>
    <dgm:pt modelId="{383CA447-FDAD-4468-8B92-D9CD93101445}">
      <dgm:prSet custT="1"/>
      <dgm:spPr>
        <a:solidFill>
          <a:srgbClr val="FF0000"/>
        </a:solidFill>
      </dgm:spPr>
      <dgm:t>
        <a:bodyPr/>
        <a:lstStyle/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Плата за негативное воздействие на окружающую среду</a:t>
          </a:r>
        </a:p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2,26 тыс. руб.</a:t>
          </a:r>
        </a:p>
      </dgm:t>
    </dgm:pt>
    <dgm:pt modelId="{976A8F6E-5734-4538-AF31-10FBCC6FBE0F}" type="parTrans" cxnId="{A1099AF8-B9B1-43F4-B447-0DB637A8D3F1}">
      <dgm:prSet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FD5E1F7D-ED04-4D5E-8CB3-F25C805BD763}" type="sibTrans" cxnId="{A1099AF8-B9B1-43F4-B447-0DB637A8D3F1}">
      <dgm:prSet/>
      <dgm:spPr/>
      <dgm:t>
        <a:bodyPr/>
        <a:lstStyle/>
        <a:p>
          <a:endParaRPr lang="ru-RU"/>
        </a:p>
      </dgm:t>
    </dgm:pt>
    <dgm:pt modelId="{5FAF70CD-3610-4EF7-9C3F-583C1CE0FD5F}">
      <dgm:prSet custT="1"/>
      <dgm:spPr>
        <a:solidFill>
          <a:srgbClr val="7030A0"/>
        </a:solidFill>
      </dgm:spPr>
      <dgm:t>
        <a:bodyPr/>
        <a:lstStyle/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</a:t>
          </a:r>
        </a:p>
        <a:p>
          <a:r>
            <a:rPr lang="ru-RU" sz="1200">
              <a:latin typeface="Times New Roman" panose="02020603050405020304" pitchFamily="18" charset="0"/>
              <a:cs typeface="Times New Roman" panose="02020603050405020304" pitchFamily="18" charset="0"/>
            </a:rPr>
            <a:t>21,28 тыс. руб</a:t>
          </a:r>
        </a:p>
      </dgm:t>
    </dgm:pt>
    <dgm:pt modelId="{6E1F2998-D6B4-46E6-B95A-A1C9AFA64BD1}" type="parTrans" cxnId="{A2AC9E78-63E7-4255-ADE0-6C83677E5CCD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8A45081C-86AD-434E-BC09-37346C63D93B}" type="sibTrans" cxnId="{A2AC9E78-63E7-4255-ADE0-6C83677E5CCD}">
      <dgm:prSet/>
      <dgm:spPr/>
      <dgm:t>
        <a:bodyPr/>
        <a:lstStyle/>
        <a:p>
          <a:endParaRPr lang="ru-RU"/>
        </a:p>
      </dgm:t>
    </dgm:pt>
    <dgm:pt modelId="{ADAF4310-12A1-4D00-92D0-E25F5CEEC3E2}" type="pres">
      <dgm:prSet presAssocID="{408DAAF2-18D0-4C85-8BA5-F41540EC2E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EC16F9-75D8-46A2-9016-673A3A7ADA56}" type="pres">
      <dgm:prSet presAssocID="{77C9815E-6024-4CF6-83A4-6F82B9354C8A}" presName="centerShape" presStyleLbl="node0" presStyleIdx="0" presStyleCnt="1" custScaleX="211278" custScaleY="118316"/>
      <dgm:spPr/>
      <dgm:t>
        <a:bodyPr/>
        <a:lstStyle/>
        <a:p>
          <a:endParaRPr lang="ru-RU"/>
        </a:p>
      </dgm:t>
    </dgm:pt>
    <dgm:pt modelId="{E453FED9-EC1D-4CE4-959D-0A4FD372BD20}" type="pres">
      <dgm:prSet presAssocID="{09E515D9-A5E3-4FD0-991F-23E07662A04D}" presName="parTrans" presStyleLbl="sibTrans2D1" presStyleIdx="0" presStyleCnt="6"/>
      <dgm:spPr/>
      <dgm:t>
        <a:bodyPr/>
        <a:lstStyle/>
        <a:p>
          <a:endParaRPr lang="ru-RU"/>
        </a:p>
      </dgm:t>
    </dgm:pt>
    <dgm:pt modelId="{87952E36-59D7-4E22-871A-F09A63A2EC95}" type="pres">
      <dgm:prSet presAssocID="{09E515D9-A5E3-4FD0-991F-23E07662A04D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8A3DDBA3-1FFD-4AA1-86CB-1CE41B40502D}" type="pres">
      <dgm:prSet presAssocID="{D0F9C09E-C63B-4210-8461-D760633FB516}" presName="node" presStyleLbl="node1" presStyleIdx="0" presStyleCnt="6" custScaleX="145643" custRadScaleRad="95881" custRadScaleInc="-1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2DBB0D-35CD-4D52-8020-9F972CB78BA9}" type="pres">
      <dgm:prSet presAssocID="{D1F7DE0F-9516-4DB8-A1E5-9FD2E23FF968}" presName="parTrans" presStyleLbl="sibTrans2D1" presStyleIdx="1" presStyleCnt="6"/>
      <dgm:spPr/>
      <dgm:t>
        <a:bodyPr/>
        <a:lstStyle/>
        <a:p>
          <a:endParaRPr lang="ru-RU"/>
        </a:p>
      </dgm:t>
    </dgm:pt>
    <dgm:pt modelId="{E8A2DDC5-77EC-41CF-B615-9AA0B90BDCD8}" type="pres">
      <dgm:prSet presAssocID="{D1F7DE0F-9516-4DB8-A1E5-9FD2E23FF968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AD4DE144-290F-45E1-8A5A-FB82779F8FB9}" type="pres">
      <dgm:prSet presAssocID="{1F29FE6A-21B5-45A5-A5A0-24DF1060C687}" presName="node" presStyleLbl="node1" presStyleIdx="1" presStyleCnt="6" custScaleX="135352" custRadScaleRad="115733" custRadScaleInc="8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4AC77-B94F-4268-ADCB-90B757446862}" type="pres">
      <dgm:prSet presAssocID="{976A8F6E-5734-4538-AF31-10FBCC6FBE0F}" presName="parTrans" presStyleLbl="sibTrans2D1" presStyleIdx="2" presStyleCnt="6"/>
      <dgm:spPr/>
      <dgm:t>
        <a:bodyPr/>
        <a:lstStyle/>
        <a:p>
          <a:endParaRPr lang="ru-RU"/>
        </a:p>
      </dgm:t>
    </dgm:pt>
    <dgm:pt modelId="{B9317B43-22BC-4ADB-9E4B-609C0413AA2D}" type="pres">
      <dgm:prSet presAssocID="{976A8F6E-5734-4538-AF31-10FBCC6FBE0F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C3942ADD-EC58-4369-A6EF-2D50C9B8107D}" type="pres">
      <dgm:prSet presAssocID="{383CA447-FDAD-4468-8B92-D9CD93101445}" presName="node" presStyleLbl="node1" presStyleIdx="2" presStyleCnt="6" custScaleX="138608" custRadScaleRad="117178" custRadScaleInc="-185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27EA8D-2CD1-4729-BB08-17104C49BFA9}" type="pres">
      <dgm:prSet presAssocID="{70522B10-B1A5-444E-B21A-2A6CEBE94910}" presName="parTrans" presStyleLbl="sibTrans2D1" presStyleIdx="3" presStyleCnt="6"/>
      <dgm:spPr/>
      <dgm:t>
        <a:bodyPr/>
        <a:lstStyle/>
        <a:p>
          <a:endParaRPr lang="ru-RU"/>
        </a:p>
      </dgm:t>
    </dgm:pt>
    <dgm:pt modelId="{103442C4-0305-4857-A25F-45955FC904A7}" type="pres">
      <dgm:prSet presAssocID="{70522B10-B1A5-444E-B21A-2A6CEBE94910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FD92D773-D01A-44BF-BD24-443C7F2D6140}" type="pres">
      <dgm:prSet presAssocID="{C64AC48A-4D6A-4FE2-AE9A-4DFDF1BD3553}" presName="node" presStyleLbl="node1" presStyleIdx="3" presStyleCnt="6" custScaleX="140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E6F15D-CDD9-4476-B87E-161FDCE92B98}" type="pres">
      <dgm:prSet presAssocID="{07924809-EA85-4811-B4C7-C8310FFF7283}" presName="parTrans" presStyleLbl="sibTrans2D1" presStyleIdx="4" presStyleCnt="6"/>
      <dgm:spPr/>
      <dgm:t>
        <a:bodyPr/>
        <a:lstStyle/>
        <a:p>
          <a:endParaRPr lang="ru-RU"/>
        </a:p>
      </dgm:t>
    </dgm:pt>
    <dgm:pt modelId="{9D1F0588-8FEF-41AA-937C-6474BC731DD1}" type="pres">
      <dgm:prSet presAssocID="{07924809-EA85-4811-B4C7-C8310FFF7283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CE60E3B8-96ED-488C-A0C0-C96165487E14}" type="pres">
      <dgm:prSet presAssocID="{D9EB0855-AB28-400D-BA13-0FA964B22465}" presName="node" presStyleLbl="node1" presStyleIdx="4" presStyleCnt="6" custScaleX="141958" custRadScaleRad="115047" custRadScaleInc="102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F9649A-A80F-4792-81AB-7BF45CE21871}" type="pres">
      <dgm:prSet presAssocID="{6E1F2998-D6B4-46E6-B95A-A1C9AFA64BD1}" presName="parTrans" presStyleLbl="sibTrans2D1" presStyleIdx="5" presStyleCnt="6"/>
      <dgm:spPr/>
      <dgm:t>
        <a:bodyPr/>
        <a:lstStyle/>
        <a:p>
          <a:endParaRPr lang="ru-RU"/>
        </a:p>
      </dgm:t>
    </dgm:pt>
    <dgm:pt modelId="{745559AB-AB39-4853-A7BA-8A744EF7B351}" type="pres">
      <dgm:prSet presAssocID="{6E1F2998-D6B4-46E6-B95A-A1C9AFA64BD1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42D2EF46-3B5E-4A22-872C-9935E8B77A77}" type="pres">
      <dgm:prSet presAssocID="{5FAF70CD-3610-4EF7-9C3F-583C1CE0FD5F}" presName="node" presStyleLbl="node1" presStyleIdx="5" presStyleCnt="6" custScaleX="133276" custRadScaleRad="117743" custRadScaleInc="-21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04B8BC0-01A5-4EA0-817B-C48135B61271}" type="presOf" srcId="{D1F7DE0F-9516-4DB8-A1E5-9FD2E23FF968}" destId="{E8A2DDC5-77EC-41CF-B615-9AA0B90BDCD8}" srcOrd="1" destOrd="0" presId="urn:microsoft.com/office/officeart/2005/8/layout/radial5"/>
    <dgm:cxn modelId="{9E945297-407F-4C6E-8373-A40F73B8F5E3}" type="presOf" srcId="{70522B10-B1A5-444E-B21A-2A6CEBE94910}" destId="{3B27EA8D-2CD1-4729-BB08-17104C49BFA9}" srcOrd="0" destOrd="0" presId="urn:microsoft.com/office/officeart/2005/8/layout/radial5"/>
    <dgm:cxn modelId="{AB060C87-17FE-4F04-8A45-70E8E8E02884}" type="presOf" srcId="{5FAF70CD-3610-4EF7-9C3F-583C1CE0FD5F}" destId="{42D2EF46-3B5E-4A22-872C-9935E8B77A77}" srcOrd="0" destOrd="0" presId="urn:microsoft.com/office/officeart/2005/8/layout/radial5"/>
    <dgm:cxn modelId="{DAEE7051-00A1-4C87-A7E2-857E5638896B}" type="presOf" srcId="{D9EB0855-AB28-400D-BA13-0FA964B22465}" destId="{CE60E3B8-96ED-488C-A0C0-C96165487E14}" srcOrd="0" destOrd="0" presId="urn:microsoft.com/office/officeart/2005/8/layout/radial5"/>
    <dgm:cxn modelId="{7555B6C3-E42F-4393-9488-359B087D3A33}" type="presOf" srcId="{09E515D9-A5E3-4FD0-991F-23E07662A04D}" destId="{E453FED9-EC1D-4CE4-959D-0A4FD372BD20}" srcOrd="0" destOrd="0" presId="urn:microsoft.com/office/officeart/2005/8/layout/radial5"/>
    <dgm:cxn modelId="{80F87984-7913-403C-81DE-EE22F7B4617B}" type="presOf" srcId="{70522B10-B1A5-444E-B21A-2A6CEBE94910}" destId="{103442C4-0305-4857-A25F-45955FC904A7}" srcOrd="1" destOrd="0" presId="urn:microsoft.com/office/officeart/2005/8/layout/radial5"/>
    <dgm:cxn modelId="{9DCE1CA4-2C44-466A-B1B7-C78F4756EE14}" type="presOf" srcId="{07924809-EA85-4811-B4C7-C8310FFF7283}" destId="{9D1F0588-8FEF-41AA-937C-6474BC731DD1}" srcOrd="1" destOrd="0" presId="urn:microsoft.com/office/officeart/2005/8/layout/radial5"/>
    <dgm:cxn modelId="{C47E9CA5-B2DF-465A-B5FD-75E594E442D8}" srcId="{77C9815E-6024-4CF6-83A4-6F82B9354C8A}" destId="{D9EB0855-AB28-400D-BA13-0FA964B22465}" srcOrd="4" destOrd="0" parTransId="{07924809-EA85-4811-B4C7-C8310FFF7283}" sibTransId="{6337BE11-DC6D-4CCE-BEA0-C4AC80B2414F}"/>
    <dgm:cxn modelId="{9709FBB3-3EA0-4DF6-AB6B-BAEAC9257378}" type="presOf" srcId="{6E1F2998-D6B4-46E6-B95A-A1C9AFA64BD1}" destId="{D1F9649A-A80F-4792-81AB-7BF45CE21871}" srcOrd="0" destOrd="0" presId="urn:microsoft.com/office/officeart/2005/8/layout/radial5"/>
    <dgm:cxn modelId="{FC4916D8-E95C-416A-B597-1C8C9388826A}" type="presOf" srcId="{09E515D9-A5E3-4FD0-991F-23E07662A04D}" destId="{87952E36-59D7-4E22-871A-F09A63A2EC95}" srcOrd="1" destOrd="0" presId="urn:microsoft.com/office/officeart/2005/8/layout/radial5"/>
    <dgm:cxn modelId="{32D6BD00-5EFC-4DC5-833F-ECBC00B04F61}" srcId="{408DAAF2-18D0-4C85-8BA5-F41540EC2EAC}" destId="{77C9815E-6024-4CF6-83A4-6F82B9354C8A}" srcOrd="0" destOrd="0" parTransId="{22ECC61D-A26D-4FB1-BA87-A34968395764}" sibTransId="{757BFDF1-6D3E-4074-8EF2-B76CD26AB69A}"/>
    <dgm:cxn modelId="{17C04386-9816-45C7-815A-72B3CF77CEAC}" type="presOf" srcId="{D1F7DE0F-9516-4DB8-A1E5-9FD2E23FF968}" destId="{8D2DBB0D-35CD-4D52-8020-9F972CB78BA9}" srcOrd="0" destOrd="0" presId="urn:microsoft.com/office/officeart/2005/8/layout/radial5"/>
    <dgm:cxn modelId="{B86500C6-1335-48D4-B3D4-87B9359774BD}" type="presOf" srcId="{976A8F6E-5734-4538-AF31-10FBCC6FBE0F}" destId="{B9317B43-22BC-4ADB-9E4B-609C0413AA2D}" srcOrd="1" destOrd="0" presId="urn:microsoft.com/office/officeart/2005/8/layout/radial5"/>
    <dgm:cxn modelId="{AA953788-B1FE-4F6F-BE1F-42B2BBBF6824}" type="presOf" srcId="{408DAAF2-18D0-4C85-8BA5-F41540EC2EAC}" destId="{ADAF4310-12A1-4D00-92D0-E25F5CEEC3E2}" srcOrd="0" destOrd="0" presId="urn:microsoft.com/office/officeart/2005/8/layout/radial5"/>
    <dgm:cxn modelId="{DFB8BD8F-D58A-4F2B-9CCC-DEC46DB2CE77}" type="presOf" srcId="{C64AC48A-4D6A-4FE2-AE9A-4DFDF1BD3553}" destId="{FD92D773-D01A-44BF-BD24-443C7F2D6140}" srcOrd="0" destOrd="0" presId="urn:microsoft.com/office/officeart/2005/8/layout/radial5"/>
    <dgm:cxn modelId="{DD87871E-CDD9-4535-AE93-96029012545D}" type="presOf" srcId="{383CA447-FDAD-4468-8B92-D9CD93101445}" destId="{C3942ADD-EC58-4369-A6EF-2D50C9B8107D}" srcOrd="0" destOrd="0" presId="urn:microsoft.com/office/officeart/2005/8/layout/radial5"/>
    <dgm:cxn modelId="{5066B437-DF3A-4D42-8998-13E59F765D31}" type="presOf" srcId="{D0F9C09E-C63B-4210-8461-D760633FB516}" destId="{8A3DDBA3-1FFD-4AA1-86CB-1CE41B40502D}" srcOrd="0" destOrd="0" presId="urn:microsoft.com/office/officeart/2005/8/layout/radial5"/>
    <dgm:cxn modelId="{31B3450A-F972-433F-9F5B-59714D545C77}" type="presOf" srcId="{77C9815E-6024-4CF6-83A4-6F82B9354C8A}" destId="{1CEC16F9-75D8-46A2-9016-673A3A7ADA56}" srcOrd="0" destOrd="0" presId="urn:microsoft.com/office/officeart/2005/8/layout/radial5"/>
    <dgm:cxn modelId="{14A84A5D-CD97-46A3-9E83-D210F0572D61}" type="presOf" srcId="{1F29FE6A-21B5-45A5-A5A0-24DF1060C687}" destId="{AD4DE144-290F-45E1-8A5A-FB82779F8FB9}" srcOrd="0" destOrd="0" presId="urn:microsoft.com/office/officeart/2005/8/layout/radial5"/>
    <dgm:cxn modelId="{0439B55D-ABA4-4656-A6E3-4ED87362E719}" srcId="{77C9815E-6024-4CF6-83A4-6F82B9354C8A}" destId="{D0F9C09E-C63B-4210-8461-D760633FB516}" srcOrd="0" destOrd="0" parTransId="{09E515D9-A5E3-4FD0-991F-23E07662A04D}" sibTransId="{CFB7D1A8-8B75-41E2-A2AB-80C1C2D6D291}"/>
    <dgm:cxn modelId="{CD07B05B-E853-4789-B7F3-3988442E3F6E}" type="presOf" srcId="{6E1F2998-D6B4-46E6-B95A-A1C9AFA64BD1}" destId="{745559AB-AB39-4853-A7BA-8A744EF7B351}" srcOrd="1" destOrd="0" presId="urn:microsoft.com/office/officeart/2005/8/layout/radial5"/>
    <dgm:cxn modelId="{A1099AF8-B9B1-43F4-B447-0DB637A8D3F1}" srcId="{77C9815E-6024-4CF6-83A4-6F82B9354C8A}" destId="{383CA447-FDAD-4468-8B92-D9CD93101445}" srcOrd="2" destOrd="0" parTransId="{976A8F6E-5734-4538-AF31-10FBCC6FBE0F}" sibTransId="{FD5E1F7D-ED04-4D5E-8CB3-F25C805BD763}"/>
    <dgm:cxn modelId="{2515AB4E-D2A3-438C-AA7E-81684D8D18D5}" type="presOf" srcId="{07924809-EA85-4811-B4C7-C8310FFF7283}" destId="{8BE6F15D-CDD9-4476-B87E-161FDCE92B98}" srcOrd="0" destOrd="0" presId="urn:microsoft.com/office/officeart/2005/8/layout/radial5"/>
    <dgm:cxn modelId="{A27BBFFF-3B2E-48F1-B8B2-81D757074D62}" type="presOf" srcId="{976A8F6E-5734-4538-AF31-10FBCC6FBE0F}" destId="{B654AC77-B94F-4268-ADCB-90B757446862}" srcOrd="0" destOrd="0" presId="urn:microsoft.com/office/officeart/2005/8/layout/radial5"/>
    <dgm:cxn modelId="{4CF98F75-978D-41F3-9390-E22F4593498A}" srcId="{77C9815E-6024-4CF6-83A4-6F82B9354C8A}" destId="{1F29FE6A-21B5-45A5-A5A0-24DF1060C687}" srcOrd="1" destOrd="0" parTransId="{D1F7DE0F-9516-4DB8-A1E5-9FD2E23FF968}" sibTransId="{A52BF52D-E8CD-4372-986F-A40467C263EA}"/>
    <dgm:cxn modelId="{9D8CAAC5-2B38-41CA-B968-09EDD47B79B0}" srcId="{77C9815E-6024-4CF6-83A4-6F82B9354C8A}" destId="{C64AC48A-4D6A-4FE2-AE9A-4DFDF1BD3553}" srcOrd="3" destOrd="0" parTransId="{70522B10-B1A5-444E-B21A-2A6CEBE94910}" sibTransId="{91C6B65B-CE7F-4328-A3F0-BA47037D87DF}"/>
    <dgm:cxn modelId="{A2AC9E78-63E7-4255-ADE0-6C83677E5CCD}" srcId="{77C9815E-6024-4CF6-83A4-6F82B9354C8A}" destId="{5FAF70CD-3610-4EF7-9C3F-583C1CE0FD5F}" srcOrd="5" destOrd="0" parTransId="{6E1F2998-D6B4-46E6-B95A-A1C9AFA64BD1}" sibTransId="{8A45081C-86AD-434E-BC09-37346C63D93B}"/>
    <dgm:cxn modelId="{8FEAE1CD-B5C9-4F5E-AE51-8DA4C22D495C}" type="presParOf" srcId="{ADAF4310-12A1-4D00-92D0-E25F5CEEC3E2}" destId="{1CEC16F9-75D8-46A2-9016-673A3A7ADA56}" srcOrd="0" destOrd="0" presId="urn:microsoft.com/office/officeart/2005/8/layout/radial5"/>
    <dgm:cxn modelId="{43D73306-D7E9-46EA-85D9-00FA66DE2629}" type="presParOf" srcId="{ADAF4310-12A1-4D00-92D0-E25F5CEEC3E2}" destId="{E453FED9-EC1D-4CE4-959D-0A4FD372BD20}" srcOrd="1" destOrd="0" presId="urn:microsoft.com/office/officeart/2005/8/layout/radial5"/>
    <dgm:cxn modelId="{50CD59F3-8602-4A18-887A-3C44AC118108}" type="presParOf" srcId="{E453FED9-EC1D-4CE4-959D-0A4FD372BD20}" destId="{87952E36-59D7-4E22-871A-F09A63A2EC95}" srcOrd="0" destOrd="0" presId="urn:microsoft.com/office/officeart/2005/8/layout/radial5"/>
    <dgm:cxn modelId="{536DE6EB-6992-41F3-BE83-9676B8425525}" type="presParOf" srcId="{ADAF4310-12A1-4D00-92D0-E25F5CEEC3E2}" destId="{8A3DDBA3-1FFD-4AA1-86CB-1CE41B40502D}" srcOrd="2" destOrd="0" presId="urn:microsoft.com/office/officeart/2005/8/layout/radial5"/>
    <dgm:cxn modelId="{DC768E58-8355-415F-8FDC-4AD62CFA2155}" type="presParOf" srcId="{ADAF4310-12A1-4D00-92D0-E25F5CEEC3E2}" destId="{8D2DBB0D-35CD-4D52-8020-9F972CB78BA9}" srcOrd="3" destOrd="0" presId="urn:microsoft.com/office/officeart/2005/8/layout/radial5"/>
    <dgm:cxn modelId="{52BDF19A-38DC-4EDA-A42E-C98F23751A91}" type="presParOf" srcId="{8D2DBB0D-35CD-4D52-8020-9F972CB78BA9}" destId="{E8A2DDC5-77EC-41CF-B615-9AA0B90BDCD8}" srcOrd="0" destOrd="0" presId="urn:microsoft.com/office/officeart/2005/8/layout/radial5"/>
    <dgm:cxn modelId="{03C69ED9-C464-4779-A48B-BB8BCB908B4C}" type="presParOf" srcId="{ADAF4310-12A1-4D00-92D0-E25F5CEEC3E2}" destId="{AD4DE144-290F-45E1-8A5A-FB82779F8FB9}" srcOrd="4" destOrd="0" presId="urn:microsoft.com/office/officeart/2005/8/layout/radial5"/>
    <dgm:cxn modelId="{874A9965-E7B7-4492-ABAA-D1E32BC50265}" type="presParOf" srcId="{ADAF4310-12A1-4D00-92D0-E25F5CEEC3E2}" destId="{B654AC77-B94F-4268-ADCB-90B757446862}" srcOrd="5" destOrd="0" presId="urn:microsoft.com/office/officeart/2005/8/layout/radial5"/>
    <dgm:cxn modelId="{90856861-9A56-4986-86E2-35CDE24D46B6}" type="presParOf" srcId="{B654AC77-B94F-4268-ADCB-90B757446862}" destId="{B9317B43-22BC-4ADB-9E4B-609C0413AA2D}" srcOrd="0" destOrd="0" presId="urn:microsoft.com/office/officeart/2005/8/layout/radial5"/>
    <dgm:cxn modelId="{E82C718C-B05B-4C06-90D9-4B70419ABF4B}" type="presParOf" srcId="{ADAF4310-12A1-4D00-92D0-E25F5CEEC3E2}" destId="{C3942ADD-EC58-4369-A6EF-2D50C9B8107D}" srcOrd="6" destOrd="0" presId="urn:microsoft.com/office/officeart/2005/8/layout/radial5"/>
    <dgm:cxn modelId="{2E90094D-1976-4201-A2C6-AA742DBE8B2E}" type="presParOf" srcId="{ADAF4310-12A1-4D00-92D0-E25F5CEEC3E2}" destId="{3B27EA8D-2CD1-4729-BB08-17104C49BFA9}" srcOrd="7" destOrd="0" presId="urn:microsoft.com/office/officeart/2005/8/layout/radial5"/>
    <dgm:cxn modelId="{124CCFD7-2740-482E-A2B7-D11E0485D0F8}" type="presParOf" srcId="{3B27EA8D-2CD1-4729-BB08-17104C49BFA9}" destId="{103442C4-0305-4857-A25F-45955FC904A7}" srcOrd="0" destOrd="0" presId="urn:microsoft.com/office/officeart/2005/8/layout/radial5"/>
    <dgm:cxn modelId="{E3CE1623-C40A-4C71-94B3-154ADA70CB97}" type="presParOf" srcId="{ADAF4310-12A1-4D00-92D0-E25F5CEEC3E2}" destId="{FD92D773-D01A-44BF-BD24-443C7F2D6140}" srcOrd="8" destOrd="0" presId="urn:microsoft.com/office/officeart/2005/8/layout/radial5"/>
    <dgm:cxn modelId="{C83578F0-AF1A-46D7-A7A8-FB53A7652C4D}" type="presParOf" srcId="{ADAF4310-12A1-4D00-92D0-E25F5CEEC3E2}" destId="{8BE6F15D-CDD9-4476-B87E-161FDCE92B98}" srcOrd="9" destOrd="0" presId="urn:microsoft.com/office/officeart/2005/8/layout/radial5"/>
    <dgm:cxn modelId="{FD17B5E5-1F84-41CF-89D3-3A68DAAE0FE5}" type="presParOf" srcId="{8BE6F15D-CDD9-4476-B87E-161FDCE92B98}" destId="{9D1F0588-8FEF-41AA-937C-6474BC731DD1}" srcOrd="0" destOrd="0" presId="urn:microsoft.com/office/officeart/2005/8/layout/radial5"/>
    <dgm:cxn modelId="{0906A133-1D3B-4EFB-9033-10A9BBCCD030}" type="presParOf" srcId="{ADAF4310-12A1-4D00-92D0-E25F5CEEC3E2}" destId="{CE60E3B8-96ED-488C-A0C0-C96165487E14}" srcOrd="10" destOrd="0" presId="urn:microsoft.com/office/officeart/2005/8/layout/radial5"/>
    <dgm:cxn modelId="{B1D0AE3F-1535-43F7-81C0-135C1B5E097A}" type="presParOf" srcId="{ADAF4310-12A1-4D00-92D0-E25F5CEEC3E2}" destId="{D1F9649A-A80F-4792-81AB-7BF45CE21871}" srcOrd="11" destOrd="0" presId="urn:microsoft.com/office/officeart/2005/8/layout/radial5"/>
    <dgm:cxn modelId="{9F1D2310-C94C-4A50-927C-95B4F76BDD79}" type="presParOf" srcId="{D1F9649A-A80F-4792-81AB-7BF45CE21871}" destId="{745559AB-AB39-4853-A7BA-8A744EF7B351}" srcOrd="0" destOrd="0" presId="urn:microsoft.com/office/officeart/2005/8/layout/radial5"/>
    <dgm:cxn modelId="{DC5BCF0A-F369-45C5-8494-35776FFB13CE}" type="presParOf" srcId="{ADAF4310-12A1-4D00-92D0-E25F5CEEC3E2}" destId="{42D2EF46-3B5E-4A22-872C-9935E8B77A77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32608D-E974-41D8-A9E5-A1D30D0AFCE0}" type="doc">
      <dgm:prSet loTypeId="urn:microsoft.com/office/officeart/2005/8/layout/radial5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3605670-1BE3-409F-BE3A-4A6330CB469E}">
      <dgm:prSet phldrT="[Текст]" custT="1"/>
      <dgm:spPr>
        <a:solidFill>
          <a:srgbClr val="0066FF"/>
        </a:solidFill>
      </dgm:spPr>
      <dgm:t>
        <a:bodyPr/>
        <a:lstStyle/>
        <a:p>
          <a:r>
            <a:rPr lang="ru-RU" sz="14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Исполнено расходов </a:t>
          </a:r>
        </a:p>
        <a:p>
          <a:r>
            <a:rPr lang="ru-RU" sz="1400" b="1" i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181 221,72т.р</a:t>
          </a:r>
          <a:r>
            <a:rPr lang="ru-RU" sz="1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r>
            <a:rPr lang="ru-RU" sz="1400" b="1" i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97,28 %</a:t>
          </a:r>
          <a:endParaRPr lang="ru-RU" sz="1400" b="1" i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EC66C8-C18C-451C-A9B9-146BCD228FD8}" type="parTrans" cxnId="{88D98D5B-E3A6-4BA5-81FB-ED9544EB9DEC}">
      <dgm:prSet/>
      <dgm:spPr/>
      <dgm:t>
        <a:bodyPr/>
        <a:lstStyle/>
        <a:p>
          <a:endParaRPr lang="ru-RU"/>
        </a:p>
      </dgm:t>
    </dgm:pt>
    <dgm:pt modelId="{966C4F41-2A96-441E-B593-50E80ED7FDA7}" type="sibTrans" cxnId="{88D98D5B-E3A6-4BA5-81FB-ED9544EB9DEC}">
      <dgm:prSet/>
      <dgm:spPr/>
      <dgm:t>
        <a:bodyPr/>
        <a:lstStyle/>
        <a:p>
          <a:endParaRPr lang="ru-RU"/>
        </a:p>
      </dgm:t>
    </dgm:pt>
    <dgm:pt modelId="{C3DD649F-347C-48FF-96FB-22C399001446}">
      <dgm:prSet phldrT="[Текст]" custT="1"/>
      <dgm:spPr>
        <a:solidFill>
          <a:srgbClr val="FF3300"/>
        </a:solidFill>
      </dgm:spPr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Администрация города Кедрового</a:t>
          </a:r>
        </a:p>
        <a:p>
          <a:r>
            <a:rPr lang="ru-RU" sz="12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65 483,92 </a:t>
          </a:r>
          <a:r>
            <a:rPr lang="ru-RU" sz="1200" b="1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95,21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%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7B9C6D-A038-4B38-8558-61C4A854F466}" type="parTrans" cxnId="{C8C5DFF4-C836-42FD-B7AB-2D876E68BCB0}">
      <dgm:prSet/>
      <dgm:spPr>
        <a:solidFill>
          <a:srgbClr val="FF3300"/>
        </a:solidFill>
      </dgm:spPr>
      <dgm:t>
        <a:bodyPr/>
        <a:lstStyle/>
        <a:p>
          <a:endParaRPr lang="ru-RU"/>
        </a:p>
      </dgm:t>
    </dgm:pt>
    <dgm:pt modelId="{B4FE9A04-917D-4736-869E-E1FA50790511}" type="sibTrans" cxnId="{C8C5DFF4-C836-42FD-B7AB-2D876E68BCB0}">
      <dgm:prSet/>
      <dgm:spPr/>
      <dgm:t>
        <a:bodyPr/>
        <a:lstStyle/>
        <a:p>
          <a:endParaRPr lang="ru-RU"/>
        </a:p>
      </dgm:t>
    </dgm:pt>
    <dgm:pt modelId="{264BA63B-F357-47B3-8448-86C85CC53417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МУ "Культура"</a:t>
          </a:r>
        </a:p>
        <a:p>
          <a:r>
            <a:rPr lang="ru-RU" sz="12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19 068,15 </a:t>
          </a:r>
          <a:r>
            <a:rPr lang="ru-RU" sz="1200" b="1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94,55 %</a:t>
          </a:r>
          <a:endParaRPr lang="ru-RU" sz="1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05780A-4F46-48C9-8989-1546D9904FFE}" type="parTrans" cxnId="{93FFEB78-0F0C-47E4-B9CD-2B278FCD9445}">
      <dgm:prSet/>
      <dgm:spPr>
        <a:solidFill>
          <a:srgbClr val="00B050"/>
        </a:solidFill>
      </dgm:spPr>
      <dgm:t>
        <a:bodyPr/>
        <a:lstStyle/>
        <a:p>
          <a:endParaRPr lang="ru-RU"/>
        </a:p>
      </dgm:t>
    </dgm:pt>
    <dgm:pt modelId="{D3C69796-AEC2-4E65-810A-81BD5E15095A}" type="sibTrans" cxnId="{93FFEB78-0F0C-47E4-B9CD-2B278FCD9445}">
      <dgm:prSet/>
      <dgm:spPr/>
      <dgm:t>
        <a:bodyPr/>
        <a:lstStyle/>
        <a:p>
          <a:endParaRPr lang="ru-RU"/>
        </a:p>
      </dgm:t>
    </dgm:pt>
    <dgm:pt modelId="{9E38C9B8-BF68-47C1-B366-FBBD4E3E7BD9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 образования</a:t>
          </a:r>
        </a:p>
        <a:p>
          <a:r>
            <a:rPr lang="ru-RU" sz="12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82 651,74 </a:t>
          </a:r>
          <a:r>
            <a:rPr lang="ru-RU" sz="1200" b="1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.;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99,75 %</a:t>
          </a:r>
          <a:endParaRPr lang="ru-RU" sz="1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7F2A27-179D-4E58-ADF9-05FBCBE22CAC}" type="parTrans" cxnId="{0E62FDB3-C717-4CD5-9488-2B15793C3B46}">
      <dgm:prSet/>
      <dgm:spPr>
        <a:solidFill>
          <a:srgbClr val="7030A0"/>
        </a:solidFill>
      </dgm:spPr>
      <dgm:t>
        <a:bodyPr/>
        <a:lstStyle/>
        <a:p>
          <a:endParaRPr lang="ru-RU"/>
        </a:p>
      </dgm:t>
    </dgm:pt>
    <dgm:pt modelId="{790A25D6-F52C-425E-8C80-1BE606E59215}" type="sibTrans" cxnId="{0E62FDB3-C717-4CD5-9488-2B15793C3B46}">
      <dgm:prSet/>
      <dgm:spPr/>
      <dgm:t>
        <a:bodyPr/>
        <a:lstStyle/>
        <a:p>
          <a:endParaRPr lang="ru-RU"/>
        </a:p>
      </dgm:t>
    </dgm:pt>
    <dgm:pt modelId="{E7B7195A-ADAF-42EA-84D3-BEC2D7CBEC6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 финансов и экономики</a:t>
          </a:r>
        </a:p>
        <a:p>
          <a:r>
            <a:rPr lang="ru-RU" sz="12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3 934,54 </a:t>
          </a:r>
          <a:r>
            <a:rPr lang="ru-RU" sz="1200" b="1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b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89,94 %</a:t>
          </a:r>
          <a:endParaRPr lang="ru-RU" sz="1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934020-8D9D-4B52-9617-34EFC9D68922}" type="parTrans" cxnId="{9ED13079-C533-4A24-B807-5B868913DD63}">
      <dgm:prSet/>
      <dgm:spPr>
        <a:solidFill>
          <a:srgbClr val="00B0F0"/>
        </a:solidFill>
      </dgm:spPr>
      <dgm:t>
        <a:bodyPr/>
        <a:lstStyle/>
        <a:p>
          <a:endParaRPr lang="ru-RU"/>
        </a:p>
      </dgm:t>
    </dgm:pt>
    <dgm:pt modelId="{07FB526B-3E2B-4970-B273-0915C579EBCE}" type="sibTrans" cxnId="{9ED13079-C533-4A24-B807-5B868913DD63}">
      <dgm:prSet/>
      <dgm:spPr/>
      <dgm:t>
        <a:bodyPr/>
        <a:lstStyle/>
        <a:p>
          <a:endParaRPr lang="ru-RU"/>
        </a:p>
      </dgm:t>
    </dgm:pt>
    <dgm:pt modelId="{3C512DB0-D577-428A-8773-C206C99BD6F5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МУ "Кедровская ЦБС"</a:t>
          </a:r>
        </a:p>
        <a:p>
          <a:r>
            <a:rPr lang="ru-RU" sz="12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5 236,78 </a:t>
          </a:r>
          <a:r>
            <a:rPr lang="ru-RU" sz="1200" b="1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.;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99,45 %</a:t>
          </a:r>
          <a:endParaRPr lang="ru-RU" sz="1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E18AF7-A6C6-41A0-A687-98AA2085F2FA}" type="parTrans" cxnId="{C2AD0150-AAF3-4F10-AB9F-6AB8A1FA72E1}">
      <dgm:prSet/>
      <dgm:spPr>
        <a:solidFill>
          <a:srgbClr val="FF6600"/>
        </a:solidFill>
      </dgm:spPr>
      <dgm:t>
        <a:bodyPr/>
        <a:lstStyle/>
        <a:p>
          <a:endParaRPr lang="ru-RU"/>
        </a:p>
      </dgm:t>
    </dgm:pt>
    <dgm:pt modelId="{29DB7A96-D843-4D82-B087-2B9360962547}" type="sibTrans" cxnId="{C2AD0150-AAF3-4F10-AB9F-6AB8A1FA72E1}">
      <dgm:prSet/>
      <dgm:spPr/>
      <dgm:t>
        <a:bodyPr/>
        <a:lstStyle/>
        <a:p>
          <a:endParaRPr lang="ru-RU"/>
        </a:p>
      </dgm:t>
    </dgm:pt>
    <dgm:pt modelId="{801B73EF-1E72-4324-A083-F8AA92EA1768}">
      <dgm:prSet phldrT="[Текст]" custT="1"/>
      <dgm:spPr>
        <a:solidFill>
          <a:srgbClr val="FF00FF"/>
        </a:solidFill>
      </dgm:spPr>
      <dgm:t>
        <a:bodyPr/>
        <a:lstStyle/>
        <a:p>
          <a:r>
            <a:rPr lang="ru-RU" sz="1300" b="1" dirty="0">
              <a:latin typeface="Times New Roman" panose="02020603050405020304" pitchFamily="18" charset="0"/>
              <a:cs typeface="Times New Roman" panose="02020603050405020304" pitchFamily="18" charset="0"/>
            </a:rPr>
            <a:t>МУ "ЦБ" города Кедрового</a:t>
          </a:r>
        </a:p>
        <a:p>
          <a:r>
            <a:rPr lang="ru-RU" sz="1200" b="1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4 846,58 </a:t>
          </a:r>
          <a:r>
            <a:rPr lang="ru-RU" sz="1200" b="1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</a:t>
          </a:r>
          <a:r>
            <a:rPr lang="ru-RU" sz="1200" b="1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</a:t>
          </a:r>
          <a:r>
            <a: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endParaRPr lang="ru-RU" sz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100,00 %</a:t>
          </a:r>
          <a:endParaRPr lang="ru-RU" sz="12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18A9E7-ED7F-455D-AD2D-7800BCC1C846}" type="parTrans" cxnId="{D1136641-08F8-4FFC-BAF7-C85CEF9EF911}">
      <dgm:prSet/>
      <dgm:spPr>
        <a:solidFill>
          <a:srgbClr val="FF00FF"/>
        </a:solidFill>
      </dgm:spPr>
      <dgm:t>
        <a:bodyPr/>
        <a:lstStyle/>
        <a:p>
          <a:endParaRPr lang="ru-RU"/>
        </a:p>
      </dgm:t>
    </dgm:pt>
    <dgm:pt modelId="{B04A5553-6A44-4BFA-9421-79934F406BBA}" type="sibTrans" cxnId="{D1136641-08F8-4FFC-BAF7-C85CEF9EF911}">
      <dgm:prSet/>
      <dgm:spPr/>
      <dgm:t>
        <a:bodyPr/>
        <a:lstStyle/>
        <a:p>
          <a:endParaRPr lang="ru-RU"/>
        </a:p>
      </dgm:t>
    </dgm:pt>
    <dgm:pt modelId="{6DE11B23-2A45-465A-81A6-22C2DE37B9B0}" type="pres">
      <dgm:prSet presAssocID="{DF32608D-E974-41D8-A9E5-A1D30D0AFCE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C9614D-42FC-4DA3-9AAC-ACE8183A3AE2}" type="pres">
      <dgm:prSet presAssocID="{93605670-1BE3-409F-BE3A-4A6330CB469E}" presName="centerShape" presStyleLbl="node0" presStyleIdx="0" presStyleCnt="1" custScaleX="124054" custScaleY="103777" custLinFactNeighborX="227" custLinFactNeighborY="-454"/>
      <dgm:spPr/>
      <dgm:t>
        <a:bodyPr/>
        <a:lstStyle/>
        <a:p>
          <a:endParaRPr lang="ru-RU"/>
        </a:p>
      </dgm:t>
    </dgm:pt>
    <dgm:pt modelId="{E0D2252B-79D0-4E18-903B-E9DDCA9FFB1D}" type="pres">
      <dgm:prSet presAssocID="{787B9C6D-A038-4B38-8558-61C4A854F466}" presName="parTrans" presStyleLbl="sibTrans2D1" presStyleIdx="0" presStyleCnt="6"/>
      <dgm:spPr/>
      <dgm:t>
        <a:bodyPr/>
        <a:lstStyle/>
        <a:p>
          <a:endParaRPr lang="ru-RU"/>
        </a:p>
      </dgm:t>
    </dgm:pt>
    <dgm:pt modelId="{F0036CDC-2C88-4977-9FAC-7895970348A0}" type="pres">
      <dgm:prSet presAssocID="{787B9C6D-A038-4B38-8558-61C4A854F466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27CF1377-10B2-4A9A-9201-23325C7CA2F0}" type="pres">
      <dgm:prSet presAssocID="{C3DD649F-347C-48FF-96FB-22C399001446}" presName="node" presStyleLbl="node1" presStyleIdx="0" presStyleCnt="6" custScaleX="126761" custScaleY="90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CCEDF3-462E-41B0-8D53-B3E1BC982712}" type="pres">
      <dgm:prSet presAssocID="{5F05780A-4F46-48C9-8989-1546D9904FFE}" presName="parTrans" presStyleLbl="sibTrans2D1" presStyleIdx="1" presStyleCnt="6"/>
      <dgm:spPr/>
      <dgm:t>
        <a:bodyPr/>
        <a:lstStyle/>
        <a:p>
          <a:endParaRPr lang="ru-RU"/>
        </a:p>
      </dgm:t>
    </dgm:pt>
    <dgm:pt modelId="{6708AE90-0B5C-4346-8DA6-2C3E54F05951}" type="pres">
      <dgm:prSet presAssocID="{5F05780A-4F46-48C9-8989-1546D9904FFE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2EDAA9CE-1955-4AC8-BAA1-09F0CFFAB10F}" type="pres">
      <dgm:prSet presAssocID="{264BA63B-F357-47B3-8448-86C85CC53417}" presName="node" presStyleLbl="node1" presStyleIdx="1" presStyleCnt="6" custScaleX="113147" custScaleY="89711" custRadScaleRad="120434" custRadScaleInc="172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C0C9F7-9CCC-473C-A639-8C8F9FAB7FD6}" type="pres">
      <dgm:prSet presAssocID="{067F2A27-179D-4E58-ADF9-05FBCBE22CAC}" presName="parTrans" presStyleLbl="sibTrans2D1" presStyleIdx="2" presStyleCnt="6"/>
      <dgm:spPr/>
      <dgm:t>
        <a:bodyPr/>
        <a:lstStyle/>
        <a:p>
          <a:endParaRPr lang="ru-RU"/>
        </a:p>
      </dgm:t>
    </dgm:pt>
    <dgm:pt modelId="{6A6B3782-8374-4B6A-A84A-23B5563E218E}" type="pres">
      <dgm:prSet presAssocID="{067F2A27-179D-4E58-ADF9-05FBCBE22CAC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7D088925-944D-477C-B875-180B5BEC0CF0}" type="pres">
      <dgm:prSet presAssocID="{9E38C9B8-BF68-47C1-B366-FBBD4E3E7BD9}" presName="node" presStyleLbl="node1" presStyleIdx="2" presStyleCnt="6" custScaleX="128169" custScaleY="107191" custRadScaleRad="115663" custRadScaleInc="-35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46EF4C-AD38-4A58-A621-D0B1A50F882A}" type="pres">
      <dgm:prSet presAssocID="{54934020-8D9D-4B52-9617-34EFC9D68922}" presName="parTrans" presStyleLbl="sibTrans2D1" presStyleIdx="3" presStyleCnt="6"/>
      <dgm:spPr/>
      <dgm:t>
        <a:bodyPr/>
        <a:lstStyle/>
        <a:p>
          <a:endParaRPr lang="ru-RU"/>
        </a:p>
      </dgm:t>
    </dgm:pt>
    <dgm:pt modelId="{F539A96E-F61B-4D9A-B95D-315311F2743F}" type="pres">
      <dgm:prSet presAssocID="{54934020-8D9D-4B52-9617-34EFC9D68922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7619D94F-708A-47EF-AC10-DB6F9AEC2E57}" type="pres">
      <dgm:prSet presAssocID="{E7B7195A-ADAF-42EA-84D3-BEC2D7CBEC61}" presName="node" presStyleLbl="node1" presStyleIdx="3" presStyleCnt="6" custScaleX="124183" custScaleY="86990" custRadScaleRad="97617" custRadScaleInc="-1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9C5AAA-2A82-40C4-967C-8999878B20E9}" type="pres">
      <dgm:prSet presAssocID="{D2E18AF7-A6C6-41A0-A687-98AA2085F2FA}" presName="parTrans" presStyleLbl="sibTrans2D1" presStyleIdx="4" presStyleCnt="6"/>
      <dgm:spPr/>
      <dgm:t>
        <a:bodyPr/>
        <a:lstStyle/>
        <a:p>
          <a:endParaRPr lang="ru-RU"/>
        </a:p>
      </dgm:t>
    </dgm:pt>
    <dgm:pt modelId="{1894E68E-EFA5-4C87-9295-6EE803890A72}" type="pres">
      <dgm:prSet presAssocID="{D2E18AF7-A6C6-41A0-A687-98AA2085F2FA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0F4432A7-54E7-437B-B40D-D10D61C717B8}" type="pres">
      <dgm:prSet presAssocID="{3C512DB0-D577-428A-8773-C206C99BD6F5}" presName="node" presStyleLbl="node1" presStyleIdx="4" presStyleCnt="6" custScaleX="115713" custScaleY="89892" custRadScaleRad="125296" custRadScaleInc="32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FFC23B-C904-417A-90D0-A6B4582C1D84}" type="pres">
      <dgm:prSet presAssocID="{D618A9E7-ED7F-455D-AD2D-7800BCC1C846}" presName="parTrans" presStyleLbl="sibTrans2D1" presStyleIdx="5" presStyleCnt="6"/>
      <dgm:spPr/>
      <dgm:t>
        <a:bodyPr/>
        <a:lstStyle/>
        <a:p>
          <a:endParaRPr lang="ru-RU"/>
        </a:p>
      </dgm:t>
    </dgm:pt>
    <dgm:pt modelId="{281C93BD-E402-4E1F-B4FF-99BB0B488EAF}" type="pres">
      <dgm:prSet presAssocID="{D618A9E7-ED7F-455D-AD2D-7800BCC1C846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257956B7-5D42-4E7F-92ED-75C3E374DDAF}" type="pres">
      <dgm:prSet presAssocID="{801B73EF-1E72-4324-A083-F8AA92EA1768}" presName="node" presStyleLbl="node1" presStyleIdx="5" presStyleCnt="6" custScaleX="117678" custScaleY="108348" custRadScaleRad="119426" custRadScaleInc="-17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1F8E23-505B-4A03-9CA5-F3E73C83453A}" type="presOf" srcId="{787B9C6D-A038-4B38-8558-61C4A854F466}" destId="{E0D2252B-79D0-4E18-903B-E9DDCA9FFB1D}" srcOrd="0" destOrd="0" presId="urn:microsoft.com/office/officeart/2005/8/layout/radial5"/>
    <dgm:cxn modelId="{565B1208-372A-4318-85EB-14324AE4602D}" type="presOf" srcId="{C3DD649F-347C-48FF-96FB-22C399001446}" destId="{27CF1377-10B2-4A9A-9201-23325C7CA2F0}" srcOrd="0" destOrd="0" presId="urn:microsoft.com/office/officeart/2005/8/layout/radial5"/>
    <dgm:cxn modelId="{B90E577B-84A8-4F79-BBC8-4732DB9B7949}" type="presOf" srcId="{54934020-8D9D-4B52-9617-34EFC9D68922}" destId="{F046EF4C-AD38-4A58-A621-D0B1A50F882A}" srcOrd="0" destOrd="0" presId="urn:microsoft.com/office/officeart/2005/8/layout/radial5"/>
    <dgm:cxn modelId="{C8C5DFF4-C836-42FD-B7AB-2D876E68BCB0}" srcId="{93605670-1BE3-409F-BE3A-4A6330CB469E}" destId="{C3DD649F-347C-48FF-96FB-22C399001446}" srcOrd="0" destOrd="0" parTransId="{787B9C6D-A038-4B38-8558-61C4A854F466}" sibTransId="{B4FE9A04-917D-4736-869E-E1FA50790511}"/>
    <dgm:cxn modelId="{D1136641-08F8-4FFC-BAF7-C85CEF9EF911}" srcId="{93605670-1BE3-409F-BE3A-4A6330CB469E}" destId="{801B73EF-1E72-4324-A083-F8AA92EA1768}" srcOrd="5" destOrd="0" parTransId="{D618A9E7-ED7F-455D-AD2D-7800BCC1C846}" sibTransId="{B04A5553-6A44-4BFA-9421-79934F406BBA}"/>
    <dgm:cxn modelId="{1EFA545B-40C8-4FB3-A6FA-8B58559BE05D}" type="presOf" srcId="{D618A9E7-ED7F-455D-AD2D-7800BCC1C846}" destId="{71FFC23B-C904-417A-90D0-A6B4582C1D84}" srcOrd="0" destOrd="0" presId="urn:microsoft.com/office/officeart/2005/8/layout/radial5"/>
    <dgm:cxn modelId="{94AFB489-8471-4D52-9036-4DB12276FAD8}" type="presOf" srcId="{D2E18AF7-A6C6-41A0-A687-98AA2085F2FA}" destId="{1894E68E-EFA5-4C87-9295-6EE803890A72}" srcOrd="1" destOrd="0" presId="urn:microsoft.com/office/officeart/2005/8/layout/radial5"/>
    <dgm:cxn modelId="{32EAA3C9-FFFC-46AC-A4F3-7690B8404251}" type="presOf" srcId="{54934020-8D9D-4B52-9617-34EFC9D68922}" destId="{F539A96E-F61B-4D9A-B95D-315311F2743F}" srcOrd="1" destOrd="0" presId="urn:microsoft.com/office/officeart/2005/8/layout/radial5"/>
    <dgm:cxn modelId="{81691EA6-D5B8-431D-8662-FC3250798EA7}" type="presOf" srcId="{801B73EF-1E72-4324-A083-F8AA92EA1768}" destId="{257956B7-5D42-4E7F-92ED-75C3E374DDAF}" srcOrd="0" destOrd="0" presId="urn:microsoft.com/office/officeart/2005/8/layout/radial5"/>
    <dgm:cxn modelId="{0E62FDB3-C717-4CD5-9488-2B15793C3B46}" srcId="{93605670-1BE3-409F-BE3A-4A6330CB469E}" destId="{9E38C9B8-BF68-47C1-B366-FBBD4E3E7BD9}" srcOrd="2" destOrd="0" parTransId="{067F2A27-179D-4E58-ADF9-05FBCBE22CAC}" sibTransId="{790A25D6-F52C-425E-8C80-1BE606E59215}"/>
    <dgm:cxn modelId="{621D9804-6FB7-4187-BBD8-5EEFB9D7355F}" type="presOf" srcId="{5F05780A-4F46-48C9-8989-1546D9904FFE}" destId="{D6CCEDF3-462E-41B0-8D53-B3E1BC982712}" srcOrd="0" destOrd="0" presId="urn:microsoft.com/office/officeart/2005/8/layout/radial5"/>
    <dgm:cxn modelId="{C2AD0150-AAF3-4F10-AB9F-6AB8A1FA72E1}" srcId="{93605670-1BE3-409F-BE3A-4A6330CB469E}" destId="{3C512DB0-D577-428A-8773-C206C99BD6F5}" srcOrd="4" destOrd="0" parTransId="{D2E18AF7-A6C6-41A0-A687-98AA2085F2FA}" sibTransId="{29DB7A96-D843-4D82-B087-2B9360962547}"/>
    <dgm:cxn modelId="{ED7F0AFA-E090-45E0-8ABC-D39FE99EF752}" type="presOf" srcId="{3C512DB0-D577-428A-8773-C206C99BD6F5}" destId="{0F4432A7-54E7-437B-B40D-D10D61C717B8}" srcOrd="0" destOrd="0" presId="urn:microsoft.com/office/officeart/2005/8/layout/radial5"/>
    <dgm:cxn modelId="{BBE7B48F-B053-4178-9692-6A8E41F74C2E}" type="presOf" srcId="{264BA63B-F357-47B3-8448-86C85CC53417}" destId="{2EDAA9CE-1955-4AC8-BAA1-09F0CFFAB10F}" srcOrd="0" destOrd="0" presId="urn:microsoft.com/office/officeart/2005/8/layout/radial5"/>
    <dgm:cxn modelId="{0DF49E8B-73FB-42FB-9947-81903D5F02AD}" type="presOf" srcId="{067F2A27-179D-4E58-ADF9-05FBCBE22CAC}" destId="{67C0C9F7-9CCC-473C-A639-8C8F9FAB7FD6}" srcOrd="0" destOrd="0" presId="urn:microsoft.com/office/officeart/2005/8/layout/radial5"/>
    <dgm:cxn modelId="{A2F45187-CDF8-4C9E-9EBC-60D2A1BD73D8}" type="presOf" srcId="{93605670-1BE3-409F-BE3A-4A6330CB469E}" destId="{85C9614D-42FC-4DA3-9AAC-ACE8183A3AE2}" srcOrd="0" destOrd="0" presId="urn:microsoft.com/office/officeart/2005/8/layout/radial5"/>
    <dgm:cxn modelId="{9ED13079-C533-4A24-B807-5B868913DD63}" srcId="{93605670-1BE3-409F-BE3A-4A6330CB469E}" destId="{E7B7195A-ADAF-42EA-84D3-BEC2D7CBEC61}" srcOrd="3" destOrd="0" parTransId="{54934020-8D9D-4B52-9617-34EFC9D68922}" sibTransId="{07FB526B-3E2B-4970-B273-0915C579EBCE}"/>
    <dgm:cxn modelId="{CB793459-BF74-4C84-939F-BBBEF1EA932F}" type="presOf" srcId="{E7B7195A-ADAF-42EA-84D3-BEC2D7CBEC61}" destId="{7619D94F-708A-47EF-AC10-DB6F9AEC2E57}" srcOrd="0" destOrd="0" presId="urn:microsoft.com/office/officeart/2005/8/layout/radial5"/>
    <dgm:cxn modelId="{9E3D5762-7DF1-4050-AE58-5561609B5AA8}" type="presOf" srcId="{067F2A27-179D-4E58-ADF9-05FBCBE22CAC}" destId="{6A6B3782-8374-4B6A-A84A-23B5563E218E}" srcOrd="1" destOrd="0" presId="urn:microsoft.com/office/officeart/2005/8/layout/radial5"/>
    <dgm:cxn modelId="{CCE9EF28-AAC7-4C72-9DEC-D7D802B89E9F}" type="presOf" srcId="{DF32608D-E974-41D8-A9E5-A1D30D0AFCE0}" destId="{6DE11B23-2A45-465A-81A6-22C2DE37B9B0}" srcOrd="0" destOrd="0" presId="urn:microsoft.com/office/officeart/2005/8/layout/radial5"/>
    <dgm:cxn modelId="{FD8E33E7-5D76-4CC2-9874-726837434BA9}" type="presOf" srcId="{D2E18AF7-A6C6-41A0-A687-98AA2085F2FA}" destId="{759C5AAA-2A82-40C4-967C-8999878B20E9}" srcOrd="0" destOrd="0" presId="urn:microsoft.com/office/officeart/2005/8/layout/radial5"/>
    <dgm:cxn modelId="{80054F9C-EF8E-4EB3-AA88-11E027F47929}" type="presOf" srcId="{9E38C9B8-BF68-47C1-B366-FBBD4E3E7BD9}" destId="{7D088925-944D-477C-B875-180B5BEC0CF0}" srcOrd="0" destOrd="0" presId="urn:microsoft.com/office/officeart/2005/8/layout/radial5"/>
    <dgm:cxn modelId="{1A72EB66-BCAB-4BF7-9109-793B162829AF}" type="presOf" srcId="{D618A9E7-ED7F-455D-AD2D-7800BCC1C846}" destId="{281C93BD-E402-4E1F-B4FF-99BB0B488EAF}" srcOrd="1" destOrd="0" presId="urn:microsoft.com/office/officeart/2005/8/layout/radial5"/>
    <dgm:cxn modelId="{EC5187CE-3365-483D-9E1F-88E40560C2B7}" type="presOf" srcId="{787B9C6D-A038-4B38-8558-61C4A854F466}" destId="{F0036CDC-2C88-4977-9FAC-7895970348A0}" srcOrd="1" destOrd="0" presId="urn:microsoft.com/office/officeart/2005/8/layout/radial5"/>
    <dgm:cxn modelId="{93FFEB78-0F0C-47E4-B9CD-2B278FCD9445}" srcId="{93605670-1BE3-409F-BE3A-4A6330CB469E}" destId="{264BA63B-F357-47B3-8448-86C85CC53417}" srcOrd="1" destOrd="0" parTransId="{5F05780A-4F46-48C9-8989-1546D9904FFE}" sibTransId="{D3C69796-AEC2-4E65-810A-81BD5E15095A}"/>
    <dgm:cxn modelId="{DB734A60-EB16-40EC-B803-45685E96CE67}" type="presOf" srcId="{5F05780A-4F46-48C9-8989-1546D9904FFE}" destId="{6708AE90-0B5C-4346-8DA6-2C3E54F05951}" srcOrd="1" destOrd="0" presId="urn:microsoft.com/office/officeart/2005/8/layout/radial5"/>
    <dgm:cxn modelId="{88D98D5B-E3A6-4BA5-81FB-ED9544EB9DEC}" srcId="{DF32608D-E974-41D8-A9E5-A1D30D0AFCE0}" destId="{93605670-1BE3-409F-BE3A-4A6330CB469E}" srcOrd="0" destOrd="0" parTransId="{EDEC66C8-C18C-451C-A9B9-146BCD228FD8}" sibTransId="{966C4F41-2A96-441E-B593-50E80ED7FDA7}"/>
    <dgm:cxn modelId="{3BC45312-A711-44C4-BBDF-AE5F6D8A05ED}" type="presParOf" srcId="{6DE11B23-2A45-465A-81A6-22C2DE37B9B0}" destId="{85C9614D-42FC-4DA3-9AAC-ACE8183A3AE2}" srcOrd="0" destOrd="0" presId="urn:microsoft.com/office/officeart/2005/8/layout/radial5"/>
    <dgm:cxn modelId="{8924187C-2C3C-4367-BE14-0965E2E26BBD}" type="presParOf" srcId="{6DE11B23-2A45-465A-81A6-22C2DE37B9B0}" destId="{E0D2252B-79D0-4E18-903B-E9DDCA9FFB1D}" srcOrd="1" destOrd="0" presId="urn:microsoft.com/office/officeart/2005/8/layout/radial5"/>
    <dgm:cxn modelId="{C6B0C9DC-C7EA-4C27-8FA2-4F7BF5E63025}" type="presParOf" srcId="{E0D2252B-79D0-4E18-903B-E9DDCA9FFB1D}" destId="{F0036CDC-2C88-4977-9FAC-7895970348A0}" srcOrd="0" destOrd="0" presId="urn:microsoft.com/office/officeart/2005/8/layout/radial5"/>
    <dgm:cxn modelId="{C963043E-FFF3-45ED-88C2-15C938CADC85}" type="presParOf" srcId="{6DE11B23-2A45-465A-81A6-22C2DE37B9B0}" destId="{27CF1377-10B2-4A9A-9201-23325C7CA2F0}" srcOrd="2" destOrd="0" presId="urn:microsoft.com/office/officeart/2005/8/layout/radial5"/>
    <dgm:cxn modelId="{46059D97-A6B0-448E-BA00-5A9F84DACD41}" type="presParOf" srcId="{6DE11B23-2A45-465A-81A6-22C2DE37B9B0}" destId="{D6CCEDF3-462E-41B0-8D53-B3E1BC982712}" srcOrd="3" destOrd="0" presId="urn:microsoft.com/office/officeart/2005/8/layout/radial5"/>
    <dgm:cxn modelId="{6506B613-4022-466A-8CA9-EF7F691773B0}" type="presParOf" srcId="{D6CCEDF3-462E-41B0-8D53-B3E1BC982712}" destId="{6708AE90-0B5C-4346-8DA6-2C3E54F05951}" srcOrd="0" destOrd="0" presId="urn:microsoft.com/office/officeart/2005/8/layout/radial5"/>
    <dgm:cxn modelId="{FB61353A-6DB9-4E1A-B2FC-FD49DEE3E953}" type="presParOf" srcId="{6DE11B23-2A45-465A-81A6-22C2DE37B9B0}" destId="{2EDAA9CE-1955-4AC8-BAA1-09F0CFFAB10F}" srcOrd="4" destOrd="0" presId="urn:microsoft.com/office/officeart/2005/8/layout/radial5"/>
    <dgm:cxn modelId="{9EB77307-4D28-43A1-9DDA-FDE77D3D9150}" type="presParOf" srcId="{6DE11B23-2A45-465A-81A6-22C2DE37B9B0}" destId="{67C0C9F7-9CCC-473C-A639-8C8F9FAB7FD6}" srcOrd="5" destOrd="0" presId="urn:microsoft.com/office/officeart/2005/8/layout/radial5"/>
    <dgm:cxn modelId="{CD5CA3F2-FF11-4EAB-8284-A69209773BF2}" type="presParOf" srcId="{67C0C9F7-9CCC-473C-A639-8C8F9FAB7FD6}" destId="{6A6B3782-8374-4B6A-A84A-23B5563E218E}" srcOrd="0" destOrd="0" presId="urn:microsoft.com/office/officeart/2005/8/layout/radial5"/>
    <dgm:cxn modelId="{6F5C1F2E-996C-44A8-91A0-D08E8B0888BF}" type="presParOf" srcId="{6DE11B23-2A45-465A-81A6-22C2DE37B9B0}" destId="{7D088925-944D-477C-B875-180B5BEC0CF0}" srcOrd="6" destOrd="0" presId="urn:microsoft.com/office/officeart/2005/8/layout/radial5"/>
    <dgm:cxn modelId="{FC3F557C-07B9-47C8-B49D-E363A4CF48C4}" type="presParOf" srcId="{6DE11B23-2A45-465A-81A6-22C2DE37B9B0}" destId="{F046EF4C-AD38-4A58-A621-D0B1A50F882A}" srcOrd="7" destOrd="0" presId="urn:microsoft.com/office/officeart/2005/8/layout/radial5"/>
    <dgm:cxn modelId="{C23178FA-C3EC-4ECD-884A-44BC17E33F25}" type="presParOf" srcId="{F046EF4C-AD38-4A58-A621-D0B1A50F882A}" destId="{F539A96E-F61B-4D9A-B95D-315311F2743F}" srcOrd="0" destOrd="0" presId="urn:microsoft.com/office/officeart/2005/8/layout/radial5"/>
    <dgm:cxn modelId="{6EB41EB0-48E0-4A7F-9E32-867B93DE2457}" type="presParOf" srcId="{6DE11B23-2A45-465A-81A6-22C2DE37B9B0}" destId="{7619D94F-708A-47EF-AC10-DB6F9AEC2E57}" srcOrd="8" destOrd="0" presId="urn:microsoft.com/office/officeart/2005/8/layout/radial5"/>
    <dgm:cxn modelId="{BB463230-2D9A-4BDC-84BB-B8A25B9787FA}" type="presParOf" srcId="{6DE11B23-2A45-465A-81A6-22C2DE37B9B0}" destId="{759C5AAA-2A82-40C4-967C-8999878B20E9}" srcOrd="9" destOrd="0" presId="urn:microsoft.com/office/officeart/2005/8/layout/radial5"/>
    <dgm:cxn modelId="{9B9B5C73-DE08-4563-8CD8-E2BE6869D431}" type="presParOf" srcId="{759C5AAA-2A82-40C4-967C-8999878B20E9}" destId="{1894E68E-EFA5-4C87-9295-6EE803890A72}" srcOrd="0" destOrd="0" presId="urn:microsoft.com/office/officeart/2005/8/layout/radial5"/>
    <dgm:cxn modelId="{720CE440-C0EA-4FC9-A153-1A515C4D3C17}" type="presParOf" srcId="{6DE11B23-2A45-465A-81A6-22C2DE37B9B0}" destId="{0F4432A7-54E7-437B-B40D-D10D61C717B8}" srcOrd="10" destOrd="0" presId="urn:microsoft.com/office/officeart/2005/8/layout/radial5"/>
    <dgm:cxn modelId="{F3461688-83F2-4C91-B784-D3CB6B9667A6}" type="presParOf" srcId="{6DE11B23-2A45-465A-81A6-22C2DE37B9B0}" destId="{71FFC23B-C904-417A-90D0-A6B4582C1D84}" srcOrd="11" destOrd="0" presId="urn:microsoft.com/office/officeart/2005/8/layout/radial5"/>
    <dgm:cxn modelId="{9C776F92-4F13-4EC9-98EF-F05AFEE6D988}" type="presParOf" srcId="{71FFC23B-C904-417A-90D0-A6B4582C1D84}" destId="{281C93BD-E402-4E1F-B4FF-99BB0B488EAF}" srcOrd="0" destOrd="0" presId="urn:microsoft.com/office/officeart/2005/8/layout/radial5"/>
    <dgm:cxn modelId="{61D445C9-780B-4B80-A808-5DBC68747E9B}" type="presParOf" srcId="{6DE11B23-2A45-465A-81A6-22C2DE37B9B0}" destId="{257956B7-5D42-4E7F-92ED-75C3E374DDAF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DF54E5-A8EB-4938-BF1F-1735E003478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7244FB-7246-47B4-A876-B502384ED7BB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400" b="1" i="0" u="none" dirty="0" smtClean="0"/>
            <a:t>Муниципальная программа "Непрерывное экологическое образование и просвещение населения муниципального образования «Город Кедровый"</a:t>
          </a:r>
          <a:endParaRPr lang="ru-RU" sz="400" dirty="0"/>
        </a:p>
      </dgm:t>
    </dgm:pt>
    <dgm:pt modelId="{F433BC00-866C-4D16-AD90-07F4F550AA76}" type="parTrans" cxnId="{D33BF363-0ED0-4E72-ADE4-261F006D3E0C}">
      <dgm:prSet/>
      <dgm:spPr/>
      <dgm:t>
        <a:bodyPr/>
        <a:lstStyle/>
        <a:p>
          <a:endParaRPr lang="ru-RU"/>
        </a:p>
      </dgm:t>
    </dgm:pt>
    <dgm:pt modelId="{32981927-76E9-4EE0-A370-2E17C6F54294}" type="sibTrans" cxnId="{D33BF363-0ED0-4E72-ADE4-261F006D3E0C}">
      <dgm:prSet/>
      <dgm:spPr/>
      <dgm:t>
        <a:bodyPr/>
        <a:lstStyle/>
        <a:p>
          <a:endParaRPr lang="ru-RU"/>
        </a:p>
      </dgm:t>
    </dgm:pt>
    <dgm:pt modelId="{77133B88-CA18-4B81-BF20-FA6C88D80DED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i="0" u="none" dirty="0" smtClean="0"/>
            <a:t>Муниципальная программа "Повышение энергетической эффективности на территории муниципального образования "Город Кедровый" на 2011-2020 гг."</a:t>
          </a:r>
          <a:endParaRPr lang="ru-RU" dirty="0"/>
        </a:p>
      </dgm:t>
    </dgm:pt>
    <dgm:pt modelId="{B0512555-08E9-4EAC-B763-BE41E46435F1}" type="parTrans" cxnId="{06953C10-6ACA-4D9B-9D63-86E4E259326B}">
      <dgm:prSet/>
      <dgm:spPr/>
      <dgm:t>
        <a:bodyPr/>
        <a:lstStyle/>
        <a:p>
          <a:endParaRPr lang="ru-RU"/>
        </a:p>
      </dgm:t>
    </dgm:pt>
    <dgm:pt modelId="{F13925E7-B4E2-402A-88E5-3B169CF55992}" type="sibTrans" cxnId="{06953C10-6ACA-4D9B-9D63-86E4E259326B}">
      <dgm:prSet/>
      <dgm:spPr/>
      <dgm:t>
        <a:bodyPr/>
        <a:lstStyle/>
        <a:p>
          <a:endParaRPr lang="ru-RU"/>
        </a:p>
      </dgm:t>
    </dgm:pt>
    <dgm:pt modelId="{8177B9CB-8D5C-44D3-820E-DE35036B483A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600" b="1" i="0" u="none" dirty="0" smtClean="0"/>
            <a:t>Муниципальная программа "Создание условий для развития предпринимательства на территории муниципального образования "Город Кедровый" на 2015-2020 годы"</a:t>
          </a:r>
          <a:endParaRPr lang="ru-RU" sz="600" dirty="0"/>
        </a:p>
      </dgm:t>
    </dgm:pt>
    <dgm:pt modelId="{2AFE4FCA-5E2E-4ADC-932F-C12B347D5C4E}" type="parTrans" cxnId="{7333A4F7-5FD8-4FF6-98B4-9FA74571FB81}">
      <dgm:prSet/>
      <dgm:spPr/>
      <dgm:t>
        <a:bodyPr/>
        <a:lstStyle/>
        <a:p>
          <a:endParaRPr lang="ru-RU"/>
        </a:p>
      </dgm:t>
    </dgm:pt>
    <dgm:pt modelId="{700D9CAA-C2C8-4637-A22A-A7883CBA7765}" type="sibTrans" cxnId="{7333A4F7-5FD8-4FF6-98B4-9FA74571FB81}">
      <dgm:prSet/>
      <dgm:spPr/>
      <dgm:t>
        <a:bodyPr/>
        <a:lstStyle/>
        <a:p>
          <a:endParaRPr lang="ru-RU"/>
        </a:p>
      </dgm:t>
    </dgm:pt>
    <dgm:pt modelId="{F727DC55-C033-4FAC-92C2-7B577E29AB36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800" b="1" i="0" u="none" dirty="0" smtClean="0"/>
            <a:t>Муниципальная программа "Безопасность муниципального образования "Город Кедровый"</a:t>
          </a:r>
          <a:endParaRPr lang="ru-RU" sz="800" dirty="0"/>
        </a:p>
      </dgm:t>
    </dgm:pt>
    <dgm:pt modelId="{6FFF06CD-C84B-4F19-82C2-DB54DCAC7AC4}" type="parTrans" cxnId="{A7DA039C-6F8C-46E1-90F8-8B2C666CEBE9}">
      <dgm:prSet/>
      <dgm:spPr/>
      <dgm:t>
        <a:bodyPr/>
        <a:lstStyle/>
        <a:p>
          <a:endParaRPr lang="ru-RU"/>
        </a:p>
      </dgm:t>
    </dgm:pt>
    <dgm:pt modelId="{16AAB94A-42BA-4A87-B9FC-444E5B509042}" type="sibTrans" cxnId="{A7DA039C-6F8C-46E1-90F8-8B2C666CEBE9}">
      <dgm:prSet/>
      <dgm:spPr/>
      <dgm:t>
        <a:bodyPr/>
        <a:lstStyle/>
        <a:p>
          <a:endParaRPr lang="ru-RU"/>
        </a:p>
      </dgm:t>
    </dgm:pt>
    <dgm:pt modelId="{4D91C3D2-688E-4738-8B4E-5103CBA342D7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800" dirty="0" smtClean="0"/>
            <a:t>Муниципальная программа "Формирование современной городской среды муниципального образования "Город Кедровый"</a:t>
          </a:r>
          <a:endParaRPr lang="ru-RU" sz="800" dirty="0"/>
        </a:p>
      </dgm:t>
    </dgm:pt>
    <dgm:pt modelId="{7BC29E51-5C92-4C82-9A46-D9F35C59F6EA}" type="parTrans" cxnId="{40CD199E-4609-4E1F-BC9D-CFCE0798F3E7}">
      <dgm:prSet/>
      <dgm:spPr/>
      <dgm:t>
        <a:bodyPr/>
        <a:lstStyle/>
        <a:p>
          <a:endParaRPr lang="ru-RU"/>
        </a:p>
      </dgm:t>
    </dgm:pt>
    <dgm:pt modelId="{11346859-553F-43AC-BCB2-EFE5A4DB3808}" type="sibTrans" cxnId="{40CD199E-4609-4E1F-BC9D-CFCE0798F3E7}">
      <dgm:prSet/>
      <dgm:spPr/>
      <dgm:t>
        <a:bodyPr/>
        <a:lstStyle/>
        <a:p>
          <a:endParaRPr lang="ru-RU"/>
        </a:p>
      </dgm:t>
    </dgm:pt>
    <dgm:pt modelId="{997C8415-3293-4651-9024-FAAB6091FA39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800" b="1" i="0" u="none" dirty="0" smtClean="0"/>
            <a:t>Муниципальная программа "Развитие физической культуры, спорта и формирования здорового образа жизни населения на территории муниципального образования "Город Кедровый"</a:t>
          </a:r>
          <a:endParaRPr lang="ru-RU" sz="800" dirty="0"/>
        </a:p>
      </dgm:t>
    </dgm:pt>
    <dgm:pt modelId="{277D4EBB-5434-4EB7-B10C-DDFE61FF1CB6}" type="parTrans" cxnId="{188DC92C-6D3A-423E-9498-0918733D68B3}">
      <dgm:prSet/>
      <dgm:spPr/>
      <dgm:t>
        <a:bodyPr/>
        <a:lstStyle/>
        <a:p>
          <a:endParaRPr lang="ru-RU"/>
        </a:p>
      </dgm:t>
    </dgm:pt>
    <dgm:pt modelId="{7C0E4A60-40C4-4696-8DCF-5479CFD41052}" type="sibTrans" cxnId="{188DC92C-6D3A-423E-9498-0918733D68B3}">
      <dgm:prSet/>
      <dgm:spPr/>
      <dgm:t>
        <a:bodyPr/>
        <a:lstStyle/>
        <a:p>
          <a:endParaRPr lang="ru-RU"/>
        </a:p>
      </dgm:t>
    </dgm:pt>
    <dgm:pt modelId="{8169AE20-52AD-432C-AD80-6F06CB7FB63D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000" b="1" i="0" u="none" dirty="0"/>
            <a:t>Муниципальная программа "Развитие культуры муниципального образования "Город Кедровый"</a:t>
          </a:r>
          <a:endParaRPr lang="ru-RU" sz="1000" dirty="0"/>
        </a:p>
      </dgm:t>
    </dgm:pt>
    <dgm:pt modelId="{CBABCB4F-BC46-4536-A66A-086B44569119}" type="parTrans" cxnId="{E6A61143-820D-4169-BEDF-9A28F150CE48}">
      <dgm:prSet/>
      <dgm:spPr/>
      <dgm:t>
        <a:bodyPr/>
        <a:lstStyle/>
        <a:p>
          <a:endParaRPr lang="ru-RU"/>
        </a:p>
      </dgm:t>
    </dgm:pt>
    <dgm:pt modelId="{994BB4B2-3AE4-404E-B0EA-3DB2500CFF33}" type="sibTrans" cxnId="{E6A61143-820D-4169-BEDF-9A28F150CE48}">
      <dgm:prSet/>
      <dgm:spPr/>
      <dgm:t>
        <a:bodyPr/>
        <a:lstStyle/>
        <a:p>
          <a:endParaRPr lang="ru-RU"/>
        </a:p>
      </dgm:t>
    </dgm:pt>
    <dgm:pt modelId="{D5B8851D-CF33-4593-AC77-0B9CE83E763E}">
      <dgm:prSet phldrT="[Текст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000" b="1" i="0" u="none"/>
            <a:t>Муниципальная программа "Муниципальное хозяйство муниципального образования "Город Кедровый"</a:t>
          </a:r>
          <a:endParaRPr lang="ru-RU" sz="1000"/>
        </a:p>
      </dgm:t>
    </dgm:pt>
    <dgm:pt modelId="{17ABC4C4-1C87-4CF1-B39D-F1781EF20033}" type="parTrans" cxnId="{433057D4-B70D-4578-A6C9-4EC7547CA7E6}">
      <dgm:prSet/>
      <dgm:spPr/>
      <dgm:t>
        <a:bodyPr/>
        <a:lstStyle/>
        <a:p>
          <a:endParaRPr lang="ru-RU"/>
        </a:p>
      </dgm:t>
    </dgm:pt>
    <dgm:pt modelId="{B1C663AD-32E3-40EC-A628-3B4DB9575DD8}" type="sibTrans" cxnId="{433057D4-B70D-4578-A6C9-4EC7547CA7E6}">
      <dgm:prSet/>
      <dgm:spPr/>
      <dgm:t>
        <a:bodyPr/>
        <a:lstStyle/>
        <a:p>
          <a:endParaRPr lang="ru-RU"/>
        </a:p>
      </dgm:t>
    </dgm:pt>
    <dgm:pt modelId="{635DF38F-117F-4C23-99C4-848CC26AA077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000" b="1" i="0" u="none" dirty="0"/>
            <a:t>Муниципальная программа "Муниципальное управление в муниципальном образовании "Город Кедровый"</a:t>
          </a:r>
          <a:endParaRPr lang="ru-RU" sz="1000" dirty="0"/>
        </a:p>
      </dgm:t>
    </dgm:pt>
    <dgm:pt modelId="{226E1EA5-E8AD-41F1-8A50-B4133D690BBD}" type="parTrans" cxnId="{ECB972E3-2D47-4A7A-9058-529B8F5C80EA}">
      <dgm:prSet/>
      <dgm:spPr/>
      <dgm:t>
        <a:bodyPr/>
        <a:lstStyle/>
        <a:p>
          <a:endParaRPr lang="ru-RU"/>
        </a:p>
      </dgm:t>
    </dgm:pt>
    <dgm:pt modelId="{F6DE0225-C9E4-4D06-ADA4-6CC19B060C26}" type="sibTrans" cxnId="{ECB972E3-2D47-4A7A-9058-529B8F5C80EA}">
      <dgm:prSet/>
      <dgm:spPr/>
      <dgm:t>
        <a:bodyPr/>
        <a:lstStyle/>
        <a:p>
          <a:endParaRPr lang="ru-RU"/>
        </a:p>
      </dgm:t>
    </dgm:pt>
    <dgm:pt modelId="{708CF5F8-EC89-483E-8D8D-EEE402068C6C}">
      <dgm:prSet phldrT="[Текст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sz="1000" b="1" i="0" u="none" dirty="0"/>
            <a:t>Муниципальная программа "Развитие образования, воспитание и организация отдыха детей в каникулярное время"</a:t>
          </a:r>
          <a:endParaRPr lang="ru-RU" sz="1000" dirty="0"/>
        </a:p>
      </dgm:t>
    </dgm:pt>
    <dgm:pt modelId="{63730CEC-A2E5-484C-BA18-2FDADFB2EB1E}" type="parTrans" cxnId="{4F5BA9DC-D6F2-42EE-BB36-64A942B90EEB}">
      <dgm:prSet/>
      <dgm:spPr/>
      <dgm:t>
        <a:bodyPr/>
        <a:lstStyle/>
        <a:p>
          <a:endParaRPr lang="ru-RU"/>
        </a:p>
      </dgm:t>
    </dgm:pt>
    <dgm:pt modelId="{3DED40BE-E68A-4988-BD5F-B1FE35E61CB5}" type="sibTrans" cxnId="{4F5BA9DC-D6F2-42EE-BB36-64A942B90EEB}">
      <dgm:prSet/>
      <dgm:spPr/>
      <dgm:t>
        <a:bodyPr/>
        <a:lstStyle/>
        <a:p>
          <a:endParaRPr lang="ru-RU"/>
        </a:p>
      </dgm:t>
    </dgm:pt>
    <dgm:pt modelId="{79AC8C1B-2E22-49AD-B9CC-A332F12AB112}" type="pres">
      <dgm:prSet presAssocID="{ADDF54E5-A8EB-4938-BF1F-1735E00347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B52D3A-F220-4BD4-AFA4-C25F19BD30BC}" type="pres">
      <dgm:prSet presAssocID="{447244FB-7246-47B4-A876-B502384ED7BB}" presName="Name8" presStyleCnt="0"/>
      <dgm:spPr/>
    </dgm:pt>
    <dgm:pt modelId="{C456262C-7510-4124-A100-ED1681B2EEB4}" type="pres">
      <dgm:prSet presAssocID="{447244FB-7246-47B4-A876-B502384ED7BB}" presName="level" presStyleLbl="node1" presStyleIdx="0" presStyleCnt="10" custScaleX="9794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D4BBC1-953B-47CB-8FB2-0FF5CCF6064F}" type="pres">
      <dgm:prSet presAssocID="{447244FB-7246-47B4-A876-B502384ED7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ECAF68-ADCE-43B7-9CF1-84D339E49E66}" type="pres">
      <dgm:prSet presAssocID="{77133B88-CA18-4B81-BF20-FA6C88D80DED}" presName="Name8" presStyleCnt="0"/>
      <dgm:spPr/>
    </dgm:pt>
    <dgm:pt modelId="{937AB87C-A9BE-4F78-A6FA-3A8FDFE20B2B}" type="pres">
      <dgm:prSet presAssocID="{77133B88-CA18-4B81-BF20-FA6C88D80DED}" presName="level" presStyleLbl="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A3FFE-FF65-415F-AE63-F4390D8118D9}" type="pres">
      <dgm:prSet presAssocID="{77133B88-CA18-4B81-BF20-FA6C88D80DE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8EF02-3139-4AF7-B5FE-5C7058227829}" type="pres">
      <dgm:prSet presAssocID="{8177B9CB-8D5C-44D3-820E-DE35036B483A}" presName="Name8" presStyleCnt="0"/>
      <dgm:spPr/>
    </dgm:pt>
    <dgm:pt modelId="{9ED49445-AE7E-4FF3-AC94-ADFF5BE510B3}" type="pres">
      <dgm:prSet presAssocID="{8177B9CB-8D5C-44D3-820E-DE35036B483A}" presName="level" presStyleLbl="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7DEC67-F57B-40C4-B0B2-48957417925D}" type="pres">
      <dgm:prSet presAssocID="{8177B9CB-8D5C-44D3-820E-DE35036B483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F78905-B521-409D-B42C-3B921EAAA29A}" type="pres">
      <dgm:prSet presAssocID="{F727DC55-C033-4FAC-92C2-7B577E29AB36}" presName="Name8" presStyleCnt="0"/>
      <dgm:spPr/>
    </dgm:pt>
    <dgm:pt modelId="{42A6FF66-0B0F-4DB9-9DAA-98A0F37B5F59}" type="pres">
      <dgm:prSet presAssocID="{F727DC55-C033-4FAC-92C2-7B577E29AB36}" presName="level" presStyleLbl="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322B67-7616-4DDD-97A4-4AC582F39D96}" type="pres">
      <dgm:prSet presAssocID="{F727DC55-C033-4FAC-92C2-7B577E29AB3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148026-3309-4410-8C81-3135EDCEFE30}" type="pres">
      <dgm:prSet presAssocID="{4D91C3D2-688E-4738-8B4E-5103CBA342D7}" presName="Name8" presStyleCnt="0"/>
      <dgm:spPr/>
    </dgm:pt>
    <dgm:pt modelId="{64CD61DC-8297-4CEB-91F8-7A3CF2BD84DC}" type="pres">
      <dgm:prSet presAssocID="{4D91C3D2-688E-4738-8B4E-5103CBA342D7}" presName="level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2B173-544F-439B-8EEE-BDE10AA7A633}" type="pres">
      <dgm:prSet presAssocID="{4D91C3D2-688E-4738-8B4E-5103CBA342D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38DCCF-CE89-4079-91E8-F3F18CC5659B}" type="pres">
      <dgm:prSet presAssocID="{997C8415-3293-4651-9024-FAAB6091FA39}" presName="Name8" presStyleCnt="0"/>
      <dgm:spPr/>
    </dgm:pt>
    <dgm:pt modelId="{136A0F05-6BB4-4C97-88A1-6D15469076EF}" type="pres">
      <dgm:prSet presAssocID="{997C8415-3293-4651-9024-FAAB6091FA39}" presName="level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94BD6E-06D7-4E33-8056-8FF61395C59C}" type="pres">
      <dgm:prSet presAssocID="{997C8415-3293-4651-9024-FAAB6091FA3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CE326D-5975-429E-857F-55A330B5001D}" type="pres">
      <dgm:prSet presAssocID="{8169AE20-52AD-432C-AD80-6F06CB7FB63D}" presName="Name8" presStyleCnt="0"/>
      <dgm:spPr/>
    </dgm:pt>
    <dgm:pt modelId="{C6065635-6997-45C3-8D09-B2C47BAD5EA7}" type="pres">
      <dgm:prSet presAssocID="{8169AE20-52AD-432C-AD80-6F06CB7FB63D}" presName="level" presStyleLbl="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7B2E4E-4FC0-49EC-AD41-96783C06AEDA}" type="pres">
      <dgm:prSet presAssocID="{8169AE20-52AD-432C-AD80-6F06CB7FB63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459DB-B795-4E3C-AFCB-676DF476779A}" type="pres">
      <dgm:prSet presAssocID="{D5B8851D-CF33-4593-AC77-0B9CE83E763E}" presName="Name8" presStyleCnt="0"/>
      <dgm:spPr/>
    </dgm:pt>
    <dgm:pt modelId="{C94FAE6E-90E6-42C8-A809-74AC464516ED}" type="pres">
      <dgm:prSet presAssocID="{D5B8851D-CF33-4593-AC77-0B9CE83E763E}" presName="level" presStyleLbl="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28CA77-BBDD-4793-B5ED-6ADC2A7DD0D4}" type="pres">
      <dgm:prSet presAssocID="{D5B8851D-CF33-4593-AC77-0B9CE83E76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DB410-558B-40A9-962D-080C1C829574}" type="pres">
      <dgm:prSet presAssocID="{635DF38F-117F-4C23-99C4-848CC26AA077}" presName="Name8" presStyleCnt="0"/>
      <dgm:spPr/>
    </dgm:pt>
    <dgm:pt modelId="{A3CB1ADE-B79C-4D80-B981-18486A509FAC}" type="pres">
      <dgm:prSet presAssocID="{635DF38F-117F-4C23-99C4-848CC26AA077}" presName="level" presStyleLbl="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59FC92-2814-4DE2-994E-8A7D77C5CCC3}" type="pres">
      <dgm:prSet presAssocID="{635DF38F-117F-4C23-99C4-848CC26AA07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16293-4332-4B9B-A1FB-84EB7C61632C}" type="pres">
      <dgm:prSet presAssocID="{708CF5F8-EC89-483E-8D8D-EEE402068C6C}" presName="Name8" presStyleCnt="0"/>
      <dgm:spPr/>
    </dgm:pt>
    <dgm:pt modelId="{BCD1B7D9-8A87-47B3-B002-54B5C47BCDAD}" type="pres">
      <dgm:prSet presAssocID="{708CF5F8-EC89-483E-8D8D-EEE402068C6C}" presName="level" presStyleLbl="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5346C8-516A-4887-91EC-1D641BDDD462}" type="pres">
      <dgm:prSet presAssocID="{708CF5F8-EC89-483E-8D8D-EEE402068C6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CDD72A-AF98-4BAA-A2CA-360BD82674FF}" type="presOf" srcId="{635DF38F-117F-4C23-99C4-848CC26AA077}" destId="{A3CB1ADE-B79C-4D80-B981-18486A509FAC}" srcOrd="0" destOrd="0" presId="urn:microsoft.com/office/officeart/2005/8/layout/pyramid1"/>
    <dgm:cxn modelId="{5EA5A741-8D09-4FDD-A1A3-17180D1B5AF1}" type="presOf" srcId="{8169AE20-52AD-432C-AD80-6F06CB7FB63D}" destId="{C6065635-6997-45C3-8D09-B2C47BAD5EA7}" srcOrd="0" destOrd="0" presId="urn:microsoft.com/office/officeart/2005/8/layout/pyramid1"/>
    <dgm:cxn modelId="{433057D4-B70D-4578-A6C9-4EC7547CA7E6}" srcId="{ADDF54E5-A8EB-4938-BF1F-1735E003478B}" destId="{D5B8851D-CF33-4593-AC77-0B9CE83E763E}" srcOrd="7" destOrd="0" parTransId="{17ABC4C4-1C87-4CF1-B39D-F1781EF20033}" sibTransId="{B1C663AD-32E3-40EC-A628-3B4DB9575DD8}"/>
    <dgm:cxn modelId="{4F5BA9DC-D6F2-42EE-BB36-64A942B90EEB}" srcId="{ADDF54E5-A8EB-4938-BF1F-1735E003478B}" destId="{708CF5F8-EC89-483E-8D8D-EEE402068C6C}" srcOrd="9" destOrd="0" parTransId="{63730CEC-A2E5-484C-BA18-2FDADFB2EB1E}" sibTransId="{3DED40BE-E68A-4988-BD5F-B1FE35E61CB5}"/>
    <dgm:cxn modelId="{F1F7AB66-61B8-42FC-9316-4B38073C2489}" type="presOf" srcId="{ADDF54E5-A8EB-4938-BF1F-1735E003478B}" destId="{79AC8C1B-2E22-49AD-B9CC-A332F12AB112}" srcOrd="0" destOrd="0" presId="urn:microsoft.com/office/officeart/2005/8/layout/pyramid1"/>
    <dgm:cxn modelId="{40CD199E-4609-4E1F-BC9D-CFCE0798F3E7}" srcId="{ADDF54E5-A8EB-4938-BF1F-1735E003478B}" destId="{4D91C3D2-688E-4738-8B4E-5103CBA342D7}" srcOrd="4" destOrd="0" parTransId="{7BC29E51-5C92-4C82-9A46-D9F35C59F6EA}" sibTransId="{11346859-553F-43AC-BCB2-EFE5A4DB3808}"/>
    <dgm:cxn modelId="{A7DA039C-6F8C-46E1-90F8-8B2C666CEBE9}" srcId="{ADDF54E5-A8EB-4938-BF1F-1735E003478B}" destId="{F727DC55-C033-4FAC-92C2-7B577E29AB36}" srcOrd="3" destOrd="0" parTransId="{6FFF06CD-C84B-4F19-82C2-DB54DCAC7AC4}" sibTransId="{16AAB94A-42BA-4A87-B9FC-444E5B509042}"/>
    <dgm:cxn modelId="{30A3E7B0-9661-48B1-AE23-53A4BC8529B9}" type="presOf" srcId="{997C8415-3293-4651-9024-FAAB6091FA39}" destId="{136A0F05-6BB4-4C97-88A1-6D15469076EF}" srcOrd="0" destOrd="0" presId="urn:microsoft.com/office/officeart/2005/8/layout/pyramid1"/>
    <dgm:cxn modelId="{5CE0A054-F358-4C73-BF65-20A126DD01AD}" type="presOf" srcId="{D5B8851D-CF33-4593-AC77-0B9CE83E763E}" destId="{C94FAE6E-90E6-42C8-A809-74AC464516ED}" srcOrd="0" destOrd="0" presId="urn:microsoft.com/office/officeart/2005/8/layout/pyramid1"/>
    <dgm:cxn modelId="{3B5449A8-2D5F-4B32-B105-05F558EFB0DC}" type="presOf" srcId="{8177B9CB-8D5C-44D3-820E-DE35036B483A}" destId="{9ED49445-AE7E-4FF3-AC94-ADFF5BE510B3}" srcOrd="0" destOrd="0" presId="urn:microsoft.com/office/officeart/2005/8/layout/pyramid1"/>
    <dgm:cxn modelId="{D92FA6E2-0554-434E-A239-298E9429E43B}" type="presOf" srcId="{8169AE20-52AD-432C-AD80-6F06CB7FB63D}" destId="{B47B2E4E-4FC0-49EC-AD41-96783C06AEDA}" srcOrd="1" destOrd="0" presId="urn:microsoft.com/office/officeart/2005/8/layout/pyramid1"/>
    <dgm:cxn modelId="{8BF5BE3C-A2C0-4AEA-B59D-3ED2FD5090D5}" type="presOf" srcId="{447244FB-7246-47B4-A876-B502384ED7BB}" destId="{C456262C-7510-4124-A100-ED1681B2EEB4}" srcOrd="0" destOrd="0" presId="urn:microsoft.com/office/officeart/2005/8/layout/pyramid1"/>
    <dgm:cxn modelId="{5E9CE935-B05C-4D12-A940-2A734062E7C5}" type="presOf" srcId="{77133B88-CA18-4B81-BF20-FA6C88D80DED}" destId="{937AB87C-A9BE-4F78-A6FA-3A8FDFE20B2B}" srcOrd="0" destOrd="0" presId="urn:microsoft.com/office/officeart/2005/8/layout/pyramid1"/>
    <dgm:cxn modelId="{E26B3FBE-C907-4B15-8921-BED3543955E1}" type="presOf" srcId="{997C8415-3293-4651-9024-FAAB6091FA39}" destId="{1794BD6E-06D7-4E33-8056-8FF61395C59C}" srcOrd="1" destOrd="0" presId="urn:microsoft.com/office/officeart/2005/8/layout/pyramid1"/>
    <dgm:cxn modelId="{980FE847-59AA-4BAD-BA6A-723E9067494C}" type="presOf" srcId="{708CF5F8-EC89-483E-8D8D-EEE402068C6C}" destId="{BCD1B7D9-8A87-47B3-B002-54B5C47BCDAD}" srcOrd="0" destOrd="0" presId="urn:microsoft.com/office/officeart/2005/8/layout/pyramid1"/>
    <dgm:cxn modelId="{E6A61143-820D-4169-BEDF-9A28F150CE48}" srcId="{ADDF54E5-A8EB-4938-BF1F-1735E003478B}" destId="{8169AE20-52AD-432C-AD80-6F06CB7FB63D}" srcOrd="6" destOrd="0" parTransId="{CBABCB4F-BC46-4536-A66A-086B44569119}" sibTransId="{994BB4B2-3AE4-404E-B0EA-3DB2500CFF33}"/>
    <dgm:cxn modelId="{4EEDF14C-A56A-4A15-8ABD-E2E032CB5979}" type="presOf" srcId="{4D91C3D2-688E-4738-8B4E-5103CBA342D7}" destId="{C3E2B173-544F-439B-8EEE-BDE10AA7A633}" srcOrd="1" destOrd="0" presId="urn:microsoft.com/office/officeart/2005/8/layout/pyramid1"/>
    <dgm:cxn modelId="{53C05B2C-650F-4BCB-A63C-5A4F8EDC3A56}" type="presOf" srcId="{77133B88-CA18-4B81-BF20-FA6C88D80DED}" destId="{47EA3FFE-FF65-415F-AE63-F4390D8118D9}" srcOrd="1" destOrd="0" presId="urn:microsoft.com/office/officeart/2005/8/layout/pyramid1"/>
    <dgm:cxn modelId="{D81E01BF-35EC-4E3D-A876-1DE44E2842B9}" type="presOf" srcId="{F727DC55-C033-4FAC-92C2-7B577E29AB36}" destId="{9D322B67-7616-4DDD-97A4-4AC582F39D96}" srcOrd="1" destOrd="0" presId="urn:microsoft.com/office/officeart/2005/8/layout/pyramid1"/>
    <dgm:cxn modelId="{06953C10-6ACA-4D9B-9D63-86E4E259326B}" srcId="{ADDF54E5-A8EB-4938-BF1F-1735E003478B}" destId="{77133B88-CA18-4B81-BF20-FA6C88D80DED}" srcOrd="1" destOrd="0" parTransId="{B0512555-08E9-4EAC-B763-BE41E46435F1}" sibTransId="{F13925E7-B4E2-402A-88E5-3B169CF55992}"/>
    <dgm:cxn modelId="{188DC92C-6D3A-423E-9498-0918733D68B3}" srcId="{ADDF54E5-A8EB-4938-BF1F-1735E003478B}" destId="{997C8415-3293-4651-9024-FAAB6091FA39}" srcOrd="5" destOrd="0" parTransId="{277D4EBB-5434-4EB7-B10C-DDFE61FF1CB6}" sibTransId="{7C0E4A60-40C4-4696-8DCF-5479CFD41052}"/>
    <dgm:cxn modelId="{D33BF363-0ED0-4E72-ADE4-261F006D3E0C}" srcId="{ADDF54E5-A8EB-4938-BF1F-1735E003478B}" destId="{447244FB-7246-47B4-A876-B502384ED7BB}" srcOrd="0" destOrd="0" parTransId="{F433BC00-866C-4D16-AD90-07F4F550AA76}" sibTransId="{32981927-76E9-4EE0-A370-2E17C6F54294}"/>
    <dgm:cxn modelId="{7333A4F7-5FD8-4FF6-98B4-9FA74571FB81}" srcId="{ADDF54E5-A8EB-4938-BF1F-1735E003478B}" destId="{8177B9CB-8D5C-44D3-820E-DE35036B483A}" srcOrd="2" destOrd="0" parTransId="{2AFE4FCA-5E2E-4ADC-932F-C12B347D5C4E}" sibTransId="{700D9CAA-C2C8-4637-A22A-A7883CBA7765}"/>
    <dgm:cxn modelId="{AF7B1771-20B1-4003-9F32-00B225BF09B4}" type="presOf" srcId="{8177B9CB-8D5C-44D3-820E-DE35036B483A}" destId="{C97DEC67-F57B-40C4-B0B2-48957417925D}" srcOrd="1" destOrd="0" presId="urn:microsoft.com/office/officeart/2005/8/layout/pyramid1"/>
    <dgm:cxn modelId="{ECB972E3-2D47-4A7A-9058-529B8F5C80EA}" srcId="{ADDF54E5-A8EB-4938-BF1F-1735E003478B}" destId="{635DF38F-117F-4C23-99C4-848CC26AA077}" srcOrd="8" destOrd="0" parTransId="{226E1EA5-E8AD-41F1-8A50-B4133D690BBD}" sibTransId="{F6DE0225-C9E4-4D06-ADA4-6CC19B060C26}"/>
    <dgm:cxn modelId="{6B66268F-C39C-4FA9-86EC-8CA6FC840E8C}" type="presOf" srcId="{F727DC55-C033-4FAC-92C2-7B577E29AB36}" destId="{42A6FF66-0B0F-4DB9-9DAA-98A0F37B5F59}" srcOrd="0" destOrd="0" presId="urn:microsoft.com/office/officeart/2005/8/layout/pyramid1"/>
    <dgm:cxn modelId="{DA40D965-3134-4706-AF4E-622EAFC90CE0}" type="presOf" srcId="{D5B8851D-CF33-4593-AC77-0B9CE83E763E}" destId="{0728CA77-BBDD-4793-B5ED-6ADC2A7DD0D4}" srcOrd="1" destOrd="0" presId="urn:microsoft.com/office/officeart/2005/8/layout/pyramid1"/>
    <dgm:cxn modelId="{7E2C1096-64C0-4F1B-815E-94FAB97AF1BF}" type="presOf" srcId="{447244FB-7246-47B4-A876-B502384ED7BB}" destId="{27D4BBC1-953B-47CB-8FB2-0FF5CCF6064F}" srcOrd="1" destOrd="0" presId="urn:microsoft.com/office/officeart/2005/8/layout/pyramid1"/>
    <dgm:cxn modelId="{164A53F5-9C48-40B3-8858-B250BF7A4665}" type="presOf" srcId="{708CF5F8-EC89-483E-8D8D-EEE402068C6C}" destId="{FE5346C8-516A-4887-91EC-1D641BDDD462}" srcOrd="1" destOrd="0" presId="urn:microsoft.com/office/officeart/2005/8/layout/pyramid1"/>
    <dgm:cxn modelId="{33BF6607-564B-4033-9B5A-C2BB15BFF21D}" type="presOf" srcId="{635DF38F-117F-4C23-99C4-848CC26AA077}" destId="{3B59FC92-2814-4DE2-994E-8A7D77C5CCC3}" srcOrd="1" destOrd="0" presId="urn:microsoft.com/office/officeart/2005/8/layout/pyramid1"/>
    <dgm:cxn modelId="{D175877D-67A3-4023-8602-FE9AB2FDBC19}" type="presOf" srcId="{4D91C3D2-688E-4738-8B4E-5103CBA342D7}" destId="{64CD61DC-8297-4CEB-91F8-7A3CF2BD84DC}" srcOrd="0" destOrd="0" presId="urn:microsoft.com/office/officeart/2005/8/layout/pyramid1"/>
    <dgm:cxn modelId="{C5E98B8B-8036-4568-998E-E25CF1AECE78}" type="presParOf" srcId="{79AC8C1B-2E22-49AD-B9CC-A332F12AB112}" destId="{20B52D3A-F220-4BD4-AFA4-C25F19BD30BC}" srcOrd="0" destOrd="0" presId="urn:microsoft.com/office/officeart/2005/8/layout/pyramid1"/>
    <dgm:cxn modelId="{1EA66446-9B6A-4BCE-BE4F-8F8C5463BD38}" type="presParOf" srcId="{20B52D3A-F220-4BD4-AFA4-C25F19BD30BC}" destId="{C456262C-7510-4124-A100-ED1681B2EEB4}" srcOrd="0" destOrd="0" presId="urn:microsoft.com/office/officeart/2005/8/layout/pyramid1"/>
    <dgm:cxn modelId="{13085EF5-B566-4D45-ADA6-D50248A0A868}" type="presParOf" srcId="{20B52D3A-F220-4BD4-AFA4-C25F19BD30BC}" destId="{27D4BBC1-953B-47CB-8FB2-0FF5CCF6064F}" srcOrd="1" destOrd="0" presId="urn:microsoft.com/office/officeart/2005/8/layout/pyramid1"/>
    <dgm:cxn modelId="{51CBE58F-548D-4884-AC5D-82385E6C6024}" type="presParOf" srcId="{79AC8C1B-2E22-49AD-B9CC-A332F12AB112}" destId="{CFECAF68-ADCE-43B7-9CF1-84D339E49E66}" srcOrd="1" destOrd="0" presId="urn:microsoft.com/office/officeart/2005/8/layout/pyramid1"/>
    <dgm:cxn modelId="{402369FB-1F42-471B-8E65-78C54B9E4524}" type="presParOf" srcId="{CFECAF68-ADCE-43B7-9CF1-84D339E49E66}" destId="{937AB87C-A9BE-4F78-A6FA-3A8FDFE20B2B}" srcOrd="0" destOrd="0" presId="urn:microsoft.com/office/officeart/2005/8/layout/pyramid1"/>
    <dgm:cxn modelId="{484249EC-8865-46A1-847E-7D205F362871}" type="presParOf" srcId="{CFECAF68-ADCE-43B7-9CF1-84D339E49E66}" destId="{47EA3FFE-FF65-415F-AE63-F4390D8118D9}" srcOrd="1" destOrd="0" presId="urn:microsoft.com/office/officeart/2005/8/layout/pyramid1"/>
    <dgm:cxn modelId="{6F49D3AB-FC29-4751-9DB9-9D5EFDB37FB7}" type="presParOf" srcId="{79AC8C1B-2E22-49AD-B9CC-A332F12AB112}" destId="{6EC8EF02-3139-4AF7-B5FE-5C7058227829}" srcOrd="2" destOrd="0" presId="urn:microsoft.com/office/officeart/2005/8/layout/pyramid1"/>
    <dgm:cxn modelId="{90F738C5-F5B2-4EFF-9DD3-0A4DDA2BB7FA}" type="presParOf" srcId="{6EC8EF02-3139-4AF7-B5FE-5C7058227829}" destId="{9ED49445-AE7E-4FF3-AC94-ADFF5BE510B3}" srcOrd="0" destOrd="0" presId="urn:microsoft.com/office/officeart/2005/8/layout/pyramid1"/>
    <dgm:cxn modelId="{ACF38BE2-7B9A-4FCF-8796-67332E1AE5CE}" type="presParOf" srcId="{6EC8EF02-3139-4AF7-B5FE-5C7058227829}" destId="{C97DEC67-F57B-40C4-B0B2-48957417925D}" srcOrd="1" destOrd="0" presId="urn:microsoft.com/office/officeart/2005/8/layout/pyramid1"/>
    <dgm:cxn modelId="{0D4855A6-D48E-4222-AFD0-ACB1D9B69203}" type="presParOf" srcId="{79AC8C1B-2E22-49AD-B9CC-A332F12AB112}" destId="{98F78905-B521-409D-B42C-3B921EAAA29A}" srcOrd="3" destOrd="0" presId="urn:microsoft.com/office/officeart/2005/8/layout/pyramid1"/>
    <dgm:cxn modelId="{61A7AE0C-D16B-4867-89FA-E8B0395A2A1C}" type="presParOf" srcId="{98F78905-B521-409D-B42C-3B921EAAA29A}" destId="{42A6FF66-0B0F-4DB9-9DAA-98A0F37B5F59}" srcOrd="0" destOrd="0" presId="urn:microsoft.com/office/officeart/2005/8/layout/pyramid1"/>
    <dgm:cxn modelId="{CFCCCD00-BEDA-4496-9BD0-8E017C95A8E1}" type="presParOf" srcId="{98F78905-B521-409D-B42C-3B921EAAA29A}" destId="{9D322B67-7616-4DDD-97A4-4AC582F39D96}" srcOrd="1" destOrd="0" presId="urn:microsoft.com/office/officeart/2005/8/layout/pyramid1"/>
    <dgm:cxn modelId="{80242756-6478-4683-BA2F-1B4028200294}" type="presParOf" srcId="{79AC8C1B-2E22-49AD-B9CC-A332F12AB112}" destId="{47148026-3309-4410-8C81-3135EDCEFE30}" srcOrd="4" destOrd="0" presId="urn:microsoft.com/office/officeart/2005/8/layout/pyramid1"/>
    <dgm:cxn modelId="{DDAADB1D-6A1A-475B-AE3B-87CE35A3D357}" type="presParOf" srcId="{47148026-3309-4410-8C81-3135EDCEFE30}" destId="{64CD61DC-8297-4CEB-91F8-7A3CF2BD84DC}" srcOrd="0" destOrd="0" presId="urn:microsoft.com/office/officeart/2005/8/layout/pyramid1"/>
    <dgm:cxn modelId="{6428EB4F-C8D1-4D6E-BB29-04121AF459F1}" type="presParOf" srcId="{47148026-3309-4410-8C81-3135EDCEFE30}" destId="{C3E2B173-544F-439B-8EEE-BDE10AA7A633}" srcOrd="1" destOrd="0" presId="urn:microsoft.com/office/officeart/2005/8/layout/pyramid1"/>
    <dgm:cxn modelId="{9DDC61A1-50D0-4CB4-878C-C5E28763DE9A}" type="presParOf" srcId="{79AC8C1B-2E22-49AD-B9CC-A332F12AB112}" destId="{6138DCCF-CE89-4079-91E8-F3F18CC5659B}" srcOrd="5" destOrd="0" presId="urn:microsoft.com/office/officeart/2005/8/layout/pyramid1"/>
    <dgm:cxn modelId="{10EF4708-1AF7-401C-9210-AF42AD79BE33}" type="presParOf" srcId="{6138DCCF-CE89-4079-91E8-F3F18CC5659B}" destId="{136A0F05-6BB4-4C97-88A1-6D15469076EF}" srcOrd="0" destOrd="0" presId="urn:microsoft.com/office/officeart/2005/8/layout/pyramid1"/>
    <dgm:cxn modelId="{C0D2E9BA-DFE5-44DD-BFC5-0BC597499B61}" type="presParOf" srcId="{6138DCCF-CE89-4079-91E8-F3F18CC5659B}" destId="{1794BD6E-06D7-4E33-8056-8FF61395C59C}" srcOrd="1" destOrd="0" presId="urn:microsoft.com/office/officeart/2005/8/layout/pyramid1"/>
    <dgm:cxn modelId="{DC7065B5-45C8-452A-A37B-23BBE27A8B20}" type="presParOf" srcId="{79AC8C1B-2E22-49AD-B9CC-A332F12AB112}" destId="{6ECE326D-5975-429E-857F-55A330B5001D}" srcOrd="6" destOrd="0" presId="urn:microsoft.com/office/officeart/2005/8/layout/pyramid1"/>
    <dgm:cxn modelId="{AABC5672-F130-484E-9C53-877F791AF94F}" type="presParOf" srcId="{6ECE326D-5975-429E-857F-55A330B5001D}" destId="{C6065635-6997-45C3-8D09-B2C47BAD5EA7}" srcOrd="0" destOrd="0" presId="urn:microsoft.com/office/officeart/2005/8/layout/pyramid1"/>
    <dgm:cxn modelId="{A4E1F0CE-EB05-4844-AF3C-8E7CCD1991D2}" type="presParOf" srcId="{6ECE326D-5975-429E-857F-55A330B5001D}" destId="{B47B2E4E-4FC0-49EC-AD41-96783C06AEDA}" srcOrd="1" destOrd="0" presId="urn:microsoft.com/office/officeart/2005/8/layout/pyramid1"/>
    <dgm:cxn modelId="{E1482D01-CA70-417E-848E-D46FA65CA4FE}" type="presParOf" srcId="{79AC8C1B-2E22-49AD-B9CC-A332F12AB112}" destId="{D7C459DB-B795-4E3C-AFCB-676DF476779A}" srcOrd="7" destOrd="0" presId="urn:microsoft.com/office/officeart/2005/8/layout/pyramid1"/>
    <dgm:cxn modelId="{DFA706B1-4C8E-49AF-97C6-76AA2BFDC3EF}" type="presParOf" srcId="{D7C459DB-B795-4E3C-AFCB-676DF476779A}" destId="{C94FAE6E-90E6-42C8-A809-74AC464516ED}" srcOrd="0" destOrd="0" presId="urn:microsoft.com/office/officeart/2005/8/layout/pyramid1"/>
    <dgm:cxn modelId="{2B322BFD-111E-4326-8F4D-710DDD6AA0B6}" type="presParOf" srcId="{D7C459DB-B795-4E3C-AFCB-676DF476779A}" destId="{0728CA77-BBDD-4793-B5ED-6ADC2A7DD0D4}" srcOrd="1" destOrd="0" presId="urn:microsoft.com/office/officeart/2005/8/layout/pyramid1"/>
    <dgm:cxn modelId="{486B1D20-B607-498C-B954-2C77D13CD880}" type="presParOf" srcId="{79AC8C1B-2E22-49AD-B9CC-A332F12AB112}" destId="{D09DB410-558B-40A9-962D-080C1C829574}" srcOrd="8" destOrd="0" presId="urn:microsoft.com/office/officeart/2005/8/layout/pyramid1"/>
    <dgm:cxn modelId="{B4C303DF-EC09-4673-933E-7259597823B6}" type="presParOf" srcId="{D09DB410-558B-40A9-962D-080C1C829574}" destId="{A3CB1ADE-B79C-4D80-B981-18486A509FAC}" srcOrd="0" destOrd="0" presId="urn:microsoft.com/office/officeart/2005/8/layout/pyramid1"/>
    <dgm:cxn modelId="{7CCCB963-B485-4B90-B584-5492BC89F263}" type="presParOf" srcId="{D09DB410-558B-40A9-962D-080C1C829574}" destId="{3B59FC92-2814-4DE2-994E-8A7D77C5CCC3}" srcOrd="1" destOrd="0" presId="urn:microsoft.com/office/officeart/2005/8/layout/pyramid1"/>
    <dgm:cxn modelId="{A10E3CC2-5643-47F0-8062-DABF71D458ED}" type="presParOf" srcId="{79AC8C1B-2E22-49AD-B9CC-A332F12AB112}" destId="{5E216293-4332-4B9B-A1FB-84EB7C61632C}" srcOrd="9" destOrd="0" presId="urn:microsoft.com/office/officeart/2005/8/layout/pyramid1"/>
    <dgm:cxn modelId="{06416221-DE4D-4E5F-BFC4-2FBC2FC15550}" type="presParOf" srcId="{5E216293-4332-4B9B-A1FB-84EB7C61632C}" destId="{BCD1B7D9-8A87-47B3-B002-54B5C47BCDAD}" srcOrd="0" destOrd="0" presId="urn:microsoft.com/office/officeart/2005/8/layout/pyramid1"/>
    <dgm:cxn modelId="{E7C09F38-DA45-4080-8E50-795AB023248F}" type="presParOf" srcId="{5E216293-4332-4B9B-A1FB-84EB7C61632C}" destId="{FE5346C8-516A-4887-91EC-1D641BDDD462}" srcOrd="1" destOrd="0" presId="urn:microsoft.com/office/officeart/2005/8/layout/pyramid1"/>
  </dgm:cxnLst>
  <dgm:bg>
    <a:pattFill prst="dashUpDiag">
      <a:fgClr>
        <a:schemeClr val="accent1">
          <a:hueOff val="0"/>
          <a:satOff val="0"/>
          <a:lumOff val="0"/>
        </a:schemeClr>
      </a:fgClr>
      <a:bgClr>
        <a:schemeClr val="bg1"/>
      </a:bgClr>
    </a:patt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C16F9-75D8-46A2-9016-673A3A7ADA56}">
      <dsp:nvSpPr>
        <dsp:cNvPr id="0" name=""/>
        <dsp:cNvSpPr/>
      </dsp:nvSpPr>
      <dsp:spPr>
        <a:xfrm>
          <a:off x="2913862" y="1822220"/>
          <a:ext cx="2425163" cy="16450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Исполнено -  6 194,09 тыс. руб.</a:t>
          </a:r>
        </a:p>
      </dsp:txBody>
      <dsp:txXfrm>
        <a:off x="3269019" y="2063126"/>
        <a:ext cx="1714849" cy="1163197"/>
      </dsp:txXfrm>
    </dsp:sp>
    <dsp:sp modelId="{E453FED9-EC1D-4CE4-959D-0A4FD372BD20}">
      <dsp:nvSpPr>
        <dsp:cNvPr id="0" name=""/>
        <dsp:cNvSpPr/>
      </dsp:nvSpPr>
      <dsp:spPr>
        <a:xfrm rot="16181532">
          <a:off x="4028580" y="1416512"/>
          <a:ext cx="185069" cy="4727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4056490" y="1538816"/>
        <a:ext cx="129548" cy="283631"/>
      </dsp:txXfrm>
    </dsp:sp>
    <dsp:sp modelId="{8A3DDBA3-1FFD-4AA1-86CB-1CE41B40502D}">
      <dsp:nvSpPr>
        <dsp:cNvPr id="0" name=""/>
        <dsp:cNvSpPr/>
      </dsp:nvSpPr>
      <dsp:spPr>
        <a:xfrm>
          <a:off x="3103939" y="82695"/>
          <a:ext cx="2024950" cy="1390352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(работ) и компенсации затрат государства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342,80 тыс.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00486" y="286307"/>
        <a:ext cx="1431856" cy="983128"/>
      </dsp:txXfrm>
    </dsp:sp>
    <dsp:sp modelId="{8D2DBB0D-35CD-4D52-8020-9F972CB78BA9}">
      <dsp:nvSpPr>
        <dsp:cNvPr id="0" name=""/>
        <dsp:cNvSpPr/>
      </dsp:nvSpPr>
      <dsp:spPr>
        <a:xfrm rot="20130948">
          <a:off x="5214138" y="1857649"/>
          <a:ext cx="243248" cy="472719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217419" y="1967315"/>
        <a:ext cx="170274" cy="283631"/>
      </dsp:txXfrm>
    </dsp:sp>
    <dsp:sp modelId="{AD4DE144-290F-45E1-8A5A-FB82779F8FB9}">
      <dsp:nvSpPr>
        <dsp:cNvPr id="0" name=""/>
        <dsp:cNvSpPr/>
      </dsp:nvSpPr>
      <dsp:spPr>
        <a:xfrm>
          <a:off x="5410935" y="936105"/>
          <a:ext cx="1881869" cy="1390352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использования имущества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5 349,06 тыс. </a:t>
          </a: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руб.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86528" y="1139717"/>
        <a:ext cx="1330683" cy="983128"/>
      </dsp:txXfrm>
    </dsp:sp>
    <dsp:sp modelId="{B654AC77-B94F-4268-ADCB-90B757446862}">
      <dsp:nvSpPr>
        <dsp:cNvPr id="0" name=""/>
        <dsp:cNvSpPr/>
      </dsp:nvSpPr>
      <dsp:spPr>
        <a:xfrm rot="1402488">
          <a:off x="5241499" y="2949064"/>
          <a:ext cx="271869" cy="47271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5244846" y="3027429"/>
        <a:ext cx="190308" cy="283631"/>
      </dsp:txXfrm>
    </dsp:sp>
    <dsp:sp modelId="{C3942ADD-EC58-4369-A6EF-2D50C9B8107D}">
      <dsp:nvSpPr>
        <dsp:cNvPr id="0" name=""/>
        <dsp:cNvSpPr/>
      </dsp:nvSpPr>
      <dsp:spPr>
        <a:xfrm>
          <a:off x="5482946" y="2952322"/>
          <a:ext cx="1927139" cy="139035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Плата за негативное воздействие на окружающую среду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46,64 тыс. руб.</a:t>
          </a:r>
        </a:p>
      </dsp:txBody>
      <dsp:txXfrm>
        <a:off x="5765169" y="3155934"/>
        <a:ext cx="1362693" cy="983128"/>
      </dsp:txXfrm>
    </dsp:sp>
    <dsp:sp modelId="{3B27EA8D-2CD1-4729-BB08-17104C49BFA9}">
      <dsp:nvSpPr>
        <dsp:cNvPr id="0" name=""/>
        <dsp:cNvSpPr/>
      </dsp:nvSpPr>
      <dsp:spPr>
        <a:xfrm rot="5349741">
          <a:off x="4027054" y="3440323"/>
          <a:ext cx="228956" cy="472719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060895" y="3500527"/>
        <a:ext cx="160269" cy="283631"/>
      </dsp:txXfrm>
    </dsp:sp>
    <dsp:sp modelId="{FD92D773-D01A-44BF-BD24-443C7F2D6140}">
      <dsp:nvSpPr>
        <dsp:cNvPr id="0" name=""/>
        <dsp:cNvSpPr/>
      </dsp:nvSpPr>
      <dsp:spPr>
        <a:xfrm>
          <a:off x="3178691" y="3899098"/>
          <a:ext cx="1952513" cy="139035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Штрафы, санкции, возмещение ущерба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56,12 тыс. руб.</a:t>
          </a:r>
        </a:p>
      </dsp:txBody>
      <dsp:txXfrm>
        <a:off x="3464630" y="4102710"/>
        <a:ext cx="1380635" cy="983128"/>
      </dsp:txXfrm>
    </dsp:sp>
    <dsp:sp modelId="{8BE6F15D-CDD9-4476-B87E-161FDCE92B98}">
      <dsp:nvSpPr>
        <dsp:cNvPr id="0" name=""/>
        <dsp:cNvSpPr/>
      </dsp:nvSpPr>
      <dsp:spPr>
        <a:xfrm rot="9318222">
          <a:off x="2728899" y="2983030"/>
          <a:ext cx="295840" cy="472719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813592" y="3059033"/>
        <a:ext cx="207088" cy="283631"/>
      </dsp:txXfrm>
    </dsp:sp>
    <dsp:sp modelId="{CE60E3B8-96ED-488C-A0C0-C96165487E14}">
      <dsp:nvSpPr>
        <dsp:cNvPr id="0" name=""/>
        <dsp:cNvSpPr/>
      </dsp:nvSpPr>
      <dsp:spPr>
        <a:xfrm>
          <a:off x="802429" y="3024338"/>
          <a:ext cx="1973716" cy="1390352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324,17 тыс. руб.</a:t>
          </a:r>
        </a:p>
      </dsp:txBody>
      <dsp:txXfrm>
        <a:off x="1091473" y="3227950"/>
        <a:ext cx="1395628" cy="983128"/>
      </dsp:txXfrm>
    </dsp:sp>
    <dsp:sp modelId="{D1F9649A-A80F-4792-81AB-7BF45CE21871}">
      <dsp:nvSpPr>
        <dsp:cNvPr id="0" name=""/>
        <dsp:cNvSpPr/>
      </dsp:nvSpPr>
      <dsp:spPr>
        <a:xfrm rot="12122388">
          <a:off x="2723759" y="1894777"/>
          <a:ext cx="268094" cy="472719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2801248" y="2004411"/>
        <a:ext cx="187666" cy="283631"/>
      </dsp:txXfrm>
    </dsp:sp>
    <dsp:sp modelId="{42D2EF46-3B5E-4A22-872C-9935E8B77A77}">
      <dsp:nvSpPr>
        <dsp:cNvPr id="0" name=""/>
        <dsp:cNvSpPr/>
      </dsp:nvSpPr>
      <dsp:spPr>
        <a:xfrm>
          <a:off x="874444" y="1008108"/>
          <a:ext cx="1853005" cy="1390352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75,30 тыс.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45810" y="1211720"/>
        <a:ext cx="1310273" cy="9831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C16F9-75D8-46A2-9016-673A3A7ADA56}">
      <dsp:nvSpPr>
        <dsp:cNvPr id="0" name=""/>
        <dsp:cNvSpPr/>
      </dsp:nvSpPr>
      <dsp:spPr>
        <a:xfrm>
          <a:off x="2947112" y="2246878"/>
          <a:ext cx="3242066" cy="18155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Исполнено -  8 949,08 тыс. руб.</a:t>
          </a:r>
        </a:p>
      </dsp:txBody>
      <dsp:txXfrm>
        <a:off x="3421902" y="2512761"/>
        <a:ext cx="2292486" cy="1283796"/>
      </dsp:txXfrm>
    </dsp:sp>
    <dsp:sp modelId="{E453FED9-EC1D-4CE4-959D-0A4FD372BD20}">
      <dsp:nvSpPr>
        <dsp:cNvPr id="0" name=""/>
        <dsp:cNvSpPr/>
      </dsp:nvSpPr>
      <dsp:spPr>
        <a:xfrm rot="16181532">
          <a:off x="4432637" y="1728118"/>
          <a:ext cx="258717" cy="564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4471653" y="1879732"/>
        <a:ext cx="181102" cy="338419"/>
      </dsp:txXfrm>
    </dsp:sp>
    <dsp:sp modelId="{8A3DDBA3-1FFD-4AA1-86CB-1CE41B40502D}">
      <dsp:nvSpPr>
        <dsp:cNvPr id="0" name=""/>
        <dsp:cNvSpPr/>
      </dsp:nvSpPr>
      <dsp:spPr>
        <a:xfrm>
          <a:off x="3348138" y="99826"/>
          <a:ext cx="2416103" cy="1658921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оказания платных услуг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(работ) и компенсации затрат государства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700,89 тыс. руб</a:t>
          </a:r>
        </a:p>
      </dsp:txBody>
      <dsp:txXfrm>
        <a:off x="3701968" y="342769"/>
        <a:ext cx="1708443" cy="1173035"/>
      </dsp:txXfrm>
    </dsp:sp>
    <dsp:sp modelId="{8D2DBB0D-35CD-4D52-8020-9F972CB78BA9}">
      <dsp:nvSpPr>
        <dsp:cNvPr id="0" name=""/>
        <dsp:cNvSpPr/>
      </dsp:nvSpPr>
      <dsp:spPr>
        <a:xfrm rot="19944432">
          <a:off x="5805142" y="2182556"/>
          <a:ext cx="166840" cy="564033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807988" y="2306955"/>
        <a:ext cx="116788" cy="338419"/>
      </dsp:txXfrm>
    </dsp:sp>
    <dsp:sp modelId="{AD4DE144-290F-45E1-8A5A-FB82779F8FB9}">
      <dsp:nvSpPr>
        <dsp:cNvPr id="0" name=""/>
        <dsp:cNvSpPr/>
      </dsp:nvSpPr>
      <dsp:spPr>
        <a:xfrm>
          <a:off x="5826103" y="1081006"/>
          <a:ext cx="2245383" cy="1658921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использования имущества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7 939,29 тыс. руб</a:t>
          </a:r>
        </a:p>
      </dsp:txBody>
      <dsp:txXfrm>
        <a:off x="6154932" y="1323949"/>
        <a:ext cx="1587725" cy="1173035"/>
      </dsp:txXfrm>
    </dsp:sp>
    <dsp:sp modelId="{B654AC77-B94F-4268-ADCB-90B757446862}">
      <dsp:nvSpPr>
        <dsp:cNvPr id="0" name=""/>
        <dsp:cNvSpPr/>
      </dsp:nvSpPr>
      <dsp:spPr>
        <a:xfrm rot="1465560">
          <a:off x="5874550" y="3498262"/>
          <a:ext cx="142204" cy="564033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876459" y="3602248"/>
        <a:ext cx="99543" cy="338419"/>
      </dsp:txXfrm>
    </dsp:sp>
    <dsp:sp modelId="{C3942ADD-EC58-4369-A6EF-2D50C9B8107D}">
      <dsp:nvSpPr>
        <dsp:cNvPr id="0" name=""/>
        <dsp:cNvSpPr/>
      </dsp:nvSpPr>
      <dsp:spPr>
        <a:xfrm>
          <a:off x="5894730" y="3449846"/>
          <a:ext cx="2299398" cy="165892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Плата за негативное воздействие на окружающую среду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2,26 тыс. руб.</a:t>
          </a:r>
        </a:p>
      </dsp:txBody>
      <dsp:txXfrm>
        <a:off x="6231469" y="3692789"/>
        <a:ext cx="1625920" cy="1173035"/>
      </dsp:txXfrm>
    </dsp:sp>
    <dsp:sp modelId="{3B27EA8D-2CD1-4729-BB08-17104C49BFA9}">
      <dsp:nvSpPr>
        <dsp:cNvPr id="0" name=""/>
        <dsp:cNvSpPr/>
      </dsp:nvSpPr>
      <dsp:spPr>
        <a:xfrm rot="5400000">
          <a:off x="4413447" y="4063550"/>
          <a:ext cx="309395" cy="564033"/>
        </a:xfrm>
        <a:prstGeom prst="rightArrow">
          <a:avLst>
            <a:gd name="adj1" fmla="val 60000"/>
            <a:gd name="adj2" fmla="val 50000"/>
          </a:avLst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459856" y="4129948"/>
        <a:ext cx="216577" cy="338419"/>
      </dsp:txXfrm>
    </dsp:sp>
    <dsp:sp modelId="{FD92D773-D01A-44BF-BD24-443C7F2D6140}">
      <dsp:nvSpPr>
        <dsp:cNvPr id="0" name=""/>
        <dsp:cNvSpPr/>
      </dsp:nvSpPr>
      <dsp:spPr>
        <a:xfrm>
          <a:off x="3403308" y="4646205"/>
          <a:ext cx="2329673" cy="16589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Штрафы, санкции, возмещение ущерба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261,26 тыс. руб.</a:t>
          </a:r>
        </a:p>
      </dsp:txBody>
      <dsp:txXfrm>
        <a:off x="3744481" y="4889148"/>
        <a:ext cx="1647327" cy="1173035"/>
      </dsp:txXfrm>
    </dsp:sp>
    <dsp:sp modelId="{8BE6F15D-CDD9-4476-B87E-161FDCE92B98}">
      <dsp:nvSpPr>
        <dsp:cNvPr id="0" name=""/>
        <dsp:cNvSpPr/>
      </dsp:nvSpPr>
      <dsp:spPr>
        <a:xfrm rot="9185148">
          <a:off x="3191353" y="3537655"/>
          <a:ext cx="133571" cy="564033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3229254" y="3641393"/>
        <a:ext cx="93500" cy="338419"/>
      </dsp:txXfrm>
    </dsp:sp>
    <dsp:sp modelId="{CE60E3B8-96ED-488C-A0C0-C96165487E14}">
      <dsp:nvSpPr>
        <dsp:cNvPr id="0" name=""/>
        <dsp:cNvSpPr/>
      </dsp:nvSpPr>
      <dsp:spPr>
        <a:xfrm>
          <a:off x="1009637" y="3533902"/>
          <a:ext cx="2354972" cy="16589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24,10 тыс. руб.</a:t>
          </a:r>
        </a:p>
      </dsp:txBody>
      <dsp:txXfrm>
        <a:off x="1354515" y="3776845"/>
        <a:ext cx="1665216" cy="1173035"/>
      </dsp:txXfrm>
    </dsp:sp>
    <dsp:sp modelId="{D1F9649A-A80F-4792-81AB-7BF45CE21871}">
      <dsp:nvSpPr>
        <dsp:cNvPr id="0" name=""/>
        <dsp:cNvSpPr/>
      </dsp:nvSpPr>
      <dsp:spPr>
        <a:xfrm rot="12206124">
          <a:off x="3078654" y="2260580"/>
          <a:ext cx="154982" cy="564033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0800000">
        <a:off x="3123231" y="2382633"/>
        <a:ext cx="108487" cy="338419"/>
      </dsp:txXfrm>
    </dsp:sp>
    <dsp:sp modelId="{42D2EF46-3B5E-4A22-872C-9935E8B77A77}">
      <dsp:nvSpPr>
        <dsp:cNvPr id="0" name=""/>
        <dsp:cNvSpPr/>
      </dsp:nvSpPr>
      <dsp:spPr>
        <a:xfrm>
          <a:off x="955283" y="1238314"/>
          <a:ext cx="2210944" cy="165892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Прочие неналоговые доходы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latin typeface="Times New Roman" panose="02020603050405020304" pitchFamily="18" charset="0"/>
              <a:cs typeface="Times New Roman" panose="02020603050405020304" pitchFamily="18" charset="0"/>
            </a:rPr>
            <a:t>21,28 тыс. руб</a:t>
          </a:r>
        </a:p>
      </dsp:txBody>
      <dsp:txXfrm>
        <a:off x="1279068" y="1481257"/>
        <a:ext cx="1563374" cy="11730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9614D-42FC-4DA3-9AAC-ACE8183A3AE2}">
      <dsp:nvSpPr>
        <dsp:cNvPr id="0" name=""/>
        <dsp:cNvSpPr/>
      </dsp:nvSpPr>
      <dsp:spPr>
        <a:xfrm>
          <a:off x="3146656" y="2254785"/>
          <a:ext cx="1891540" cy="1582362"/>
        </a:xfrm>
        <a:prstGeom prst="ellipse">
          <a:avLst/>
        </a:prstGeom>
        <a:solidFill>
          <a:srgbClr val="0066FF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Исполнено расходов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181 221,72т.р</a:t>
          </a:r>
          <a:r>
            <a:rPr lang="ru-RU" sz="1400" b="1" i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97,28 %</a:t>
          </a:r>
          <a:endParaRPr lang="ru-RU" sz="1400" b="1" i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23666" y="2486517"/>
        <a:ext cx="1337520" cy="1118898"/>
      </dsp:txXfrm>
    </dsp:sp>
    <dsp:sp modelId="{E0D2252B-79D0-4E18-903B-E9DDCA9FFB1D}">
      <dsp:nvSpPr>
        <dsp:cNvPr id="0" name=""/>
        <dsp:cNvSpPr/>
      </dsp:nvSpPr>
      <dsp:spPr>
        <a:xfrm rot="16184250">
          <a:off x="3899272" y="1637951"/>
          <a:ext cx="375905" cy="545707"/>
        </a:xfrm>
        <a:prstGeom prst="rightArrow">
          <a:avLst>
            <a:gd name="adj1" fmla="val 60000"/>
            <a:gd name="adj2" fmla="val 50000"/>
          </a:avLst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3955916" y="1803477"/>
        <a:ext cx="263134" cy="327425"/>
      </dsp:txXfrm>
    </dsp:sp>
    <dsp:sp modelId="{27CF1377-10B2-4A9A-9201-23325C7CA2F0}">
      <dsp:nvSpPr>
        <dsp:cNvPr id="0" name=""/>
        <dsp:cNvSpPr/>
      </dsp:nvSpPr>
      <dsp:spPr>
        <a:xfrm>
          <a:off x="3064957" y="94942"/>
          <a:ext cx="2034542" cy="1450603"/>
        </a:xfrm>
        <a:prstGeom prst="ellipse">
          <a:avLst/>
        </a:prstGeom>
        <a:solidFill>
          <a:srgbClr val="FF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Администрация города Кедрового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65 483,92 </a:t>
          </a:r>
          <a:r>
            <a:rPr lang="ru-RU" sz="1200" b="1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95,21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%</a:t>
          </a:r>
          <a:endParaRPr lang="ru-RU" sz="1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62909" y="307378"/>
        <a:ext cx="1438638" cy="1025731"/>
      </dsp:txXfrm>
    </dsp:sp>
    <dsp:sp modelId="{D6CCEDF3-462E-41B0-8D53-B3E1BC982712}">
      <dsp:nvSpPr>
        <dsp:cNvPr id="0" name=""/>
        <dsp:cNvSpPr/>
      </dsp:nvSpPr>
      <dsp:spPr>
        <a:xfrm rot="20129137">
          <a:off x="5083161" y="2211391"/>
          <a:ext cx="482059" cy="545707"/>
        </a:xfrm>
        <a:prstGeom prst="righ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089679" y="2350535"/>
        <a:ext cx="337441" cy="327425"/>
      </dsp:txXfrm>
    </dsp:sp>
    <dsp:sp modelId="{2EDAA9CE-1955-4AC8-BAA1-09F0CFFAB10F}">
      <dsp:nvSpPr>
        <dsp:cNvPr id="0" name=""/>
        <dsp:cNvSpPr/>
      </dsp:nvSpPr>
      <dsp:spPr>
        <a:xfrm>
          <a:off x="5629476" y="1211002"/>
          <a:ext cx="1816035" cy="1439881"/>
        </a:xfrm>
        <a:prstGeom prst="ellipse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МУ "Культура"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19 068,15 </a:t>
          </a:r>
          <a:r>
            <a:rPr lang="ru-RU" sz="1200" b="1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94,55 %</a:t>
          </a:r>
          <a:endParaRPr lang="ru-RU" sz="1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95428" y="1421868"/>
        <a:ext cx="1284131" cy="1018149"/>
      </dsp:txXfrm>
    </dsp:sp>
    <dsp:sp modelId="{67C0C9F7-9CCC-473C-A639-8C8F9FAB7FD6}">
      <dsp:nvSpPr>
        <dsp:cNvPr id="0" name=""/>
        <dsp:cNvSpPr/>
      </dsp:nvSpPr>
      <dsp:spPr>
        <a:xfrm rot="1184948">
          <a:off x="5089339" y="3194526"/>
          <a:ext cx="353756" cy="545707"/>
        </a:xfrm>
        <a:prstGeom prst="righ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5092460" y="3285737"/>
        <a:ext cx="247629" cy="327425"/>
      </dsp:txXfrm>
    </dsp:sp>
    <dsp:sp modelId="{7D088925-944D-477C-B875-180B5BEC0CF0}">
      <dsp:nvSpPr>
        <dsp:cNvPr id="0" name=""/>
        <dsp:cNvSpPr/>
      </dsp:nvSpPr>
      <dsp:spPr>
        <a:xfrm>
          <a:off x="5506334" y="3062644"/>
          <a:ext cx="2057141" cy="172043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 образования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82 651,74 </a:t>
          </a:r>
          <a:r>
            <a:rPr lang="ru-RU" sz="1200" b="1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.;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99,75 %</a:t>
          </a:r>
          <a:endParaRPr lang="ru-RU" sz="1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07595" y="3314596"/>
        <a:ext cx="1454619" cy="1216535"/>
      </dsp:txXfrm>
    </dsp:sp>
    <dsp:sp modelId="{F046EF4C-AD38-4A58-A621-D0B1A50F882A}">
      <dsp:nvSpPr>
        <dsp:cNvPr id="0" name=""/>
        <dsp:cNvSpPr/>
      </dsp:nvSpPr>
      <dsp:spPr>
        <a:xfrm rot="5395813">
          <a:off x="3902046" y="3915269"/>
          <a:ext cx="383541" cy="545707"/>
        </a:xfrm>
        <a:prstGeom prst="rightArrow">
          <a:avLst>
            <a:gd name="adj1" fmla="val 60000"/>
            <a:gd name="adj2" fmla="val 50000"/>
          </a:avLst>
        </a:prstGeom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>
        <a:off x="3959507" y="3966879"/>
        <a:ext cx="268479" cy="327425"/>
      </dsp:txXfrm>
    </dsp:sp>
    <dsp:sp modelId="{7619D94F-708A-47EF-AC10-DB6F9AEC2E57}">
      <dsp:nvSpPr>
        <dsp:cNvPr id="0" name=""/>
        <dsp:cNvSpPr/>
      </dsp:nvSpPr>
      <dsp:spPr>
        <a:xfrm>
          <a:off x="3098538" y="4560810"/>
          <a:ext cx="1993165" cy="1396209"/>
        </a:xfrm>
        <a:prstGeom prst="ellipse">
          <a:avLst/>
        </a:prstGeom>
        <a:solidFill>
          <a:srgbClr val="00B0F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 финансов и экономики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3 934,54 </a:t>
          </a:r>
          <a:r>
            <a:rPr lang="ru-RU" sz="1200" b="1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b="1" kern="1200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89,94 %</a:t>
          </a:r>
          <a:endParaRPr lang="ru-RU" sz="1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90430" y="4765280"/>
        <a:ext cx="1409381" cy="987269"/>
      </dsp:txXfrm>
    </dsp:sp>
    <dsp:sp modelId="{759C5AAA-2A82-40C4-967C-8999878B20E9}">
      <dsp:nvSpPr>
        <dsp:cNvPr id="0" name=""/>
        <dsp:cNvSpPr/>
      </dsp:nvSpPr>
      <dsp:spPr>
        <a:xfrm rot="9562257">
          <a:off x="2499188" y="3271485"/>
          <a:ext cx="538751" cy="545707"/>
        </a:xfrm>
        <a:prstGeom prst="rightArrow">
          <a:avLst>
            <a:gd name="adj1" fmla="val 60000"/>
            <a:gd name="adj2" fmla="val 50000"/>
          </a:avLst>
        </a:prstGeom>
        <a:solidFill>
          <a:srgbClr val="FF66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2655631" y="3352154"/>
        <a:ext cx="377126" cy="327425"/>
      </dsp:txXfrm>
    </dsp:sp>
    <dsp:sp modelId="{0F4432A7-54E7-437B-B40D-D10D61C717B8}">
      <dsp:nvSpPr>
        <dsp:cNvPr id="0" name=""/>
        <dsp:cNvSpPr/>
      </dsp:nvSpPr>
      <dsp:spPr>
        <a:xfrm>
          <a:off x="514355" y="3321973"/>
          <a:ext cx="1857219" cy="1442787"/>
        </a:xfrm>
        <a:prstGeom prst="ellipse">
          <a:avLst/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МУ "Кедровская ЦБС"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5 236,78 </a:t>
          </a:r>
          <a:r>
            <a:rPr lang="ru-RU" sz="1200" b="1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т.р</a:t>
          </a: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.;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2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99,45 %</a:t>
          </a:r>
          <a:endParaRPr lang="ru-RU" sz="1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6338" y="3533264"/>
        <a:ext cx="1313253" cy="1020205"/>
      </dsp:txXfrm>
    </dsp:sp>
    <dsp:sp modelId="{71FFC23B-C904-417A-90D0-A6B4582C1D84}">
      <dsp:nvSpPr>
        <dsp:cNvPr id="0" name=""/>
        <dsp:cNvSpPr/>
      </dsp:nvSpPr>
      <dsp:spPr>
        <a:xfrm rot="12255837">
          <a:off x="2666087" y="2230470"/>
          <a:ext cx="445000" cy="545707"/>
        </a:xfrm>
        <a:prstGeom prst="rightArrow">
          <a:avLst>
            <a:gd name="adj1" fmla="val 60000"/>
            <a:gd name="adj2" fmla="val 50000"/>
          </a:avLst>
        </a:prstGeom>
        <a:solidFill>
          <a:srgbClr val="FF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300" kern="1200"/>
        </a:p>
      </dsp:txBody>
      <dsp:txXfrm rot="10800000">
        <a:off x="2793690" y="2367041"/>
        <a:ext cx="311500" cy="327425"/>
      </dsp:txXfrm>
    </dsp:sp>
    <dsp:sp modelId="{257956B7-5D42-4E7F-92ED-75C3E374DDAF}">
      <dsp:nvSpPr>
        <dsp:cNvPr id="0" name=""/>
        <dsp:cNvSpPr/>
      </dsp:nvSpPr>
      <dsp:spPr>
        <a:xfrm>
          <a:off x="701814" y="1073797"/>
          <a:ext cx="1888758" cy="1739010"/>
        </a:xfrm>
        <a:prstGeom prst="ellipse">
          <a:avLst/>
        </a:prstGeom>
        <a:solidFill>
          <a:srgbClr val="FF00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МУ "ЦБ" города Кедрового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4 846,58 </a:t>
          </a:r>
          <a:r>
            <a:rPr lang="ru-RU" sz="1200" b="1" kern="1200" dirty="0" err="1" smtClean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</a:t>
          </a:r>
          <a:r>
            <a:rPr lang="ru-RU" sz="1200" b="1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</a:t>
          </a:r>
          <a:r>
            <a:rPr lang="ru-RU" sz="1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2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; </a:t>
          </a:r>
          <a:endParaRPr lang="ru-RU" sz="12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100,00 %</a:t>
          </a:r>
          <a:endParaRPr lang="ru-RU" sz="12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8416" y="1328469"/>
        <a:ext cx="1335554" cy="12296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6262C-7510-4124-A100-ED1681B2EEB4}">
      <dsp:nvSpPr>
        <dsp:cNvPr id="0" name=""/>
        <dsp:cNvSpPr/>
      </dsp:nvSpPr>
      <dsp:spPr>
        <a:xfrm>
          <a:off x="2633020" y="0"/>
          <a:ext cx="571760" cy="557784"/>
        </a:xfrm>
        <a:prstGeom prst="trapezoid">
          <a:avLst>
            <a:gd name="adj" fmla="val 5233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" b="1" i="0" u="none" kern="1200" dirty="0" smtClean="0"/>
            <a:t>Муниципальная программа "Непрерывное экологическое образование и просвещение населения муниципального образования «Город Кедровый"</a:t>
          </a:r>
          <a:endParaRPr lang="ru-RU" sz="400" kern="1200" dirty="0"/>
        </a:p>
      </dsp:txBody>
      <dsp:txXfrm>
        <a:off x="2633020" y="0"/>
        <a:ext cx="571760" cy="557784"/>
      </dsp:txXfrm>
    </dsp:sp>
    <dsp:sp modelId="{937AB87C-A9BE-4F78-A6FA-3A8FDFE20B2B}">
      <dsp:nvSpPr>
        <dsp:cNvPr id="0" name=""/>
        <dsp:cNvSpPr/>
      </dsp:nvSpPr>
      <dsp:spPr>
        <a:xfrm>
          <a:off x="2335120" y="557784"/>
          <a:ext cx="1167560" cy="557784"/>
        </a:xfrm>
        <a:prstGeom prst="trapezoid">
          <a:avLst>
            <a:gd name="adj" fmla="val 5233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b="1" i="0" u="none" kern="1200" dirty="0" smtClean="0"/>
            <a:t>Муниципальная программа "Повышение энергетической эффективности на территории муниципального образования "Город Кедровый" на 2011-2020 гг."</a:t>
          </a:r>
          <a:endParaRPr lang="ru-RU" sz="500" kern="1200" dirty="0"/>
        </a:p>
      </dsp:txBody>
      <dsp:txXfrm>
        <a:off x="2539443" y="557784"/>
        <a:ext cx="758914" cy="557784"/>
      </dsp:txXfrm>
    </dsp:sp>
    <dsp:sp modelId="{9ED49445-AE7E-4FF3-AC94-ADFF5BE510B3}">
      <dsp:nvSpPr>
        <dsp:cNvPr id="0" name=""/>
        <dsp:cNvSpPr/>
      </dsp:nvSpPr>
      <dsp:spPr>
        <a:xfrm>
          <a:off x="2043230" y="1115568"/>
          <a:ext cx="1751340" cy="557784"/>
        </a:xfrm>
        <a:prstGeom prst="trapezoid">
          <a:avLst>
            <a:gd name="adj" fmla="val 5233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" b="1" i="0" u="none" kern="1200" dirty="0" smtClean="0"/>
            <a:t>Муниципальная программа "Создание условий для развития предпринимательства на территории муниципального образования "Город Кедровый" на 2015-2020 годы"</a:t>
          </a:r>
          <a:endParaRPr lang="ru-RU" sz="600" kern="1200" dirty="0"/>
        </a:p>
      </dsp:txBody>
      <dsp:txXfrm>
        <a:off x="2349714" y="1115568"/>
        <a:ext cx="1138371" cy="557784"/>
      </dsp:txXfrm>
    </dsp:sp>
    <dsp:sp modelId="{42A6FF66-0B0F-4DB9-9DAA-98A0F37B5F59}">
      <dsp:nvSpPr>
        <dsp:cNvPr id="0" name=""/>
        <dsp:cNvSpPr/>
      </dsp:nvSpPr>
      <dsp:spPr>
        <a:xfrm>
          <a:off x="1751340" y="1673352"/>
          <a:ext cx="2335120" cy="557784"/>
        </a:xfrm>
        <a:prstGeom prst="trapezoid">
          <a:avLst>
            <a:gd name="adj" fmla="val 5233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/>
            <a:t>Муниципальная программа "Безопасность муниципального образования "Город Кедровый"</a:t>
          </a:r>
          <a:endParaRPr lang="ru-RU" sz="800" kern="1200" dirty="0"/>
        </a:p>
      </dsp:txBody>
      <dsp:txXfrm>
        <a:off x="2159986" y="1673352"/>
        <a:ext cx="1517828" cy="557784"/>
      </dsp:txXfrm>
    </dsp:sp>
    <dsp:sp modelId="{64CD61DC-8297-4CEB-91F8-7A3CF2BD84DC}">
      <dsp:nvSpPr>
        <dsp:cNvPr id="0" name=""/>
        <dsp:cNvSpPr/>
      </dsp:nvSpPr>
      <dsp:spPr>
        <a:xfrm>
          <a:off x="1459450" y="2231136"/>
          <a:ext cx="2918900" cy="557784"/>
        </a:xfrm>
        <a:prstGeom prst="trapezoid">
          <a:avLst>
            <a:gd name="adj" fmla="val 52330"/>
          </a:avLst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Муниципальная программа "Формирование современной городской среды муниципального образования "Город Кедровый"</a:t>
          </a:r>
          <a:endParaRPr lang="ru-RU" sz="800" kern="1200" dirty="0"/>
        </a:p>
      </dsp:txBody>
      <dsp:txXfrm>
        <a:off x="1970257" y="2231136"/>
        <a:ext cx="1897285" cy="557784"/>
      </dsp:txXfrm>
    </dsp:sp>
    <dsp:sp modelId="{136A0F05-6BB4-4C97-88A1-6D15469076EF}">
      <dsp:nvSpPr>
        <dsp:cNvPr id="0" name=""/>
        <dsp:cNvSpPr/>
      </dsp:nvSpPr>
      <dsp:spPr>
        <a:xfrm>
          <a:off x="1167560" y="2788920"/>
          <a:ext cx="3502680" cy="557784"/>
        </a:xfrm>
        <a:prstGeom prst="trapezoid">
          <a:avLst>
            <a:gd name="adj" fmla="val 5233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/>
            <a:t>Муниципальная программа "Развитие физической культуры, спорта и формирования здорового образа жизни населения на территории муниципального образования "Город Кедровый"</a:t>
          </a:r>
          <a:endParaRPr lang="ru-RU" sz="800" kern="1200" dirty="0"/>
        </a:p>
      </dsp:txBody>
      <dsp:txXfrm>
        <a:off x="1780529" y="2788920"/>
        <a:ext cx="2276742" cy="557784"/>
      </dsp:txXfrm>
    </dsp:sp>
    <dsp:sp modelId="{C6065635-6997-45C3-8D09-B2C47BAD5EA7}">
      <dsp:nvSpPr>
        <dsp:cNvPr id="0" name=""/>
        <dsp:cNvSpPr/>
      </dsp:nvSpPr>
      <dsp:spPr>
        <a:xfrm>
          <a:off x="875670" y="3346704"/>
          <a:ext cx="4086460" cy="557784"/>
        </a:xfrm>
        <a:prstGeom prst="trapezoid">
          <a:avLst>
            <a:gd name="adj" fmla="val 5233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u="none" kern="1200" dirty="0"/>
            <a:t>Муниципальная программа "Развитие культуры муниципального образования "Город Кедровый"</a:t>
          </a:r>
          <a:endParaRPr lang="ru-RU" sz="1000" kern="1200" dirty="0"/>
        </a:p>
      </dsp:txBody>
      <dsp:txXfrm>
        <a:off x="1590800" y="3346704"/>
        <a:ext cx="2656199" cy="557784"/>
      </dsp:txXfrm>
    </dsp:sp>
    <dsp:sp modelId="{C94FAE6E-90E6-42C8-A809-74AC464516ED}">
      <dsp:nvSpPr>
        <dsp:cNvPr id="0" name=""/>
        <dsp:cNvSpPr/>
      </dsp:nvSpPr>
      <dsp:spPr>
        <a:xfrm>
          <a:off x="583780" y="3904488"/>
          <a:ext cx="4670240" cy="557784"/>
        </a:xfrm>
        <a:prstGeom prst="trapezoid">
          <a:avLst>
            <a:gd name="adj" fmla="val 52330"/>
          </a:avLst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u="none" kern="1200"/>
            <a:t>Муниципальная программа "Муниципальное хозяйство муниципального образования "Город Кедровый"</a:t>
          </a:r>
          <a:endParaRPr lang="ru-RU" sz="1000" kern="1200"/>
        </a:p>
      </dsp:txBody>
      <dsp:txXfrm>
        <a:off x="1401072" y="3904488"/>
        <a:ext cx="3035656" cy="557784"/>
      </dsp:txXfrm>
    </dsp:sp>
    <dsp:sp modelId="{A3CB1ADE-B79C-4D80-B981-18486A509FAC}">
      <dsp:nvSpPr>
        <dsp:cNvPr id="0" name=""/>
        <dsp:cNvSpPr/>
      </dsp:nvSpPr>
      <dsp:spPr>
        <a:xfrm>
          <a:off x="291890" y="4462272"/>
          <a:ext cx="5254020" cy="557784"/>
        </a:xfrm>
        <a:prstGeom prst="trapezoid">
          <a:avLst>
            <a:gd name="adj" fmla="val 5233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u="none" kern="1200" dirty="0"/>
            <a:t>Муниципальная программа "Муниципальное управление в муниципальном образовании "Город Кедровый"</a:t>
          </a:r>
          <a:endParaRPr lang="ru-RU" sz="1000" kern="1200" dirty="0"/>
        </a:p>
      </dsp:txBody>
      <dsp:txXfrm>
        <a:off x="1211343" y="4462272"/>
        <a:ext cx="3415113" cy="557784"/>
      </dsp:txXfrm>
    </dsp:sp>
    <dsp:sp modelId="{BCD1B7D9-8A87-47B3-B002-54B5C47BCDAD}">
      <dsp:nvSpPr>
        <dsp:cNvPr id="0" name=""/>
        <dsp:cNvSpPr/>
      </dsp:nvSpPr>
      <dsp:spPr>
        <a:xfrm>
          <a:off x="0" y="5020055"/>
          <a:ext cx="5837801" cy="557784"/>
        </a:xfrm>
        <a:prstGeom prst="trapezoid">
          <a:avLst>
            <a:gd name="adj" fmla="val 52330"/>
          </a:avLst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i="0" u="none" kern="1200" dirty="0"/>
            <a:t>Муниципальная программа "Развитие образования, воспитание и организация отдыха детей в каникулярное время"</a:t>
          </a:r>
          <a:endParaRPr lang="ru-RU" sz="1000" kern="1200" dirty="0"/>
        </a:p>
      </dsp:txBody>
      <dsp:txXfrm>
        <a:off x="1021615" y="5020055"/>
        <a:ext cx="3794570" cy="557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0.05007</cdr:x>
      <cdr:y>0.02196</cdr:y>
    </cdr:from>
    <cdr:to>
      <cdr:x>0.94224</cdr:x>
      <cdr:y>0.11208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2048" y="157957"/>
          <a:ext cx="7699164" cy="648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ИТОГИ ИСПОЛНЕНИЯ РАСХОДОВ ПО ИТОГАМ 2018 ГОДА В РАЗРЕЗЕ ФУНКЦИОНАЛЬНЫХ СТАТЕЙ РАСХОДОВ </a:t>
          </a:r>
          <a:endParaRPr lang="ru-RU" sz="1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44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82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7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61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10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02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04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12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58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273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00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B2FCC-10E8-4D71-8208-7FE7FAFDCF5A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8E80B-9884-46FF-86B1-EBAD54A490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74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print%20b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6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751167"/>
              </p:ext>
            </p:extLst>
          </p:nvPr>
        </p:nvGraphicFramePr>
        <p:xfrm>
          <a:off x="973595" y="4869160"/>
          <a:ext cx="7200801" cy="17975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2791"/>
                <a:gridCol w="1357689"/>
                <a:gridCol w="1340165"/>
                <a:gridCol w="1540156"/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бюджета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рублей)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назначения</a:t>
                      </a: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рублей)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годового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</a:t>
                      </a: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(процент)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50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185 478,84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183 236,52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221,71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186 295,73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ДЕФИЦИТ/ ПРОФИЦИТ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-3 059,21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96" y="11246"/>
            <a:ext cx="91420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ИСПОЛНЕНИЯ ОСНОВНЫХ ПАРАМЕТРОВ БЮДЖЕТА ГОРОДА КЕДРОВОГО ЗА 2018 ГОД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998953"/>
              </p:ext>
            </p:extLst>
          </p:nvPr>
        </p:nvGraphicFramePr>
        <p:xfrm>
          <a:off x="611560" y="836712"/>
          <a:ext cx="7848872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8833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Blueprint%20b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" y="568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8" y="0"/>
            <a:ext cx="9108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ИСПОЛНЕНИЯ </a:t>
            </a:r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НАЛОГОВЫХ ДОХОДОВ ПО ИТОГАМ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8281" y="646330"/>
            <a:ext cx="5147946" cy="6234813"/>
          </a:xfrm>
          <a:prstGeom prst="rect">
            <a:avLst/>
          </a:prstGeom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397088"/>
              </p:ext>
            </p:extLst>
          </p:nvPr>
        </p:nvGraphicFramePr>
        <p:xfrm>
          <a:off x="5148064" y="646332"/>
          <a:ext cx="3995936" cy="62512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2065"/>
                <a:gridCol w="806635"/>
                <a:gridCol w="533618"/>
                <a:gridCol w="533618"/>
              </a:tblGrid>
              <a:tr h="8795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Наименование КВД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Бюджетные назначения 2018 год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Исполненно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% исполнения годового плана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НАЛОГОВЫЕ ДОХОДЫ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12 868,50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u="none" strike="noStrike">
                          <a:effectLst/>
                        </a:rPr>
                        <a:t>15 314,16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119,01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НАЛОГИ НА ПРИБЫЛЬ, ДОХОДЫ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8 011,60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10 061,22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125,58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Налог на доходы физических лиц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8 011,60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10 061,22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125,58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6596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1 676,20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1 824,93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108,87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459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1 676,20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1 824,93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108,87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НАЛОГИ НА СОВОКУПНЫЙ ДОХОД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2 310,80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2 420,29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104,74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459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815,90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1 167,38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143,08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439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Единый налог на вмененный доход для отдельных видов деятельности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1 479,90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1 216,22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82,18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459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Налог, взимаемый в связи с применением патентной системы налогообложения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36,69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244,60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НАЛОГИ НА ИМУЩЕСТВО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397,20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454,77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114,49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Налог на имущество физических лиц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101,90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151,05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148,23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Земельный налог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295,30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303,72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102,85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2198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ГОСУДАРСТВЕННАЯ ПОШЛИНА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472,70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553,25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117,04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459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Государственная пошлина по делам, рассматриваемым в судах общей юрисдикции, мировыми судьями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472,70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553,25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117,04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  <a:tr h="6596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-0,30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217" marR="6217" marT="621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29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920463"/>
              </p:ext>
            </p:extLst>
          </p:nvPr>
        </p:nvGraphicFramePr>
        <p:xfrm>
          <a:off x="457200" y="836712"/>
          <a:ext cx="8229600" cy="528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97" y="-9442"/>
            <a:ext cx="9144793" cy="68768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397" y="0"/>
            <a:ext cx="9108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ИСПОЛНЕНИЯ НЕНАЛОГОВЫХ ДОХОДОВ ПО ИТОГАМ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ГОДА 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03983739"/>
              </p:ext>
            </p:extLst>
          </p:nvPr>
        </p:nvGraphicFramePr>
        <p:xfrm>
          <a:off x="0" y="548680"/>
          <a:ext cx="9108504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75958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Blueprint%20b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13" y="-17911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44624"/>
            <a:ext cx="91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 ЗА 2018 ГОД</a:t>
            </a:r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5340425" y="463629"/>
            <a:ext cx="3539825" cy="2243701"/>
            <a:chOff x="5148064" y="4653136"/>
            <a:chExt cx="3456384" cy="1728192"/>
          </a:xfrm>
        </p:grpSpPr>
        <p:sp>
          <p:nvSpPr>
            <p:cNvPr id="8" name="Блок-схема: перфолента 7"/>
            <p:cNvSpPr/>
            <p:nvPr/>
          </p:nvSpPr>
          <p:spPr>
            <a:xfrm>
              <a:off x="5148064" y="4653136"/>
              <a:ext cx="3456384" cy="1728192"/>
            </a:xfrm>
            <a:prstGeom prst="flowChartPunchedTap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258908" y="5007547"/>
              <a:ext cx="3234694" cy="10193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ru-RU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озврат остатков субсидий, субвенций и иных межбюджетных трансфертов, имеющих целевое назначение, прошлых лет</a:t>
              </a:r>
            </a:p>
            <a:p>
              <a:pPr algn="ctr"/>
              <a:r>
                <a:rPr lang="ru-RU" sz="16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- 1 689,07тыс. рублей</a:t>
              </a:r>
              <a:endPara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163675" y="2661568"/>
            <a:ext cx="3960440" cy="376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Благотворительная помощь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720881"/>
              </p:ext>
            </p:extLst>
          </p:nvPr>
        </p:nvGraphicFramePr>
        <p:xfrm>
          <a:off x="-324544" y="886208"/>
          <a:ext cx="5589265" cy="5298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884249"/>
              </p:ext>
            </p:extLst>
          </p:nvPr>
        </p:nvGraphicFramePr>
        <p:xfrm>
          <a:off x="5076056" y="3037612"/>
          <a:ext cx="4032447" cy="31475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4153"/>
                <a:gridCol w="1038294"/>
              </a:tblGrid>
              <a:tr h="6850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Плательщик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Сумма поступления, тыс.руб.</a:t>
                      </a:r>
                      <a:endParaRPr lang="ru-RU" sz="12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167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4 762,29</a:t>
                      </a:r>
                      <a:endParaRPr lang="ru-RU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254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</a:rPr>
                        <a:t>ООО «Газпром трансгаз Томск»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1 433,70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254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</a:rPr>
                        <a:t>ИП Градов Анатолий Викторович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254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</a:rPr>
                        <a:t>ОАО «Томскнефть ВНК»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1 700,00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254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</a:rPr>
                        <a:t>ЗАО «Васюган»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1 000,00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254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</a:rPr>
                        <a:t>ОГАУК ДНТ «Авангард»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40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4221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</a:rPr>
                        <a:t>Пожертвования от населения на реализацию проектов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302,95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45088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</a:rPr>
                        <a:t>НО «Фонд развития малого и среднего предпринимательства»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20,64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22544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u="none" strike="noStrike">
                          <a:effectLst/>
                        </a:rPr>
                        <a:t>ОГАУК «ТОУНБ им. А.С. Пушкина</a:t>
                      </a:r>
                      <a:endParaRPr lang="ru-RU" sz="12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15</a:t>
                      </a:r>
                      <a:endParaRPr lang="ru-RU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25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lueprint%20b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787037909"/>
              </p:ext>
            </p:extLst>
          </p:nvPr>
        </p:nvGraphicFramePr>
        <p:xfrm>
          <a:off x="447675" y="752475"/>
          <a:ext cx="8248649" cy="6105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0" y="4462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ИСПОЛНЕНИЯ БЮДЖЕТА ГОРОДА КЕДРОВОГО ЗА 2018 ГОД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ВЕДОМСТВЕНОЙ СТРУКТУРЕ РАСХОДОВ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13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lueprint%20b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TextBox 52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ИСПОЛНЕНИЯ БЮДЖЕТА ГОРОДА КЕДРОВОГО ЗА 2018 ГОД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РАЗРЕЗЕ МУНИЦИПАЛЬНЫХ ПРОГРАММ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900364"/>
              </p:ext>
            </p:extLst>
          </p:nvPr>
        </p:nvGraphicFramePr>
        <p:xfrm>
          <a:off x="323528" y="836712"/>
          <a:ext cx="2736304" cy="57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232"/>
                <a:gridCol w="1446072"/>
              </a:tblGrid>
              <a:tr h="48139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Ассигнования на 2018 год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165,92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516,89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517,91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219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2 222,52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897,74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2 897,74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2 340,03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353,67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19 719,37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19 833,29</a:t>
                      </a: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21 123,49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22 846,15</a:t>
                      </a: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44 855,96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46 708,44</a:t>
                      </a:r>
                    </a:p>
                  </a:txBody>
                  <a:tcPr anchor="ctr"/>
                </a:tc>
              </a:tr>
              <a:tr h="527416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85 461,88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85 672,35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9" name="Схема 28"/>
          <p:cNvGraphicFramePr/>
          <p:nvPr>
            <p:extLst>
              <p:ext uri="{D42A27DB-BD31-4B8C-83A1-F6EECF244321}">
                <p14:modId xmlns:p14="http://schemas.microsoft.com/office/powerpoint/2010/main" val="3190559862"/>
              </p:ext>
            </p:extLst>
          </p:nvPr>
        </p:nvGraphicFramePr>
        <p:xfrm>
          <a:off x="3163117" y="1051192"/>
          <a:ext cx="5837801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372200" y="1308785"/>
            <a:ext cx="5020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100 %</a:t>
            </a:r>
            <a:endParaRPr lang="ru-RU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6526630" y="1791186"/>
            <a:ext cx="5020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100 %</a:t>
            </a:r>
            <a:endParaRPr lang="ru-RU" sz="1000" dirty="0"/>
          </a:p>
        </p:txBody>
      </p:sp>
      <p:sp>
        <p:nvSpPr>
          <p:cNvPr id="32" name="TextBox 31"/>
          <p:cNvSpPr txBox="1"/>
          <p:nvPr/>
        </p:nvSpPr>
        <p:spPr>
          <a:xfrm>
            <a:off x="6780377" y="2322076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99,80 %</a:t>
            </a:r>
            <a:endParaRPr lang="ru-RU" sz="1000" dirty="0"/>
          </a:p>
        </p:txBody>
      </p:sp>
      <p:sp>
        <p:nvSpPr>
          <p:cNvPr id="33" name="TextBox 32"/>
          <p:cNvSpPr txBox="1"/>
          <p:nvPr/>
        </p:nvSpPr>
        <p:spPr>
          <a:xfrm>
            <a:off x="7090285" y="2886511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99,84 %</a:t>
            </a:r>
            <a:endParaRPr lang="ru-RU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7392864" y="3491994"/>
            <a:ext cx="6655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100,00 %</a:t>
            </a:r>
            <a:endParaRPr lang="ru-RU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7665660" y="3980678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69,78 %</a:t>
            </a:r>
            <a:endParaRPr lang="ru-RU" sz="1000" dirty="0"/>
          </a:p>
        </p:txBody>
      </p:sp>
      <p:sp>
        <p:nvSpPr>
          <p:cNvPr id="36" name="TextBox 35"/>
          <p:cNvSpPr txBox="1"/>
          <p:nvPr/>
        </p:nvSpPr>
        <p:spPr>
          <a:xfrm>
            <a:off x="7947905" y="4534471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99,43 %</a:t>
            </a:r>
            <a:endParaRPr lang="ru-RU" sz="1000" dirty="0"/>
          </a:p>
        </p:txBody>
      </p:sp>
      <p:sp>
        <p:nvSpPr>
          <p:cNvPr id="37" name="TextBox 36"/>
          <p:cNvSpPr txBox="1"/>
          <p:nvPr/>
        </p:nvSpPr>
        <p:spPr>
          <a:xfrm>
            <a:off x="8195389" y="5074237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92,46 %</a:t>
            </a:r>
            <a:endParaRPr lang="ru-RU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8462450" y="5500430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96,03 %</a:t>
            </a:r>
            <a:endParaRPr lang="ru-RU" sz="1000" dirty="0"/>
          </a:p>
        </p:txBody>
      </p:sp>
      <p:sp>
        <p:nvSpPr>
          <p:cNvPr id="39" name="TextBox 38"/>
          <p:cNvSpPr txBox="1"/>
          <p:nvPr/>
        </p:nvSpPr>
        <p:spPr>
          <a:xfrm>
            <a:off x="8706492" y="6163306"/>
            <a:ext cx="599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99,75 %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82300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lueprint%20b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815050"/>
              </p:ext>
            </p:extLst>
          </p:nvPr>
        </p:nvGraphicFramePr>
        <p:xfrm>
          <a:off x="395536" y="-157957"/>
          <a:ext cx="8629650" cy="719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582788"/>
              </p:ext>
            </p:extLst>
          </p:nvPr>
        </p:nvGraphicFramePr>
        <p:xfrm>
          <a:off x="179512" y="620688"/>
          <a:ext cx="8712968" cy="6105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41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Blueprint%20bor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670009"/>
              </p:ext>
            </p:extLst>
          </p:nvPr>
        </p:nvGraphicFramePr>
        <p:xfrm>
          <a:off x="467542" y="1700805"/>
          <a:ext cx="7776866" cy="40339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96546"/>
                <a:gridCol w="1584176"/>
                <a:gridCol w="1296144"/>
              </a:tblGrid>
              <a:tr h="6480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Утвержденные бюджетные назначения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Источники внутреннего финансирования дефицитов бюджета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-3 059,21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4 257,13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Погашение бюджетами городских округов кредитов от других бюджетов бюджетной системы Российской Федерации в валюте Российской Федерации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остатков средств на счетах по учету средств бюджета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-3 059,21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4 257,13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прочих остатков денежных средств бюджетов городских округов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183 236,52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187 895,09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Уменьшение прочих остатков денежных средств бюджетов городских округов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186 295,73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183 637,96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" y="-17463"/>
            <a:ext cx="910850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ИСПОЛНЕНИЕ ИСТОЧНИКОВ ВНУТРЕННЕГО ФИНАНСИРОВАНИЯ ДЕФИЦИТА БЮДЖЕТА ГОРОДА КЕДРОВОГО  ЗА 2018 ГОД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15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2248</TotalTime>
  <Words>1046</Words>
  <Application>Microsoft Office PowerPoint</Application>
  <PresentationFormat>Экран (4:3)</PresentationFormat>
  <Paragraphs>287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***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***</dc:creator>
  <cp:lastModifiedBy>Пользователь</cp:lastModifiedBy>
  <cp:revision>169</cp:revision>
  <cp:lastPrinted>2016-04-20T10:03:44Z</cp:lastPrinted>
  <dcterms:created xsi:type="dcterms:W3CDTF">2016-04-19T06:03:15Z</dcterms:created>
  <dcterms:modified xsi:type="dcterms:W3CDTF">2019-04-05T02:44:22Z</dcterms:modified>
</cp:coreProperties>
</file>